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8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8E0000"/>
    <a:srgbClr val="8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1"/>
    <p:restoredTop sz="94586"/>
  </p:normalViewPr>
  <p:slideViewPr>
    <p:cSldViewPr>
      <p:cViewPr>
        <p:scale>
          <a:sx n="86" d="100"/>
          <a:sy n="86" d="100"/>
        </p:scale>
        <p:origin x="1648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2EBCC-90F5-C047-8D68-7D2F69B4E848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565DA-B7A9-E14C-8FD0-420CD4069AF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1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sortA</a:t>
            </a:r>
            <a:r>
              <a:rPr lang="nl-NL" dirty="0" smtClean="0"/>
              <a:t>( is een optie2 bij STAT en </a:t>
            </a:r>
            <a:r>
              <a:rPr lang="nl-NL" dirty="0" err="1" smtClean="0"/>
              <a:t>sortD</a:t>
            </a:r>
            <a:r>
              <a:rPr lang="nl-NL" dirty="0" smtClean="0"/>
              <a:t>( is optie 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565DA-B7A9-E14C-8FD0-420CD4069A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93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Augment( LIST (2nd STAT); OPS; is optie 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565DA-B7A9-E14C-8FD0-420CD4069A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3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err="1" smtClean="0"/>
              <a:t>cumSum</a:t>
            </a:r>
            <a:r>
              <a:rPr lang="nl-NL" dirty="0" smtClean="0"/>
              <a:t>( LIST (2nd STAT); OPS; is optie 6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565DA-B7A9-E14C-8FD0-420CD4069AF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85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E3E-2D1A-47D3-916D-343BBBB372AC}" type="datetimeFigureOut">
              <a:rPr lang="nl-NL" smtClean="0"/>
              <a:t>16-10-17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14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E3E-2D1A-47D3-916D-343BBBB372AC}" type="datetimeFigureOut">
              <a:rPr lang="nl-NL" smtClean="0"/>
              <a:t>16-10-17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624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E3E-2D1A-47D3-916D-343BBBB372AC}" type="datetimeFigureOut">
              <a:rPr lang="nl-NL" smtClean="0"/>
              <a:t>16-10-17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575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E3E-2D1A-47D3-916D-343BBBB372AC}" type="datetimeFigureOut">
              <a:rPr lang="nl-NL" smtClean="0"/>
              <a:t>16-10-17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143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E3E-2D1A-47D3-916D-343BBBB372AC}" type="datetimeFigureOut">
              <a:rPr lang="nl-NL" smtClean="0"/>
              <a:t>16-10-17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341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E3E-2D1A-47D3-916D-343BBBB372AC}" type="datetimeFigureOut">
              <a:rPr lang="nl-NL" smtClean="0"/>
              <a:t>16-10-17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34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E3E-2D1A-47D3-916D-343BBBB372AC}" type="datetimeFigureOut">
              <a:rPr lang="nl-NL" smtClean="0"/>
              <a:t>16-10-17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705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E3E-2D1A-47D3-916D-343BBBB372AC}" type="datetimeFigureOut">
              <a:rPr lang="nl-NL" smtClean="0"/>
              <a:t>16-10-17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317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E3E-2D1A-47D3-916D-343BBBB372AC}" type="datetimeFigureOut">
              <a:rPr lang="nl-NL" smtClean="0"/>
              <a:t>16-10-17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678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E3E-2D1A-47D3-916D-343BBBB372AC}" type="datetimeFigureOut">
              <a:rPr lang="nl-NL" smtClean="0"/>
              <a:t>16-10-17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544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E3E-2D1A-47D3-916D-343BBBB372AC}" type="datetimeFigureOut">
              <a:rPr lang="nl-NL" smtClean="0"/>
              <a:t>16-10-17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66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3BE3E-2D1A-47D3-916D-343BBBB372AC}" type="datetimeFigureOut">
              <a:rPr lang="nl-NL" smtClean="0"/>
              <a:t>16-10-17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86783-5DD1-4C90-AD4D-D4CD17BFB9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76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smtClean="0">
                <a:solidFill>
                  <a:schemeClr val="bg1"/>
                </a:solidFill>
              </a:rPr>
              <a:t>Powered 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667000" y="1708393"/>
            <a:ext cx="7810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dirty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Statistiek </a:t>
            </a:r>
            <a:endParaRPr lang="nl-NL" sz="4000" b="1" dirty="0" smtClean="0">
              <a:solidFill>
                <a:srgbClr val="C00000"/>
              </a:solidFill>
              <a:latin typeface="Monaco" charset="0"/>
              <a:ea typeface="Monaco" charset="0"/>
              <a:cs typeface="Monaco" charset="0"/>
            </a:endParaRPr>
          </a:p>
          <a:p>
            <a:pPr algn="ctr"/>
            <a:r>
              <a:rPr lang="nl-NL" sz="4000" b="1" dirty="0" smtClean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met grote datasets </a:t>
            </a:r>
          </a:p>
          <a:p>
            <a:pPr algn="ctr"/>
            <a:r>
              <a:rPr lang="nl-NL" sz="4000" b="1" dirty="0" smtClean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op de </a:t>
            </a:r>
            <a:r>
              <a:rPr lang="nl-NL" sz="4000" b="1" dirty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TI 84</a:t>
            </a:r>
          </a:p>
          <a:p>
            <a:pPr algn="ctr"/>
            <a:endParaRPr lang="nl-NL" sz="4000" b="1" dirty="0">
              <a:solidFill>
                <a:srgbClr val="C00000"/>
              </a:solidFill>
              <a:latin typeface="Monaco" charset="0"/>
              <a:ea typeface="Monaco" charset="0"/>
              <a:cs typeface="Monaco" charset="0"/>
            </a:endParaRPr>
          </a:p>
          <a:p>
            <a:pPr algn="ctr"/>
            <a:r>
              <a:rPr lang="nl-NL" sz="4000" b="1" dirty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Peter Vaandrager</a:t>
            </a:r>
          </a:p>
        </p:txBody>
      </p:sp>
    </p:spTree>
    <p:extLst>
      <p:ext uri="{BB962C8B-B14F-4D97-AF65-F5344CB8AC3E}">
        <p14:creationId xmlns:p14="http://schemas.microsoft.com/office/powerpoint/2010/main" val="35821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smtClean="0">
                <a:solidFill>
                  <a:schemeClr val="bg1"/>
                </a:solidFill>
              </a:rPr>
              <a:t>Powered 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457200" y="14711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charset="0"/>
              <a:buChar char="•"/>
            </a:pPr>
            <a:endParaRPr lang="nl-NL" dirty="0" smtClean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566464" y="229121"/>
            <a:ext cx="6120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Statistiek</a:t>
            </a:r>
            <a:endParaRPr lang="nl-NL" sz="2400" dirty="0">
              <a:solidFill>
                <a:srgbClr val="C00000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866455" y="1471174"/>
            <a:ext cx="811636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Twee </a:t>
            </a:r>
            <a:r>
              <a:rPr lang="nl-NL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boxplotten</a:t>
            </a:r>
            <a:r>
              <a:rPr lang="nl-N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 vergelijken</a:t>
            </a:r>
          </a:p>
          <a:p>
            <a:pPr marL="914400" lvl="1" indent="-457200">
              <a:buFont typeface="Arial" charset="0"/>
              <a:buChar char="•"/>
            </a:pPr>
            <a:r>
              <a:rPr lang="nl-N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Als de boxen elkaar niet </a:t>
            </a:r>
            <a:r>
              <a:rPr lang="nl-N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overlappen: </a:t>
            </a:r>
            <a:r>
              <a:rPr lang="nl-NL" sz="2800" dirty="0" smtClean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het </a:t>
            </a:r>
            <a:r>
              <a:rPr lang="nl-NL" sz="2800" dirty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verschil is groot</a:t>
            </a:r>
          </a:p>
          <a:p>
            <a:pPr marL="914400" lvl="1" indent="-457200">
              <a:buFont typeface="Arial" charset="0"/>
              <a:buChar char="•"/>
            </a:pPr>
            <a:r>
              <a:rPr lang="nl-N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Als de boxen elkaar wel overlappen en de mediaan van een </a:t>
            </a:r>
            <a:r>
              <a:rPr lang="nl-NL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boxplot</a:t>
            </a:r>
            <a:r>
              <a:rPr lang="nl-N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 buiten de box van de andere </a:t>
            </a:r>
            <a:r>
              <a:rPr lang="nl-NL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boxplot</a:t>
            </a:r>
            <a:r>
              <a:rPr lang="nl-N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 ligt: </a:t>
            </a:r>
            <a:r>
              <a:rPr lang="nl-NL" sz="2800" dirty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het verschil is middelmatig</a:t>
            </a:r>
          </a:p>
          <a:p>
            <a:pPr marL="914400" lvl="1" indent="-457200">
              <a:buFont typeface="Arial" charset="0"/>
              <a:buChar char="•"/>
            </a:pPr>
            <a:r>
              <a:rPr lang="nl-N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In alle andere gevallen: </a:t>
            </a:r>
            <a:r>
              <a:rPr lang="nl-NL" sz="2800" dirty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het verschil is gering</a:t>
            </a:r>
          </a:p>
        </p:txBody>
      </p:sp>
    </p:spTree>
    <p:extLst>
      <p:ext uri="{BB962C8B-B14F-4D97-AF65-F5344CB8AC3E}">
        <p14:creationId xmlns:p14="http://schemas.microsoft.com/office/powerpoint/2010/main" val="155862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smtClean="0">
                <a:solidFill>
                  <a:schemeClr val="bg1"/>
                </a:solidFill>
              </a:rPr>
              <a:t>Powered 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457200" y="14711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charset="0"/>
              <a:buChar char="•"/>
            </a:pPr>
            <a:endParaRPr lang="nl-NL" dirty="0" smtClean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566464" y="229121"/>
            <a:ext cx="6120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Statistiek</a:t>
            </a:r>
            <a:endParaRPr lang="nl-NL" sz="2400" dirty="0">
              <a:solidFill>
                <a:srgbClr val="C00000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866456" y="1471175"/>
            <a:ext cx="78203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Cumulatieve frequentiepolygonen</a:t>
            </a:r>
          </a:p>
          <a:p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Tabel over fooien</a:t>
            </a:r>
            <a:r>
              <a:rPr lang="nl-NL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:</a:t>
            </a:r>
          </a:p>
          <a:p>
            <a:endParaRPr lang="nl-NL" sz="3200" dirty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nl-NL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nl-NL" sz="3200" dirty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nl-NL" sz="3200" dirty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  <p:graphicFrame>
        <p:nvGraphicFramePr>
          <p:cNvPr id="12" name="Tabe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547673"/>
              </p:ext>
            </p:extLst>
          </p:nvPr>
        </p:nvGraphicFramePr>
        <p:xfrm>
          <a:off x="894780" y="2650948"/>
          <a:ext cx="6125492" cy="3346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3857"/>
                <a:gridCol w="1937419"/>
                <a:gridCol w="1914216"/>
              </a:tblGrid>
              <a:tr h="412778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Bedrag in euro's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Restaurant A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Restaurant B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412778">
                <a:tc>
                  <a:txBody>
                    <a:bodyPr/>
                    <a:lstStyle/>
                    <a:p>
                      <a:pPr algn="ctr" fontAlgn="b"/>
                      <a:r>
                        <a:rPr lang="mr-IN" sz="2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0-2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35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412778">
                <a:tc>
                  <a:txBody>
                    <a:bodyPr/>
                    <a:lstStyle/>
                    <a:p>
                      <a:pPr algn="ctr" fontAlgn="b"/>
                      <a:r>
                        <a:rPr lang="mr-IN" sz="2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2-4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25</a:t>
                      </a:r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412778">
                <a:tc>
                  <a:txBody>
                    <a:bodyPr/>
                    <a:lstStyle/>
                    <a:p>
                      <a:pPr algn="ctr" fontAlgn="b"/>
                      <a:r>
                        <a:rPr lang="mr-IN" sz="2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4-6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</a:t>
                      </a:r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412778">
                <a:tc>
                  <a:txBody>
                    <a:bodyPr/>
                    <a:lstStyle/>
                    <a:p>
                      <a:pPr algn="ctr" fontAlgn="b"/>
                      <a:r>
                        <a:rPr lang="mr-IN" sz="2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6-8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15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412778">
                <a:tc>
                  <a:txBody>
                    <a:bodyPr/>
                    <a:lstStyle/>
                    <a:p>
                      <a:pPr algn="ctr" fontAlgn="b"/>
                      <a:r>
                        <a:rPr lang="mr-IN" sz="2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8-10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25</a:t>
                      </a:r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4567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10-12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25</a:t>
                      </a:r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412778">
                <a:tc>
                  <a:txBody>
                    <a:bodyPr/>
                    <a:lstStyle/>
                    <a:p>
                      <a:pPr algn="ctr" fontAlgn="b"/>
                      <a:r>
                        <a:rPr lang="mr-IN" sz="2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12-14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15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19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smtClean="0">
                <a:solidFill>
                  <a:schemeClr val="bg1"/>
                </a:solidFill>
              </a:rPr>
              <a:t>Powered 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457200" y="14711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charset="0"/>
              <a:buChar char="•"/>
            </a:pPr>
            <a:endParaRPr lang="nl-NL" dirty="0" smtClean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566464" y="229121"/>
            <a:ext cx="6120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Statistiek</a:t>
            </a:r>
            <a:endParaRPr lang="nl-NL" sz="2400" dirty="0">
              <a:solidFill>
                <a:srgbClr val="C00000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866456" y="1392367"/>
            <a:ext cx="78203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Van relatieve frequenties naar cumulatieve relatieve </a:t>
            </a:r>
            <a:r>
              <a:rPr lang="nl-NL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frequentie</a:t>
            </a:r>
          </a:p>
          <a:p>
            <a:pPr marL="285750" indent="-285750">
              <a:buFont typeface="Arial" charset="0"/>
              <a:buChar char="•"/>
            </a:pPr>
            <a:endParaRPr lang="nl-NL" sz="3200" dirty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L3=</a:t>
            </a:r>
            <a:r>
              <a:rPr lang="nl-NL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cumSum</a:t>
            </a: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(L1), L4=</a:t>
            </a:r>
            <a:r>
              <a:rPr lang="nl-NL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cumSum</a:t>
            </a: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(L2</a:t>
            </a:r>
            <a:r>
              <a:rPr lang="nl-NL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pPr marL="285750" indent="-285750">
              <a:buFont typeface="Arial" charset="0"/>
              <a:buChar char="•"/>
            </a:pPr>
            <a:endParaRPr lang="nl-NL" sz="3200" dirty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Plot de grafieken</a:t>
            </a:r>
          </a:p>
        </p:txBody>
      </p:sp>
    </p:spTree>
    <p:extLst>
      <p:ext uri="{BB962C8B-B14F-4D97-AF65-F5344CB8AC3E}">
        <p14:creationId xmlns:p14="http://schemas.microsoft.com/office/powerpoint/2010/main" val="73807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smtClean="0">
                <a:solidFill>
                  <a:schemeClr val="bg1"/>
                </a:solidFill>
              </a:rPr>
              <a:t>Powered 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457200" y="14711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charset="0"/>
              <a:buChar char="•"/>
            </a:pPr>
            <a:endParaRPr lang="nl-NL" dirty="0" smtClean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566464" y="229121"/>
            <a:ext cx="6120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Statistiek</a:t>
            </a:r>
            <a:endParaRPr lang="nl-NL" sz="2400" dirty="0">
              <a:solidFill>
                <a:srgbClr val="C00000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866455" y="1471175"/>
            <a:ext cx="743862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Voorbeeldopgave:</a:t>
            </a:r>
          </a:p>
          <a:p>
            <a:endParaRPr lang="nl-NL" sz="3200" dirty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pPr lvl="1"/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Bepaal met behulp van </a:t>
            </a:r>
            <a:r>
              <a:rPr lang="nl-NL" sz="3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max </a:t>
            </a:r>
            <a:r>
              <a:rPr lang="nl-NL" sz="32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V</a:t>
            </a:r>
            <a:r>
              <a:rPr lang="nl-NL" sz="3200" i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cp</a:t>
            </a:r>
            <a:r>
              <a:rPr lang="nl-NL" sz="3200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de mate van verschil tussen beide restaurants.</a:t>
            </a:r>
          </a:p>
        </p:txBody>
      </p:sp>
    </p:spTree>
    <p:extLst>
      <p:ext uri="{BB962C8B-B14F-4D97-AF65-F5344CB8AC3E}">
        <p14:creationId xmlns:p14="http://schemas.microsoft.com/office/powerpoint/2010/main" val="89849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smtClean="0">
                <a:solidFill>
                  <a:schemeClr val="bg1"/>
                </a:solidFill>
              </a:rPr>
              <a:t>Powered 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457200" y="14711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charset="0"/>
              <a:buChar char="•"/>
            </a:pPr>
            <a:endParaRPr lang="nl-NL" dirty="0" smtClean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566464" y="229121"/>
            <a:ext cx="6120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Statistiek</a:t>
            </a:r>
            <a:endParaRPr lang="nl-NL" sz="2400" dirty="0">
              <a:solidFill>
                <a:srgbClr val="C00000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866456" y="1471175"/>
            <a:ext cx="811636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max </a:t>
            </a:r>
            <a:r>
              <a:rPr lang="nl-NL" sz="32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V</a:t>
            </a:r>
            <a:r>
              <a:rPr lang="nl-NL" sz="3200" i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cp</a:t>
            </a:r>
            <a:r>
              <a:rPr lang="nl-NL" sz="3200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vergelijken:</a:t>
            </a:r>
          </a:p>
          <a:p>
            <a:pPr marL="742950" lvl="1" indent="-285750">
              <a:buFont typeface="Wingdings" charset="2"/>
              <a:buChar char="§"/>
            </a:pP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als </a:t>
            </a:r>
            <a:r>
              <a:rPr lang="nl-NL" sz="3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max </a:t>
            </a:r>
            <a:r>
              <a:rPr lang="nl-NL" sz="32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V</a:t>
            </a:r>
            <a:r>
              <a:rPr lang="nl-NL" sz="3200" i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cp</a:t>
            </a:r>
            <a:r>
              <a:rPr lang="nl-NL" sz="3200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&gt; 40, dan zeggen we </a:t>
            </a:r>
            <a:r>
              <a:rPr lang="nl-NL" sz="32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“het verschil is groot” </a:t>
            </a:r>
          </a:p>
          <a:p>
            <a:pPr marL="742950" lvl="1" indent="-285750">
              <a:buFont typeface="Wingdings" charset="2"/>
              <a:buChar char="§"/>
            </a:pP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als 20 &lt; </a:t>
            </a:r>
            <a:r>
              <a:rPr lang="nl-NL" sz="3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max </a:t>
            </a:r>
            <a:r>
              <a:rPr lang="nl-NL" sz="32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V</a:t>
            </a:r>
            <a:r>
              <a:rPr lang="nl-NL" sz="3200" i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cp</a:t>
            </a:r>
            <a:r>
              <a:rPr lang="nl-NL" sz="3200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≤ 40, dan zeggen we </a:t>
            </a:r>
            <a:r>
              <a:rPr lang="nl-NL" sz="32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“het verschil is middelmatig”</a:t>
            </a:r>
          </a:p>
          <a:p>
            <a:pPr marL="742950" lvl="1" indent="-285750">
              <a:buFont typeface="Wingdings" charset="2"/>
              <a:buChar char="§"/>
            </a:pP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als </a:t>
            </a:r>
            <a:r>
              <a:rPr lang="nl-NL" sz="3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max </a:t>
            </a:r>
            <a:r>
              <a:rPr lang="nl-NL" sz="32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V</a:t>
            </a:r>
            <a:r>
              <a:rPr lang="nl-NL" sz="3200" i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cp</a:t>
            </a: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 ≤ 20, dan zeggen we </a:t>
            </a:r>
            <a:r>
              <a:rPr lang="nl-NL" sz="32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“het verschil is gering”</a:t>
            </a:r>
          </a:p>
        </p:txBody>
      </p:sp>
    </p:spTree>
    <p:extLst>
      <p:ext uri="{BB962C8B-B14F-4D97-AF65-F5344CB8AC3E}">
        <p14:creationId xmlns:p14="http://schemas.microsoft.com/office/powerpoint/2010/main" val="19891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smtClean="0">
                <a:solidFill>
                  <a:schemeClr val="bg1"/>
                </a:solidFill>
              </a:rPr>
              <a:t>Powered 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457200" y="14711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charset="0"/>
              <a:buChar char="•"/>
            </a:pPr>
            <a:endParaRPr lang="nl-NL" dirty="0" smtClean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566464" y="229121"/>
            <a:ext cx="6120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Statistiek</a:t>
            </a:r>
            <a:endParaRPr lang="nl-NL" sz="2400" dirty="0">
              <a:solidFill>
                <a:srgbClr val="C00000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866456" y="1556792"/>
            <a:ext cx="78203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nl-NL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L5=L3-L4</a:t>
            </a:r>
          </a:p>
          <a:p>
            <a:pPr marL="457200" indent="-457200">
              <a:buFont typeface="Arial" charset="0"/>
              <a:buChar char="•"/>
            </a:pPr>
            <a:endParaRPr lang="nl-NL" sz="3200" dirty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Bepaal het grootste </a:t>
            </a:r>
            <a:r>
              <a:rPr lang="nl-NL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verschil </a:t>
            </a:r>
          </a:p>
          <a:p>
            <a:pPr marL="457200" indent="-457200">
              <a:buFont typeface="Arial" charset="0"/>
              <a:buChar char="•"/>
            </a:pPr>
            <a:endParaRPr lang="nl-NL" sz="3200" dirty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66456" y="3467531"/>
            <a:ext cx="811636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Het grootste verschil is 60, dus het verschil is groot.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068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smtClean="0">
                <a:solidFill>
                  <a:schemeClr val="bg1"/>
                </a:solidFill>
              </a:rPr>
              <a:t>Powered 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457200" y="14711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charset="0"/>
              <a:buChar char="•"/>
            </a:pPr>
            <a:endParaRPr lang="nl-NL" dirty="0" smtClean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566464" y="229121"/>
            <a:ext cx="6120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Afsluiting</a:t>
            </a:r>
            <a:endParaRPr lang="nl-NL" sz="2400" dirty="0">
              <a:solidFill>
                <a:srgbClr val="C00000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866456" y="1797026"/>
            <a:ext cx="64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dirty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Vragen?</a:t>
            </a:r>
          </a:p>
          <a:p>
            <a:endParaRPr lang="nl-NL" sz="4000" dirty="0">
              <a:solidFill>
                <a:srgbClr val="C00000"/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nl-NL" sz="4000" dirty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peter@tab63a.nl</a:t>
            </a:r>
          </a:p>
        </p:txBody>
      </p:sp>
    </p:spTree>
    <p:extLst>
      <p:ext uri="{BB962C8B-B14F-4D97-AF65-F5344CB8AC3E}">
        <p14:creationId xmlns:p14="http://schemas.microsoft.com/office/powerpoint/2010/main" val="184299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613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smtClean="0">
                <a:solidFill>
                  <a:schemeClr val="bg1"/>
                </a:solidFill>
              </a:rPr>
              <a:t>Powered 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457200" y="14711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charset="0"/>
              <a:buChar char="•"/>
            </a:pPr>
            <a:r>
              <a:rPr lang="nl-N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Lijsten uit Excel op GR:</a:t>
            </a:r>
          </a:p>
          <a:p>
            <a:pPr marL="914400" lvl="1" indent="-457200" algn="l">
              <a:buFont typeface="Wingdings" charset="2"/>
              <a:buChar char="§"/>
            </a:pPr>
            <a:r>
              <a:rPr lang="nl-N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Maak een </a:t>
            </a:r>
            <a:r>
              <a:rPr lang="nl-NL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csv</a:t>
            </a:r>
            <a:r>
              <a:rPr lang="nl-N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nl-N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bestand (door </a:t>
            </a:r>
            <a:r>
              <a:rPr lang="nl-NL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komma’s gescheiden)</a:t>
            </a:r>
            <a:endParaRPr lang="nl-NL" dirty="0" smtClean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pPr marL="914400" lvl="1" indent="-457200" algn="l">
              <a:buFont typeface="Wingdings" charset="2"/>
              <a:buChar char="§"/>
            </a:pPr>
            <a:r>
              <a:rPr lang="nl-N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Gebruik TI Connect</a:t>
            </a:r>
          </a:p>
          <a:p>
            <a:pPr marL="914400" lvl="1" indent="-457200" algn="l">
              <a:buFont typeface="Arial" charset="0"/>
              <a:buChar char="•"/>
            </a:pPr>
            <a:endParaRPr lang="nl-NL" dirty="0" smtClean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pPr marL="457200" indent="-457200" algn="l">
              <a:buFont typeface="Arial" charset="0"/>
              <a:buChar char="•"/>
            </a:pPr>
            <a:r>
              <a:rPr lang="nl-N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Een lijst uit GR delen met leerlingen</a:t>
            </a:r>
          </a:p>
          <a:p>
            <a:pPr marL="914400" lvl="1" indent="-457200" algn="l">
              <a:buFont typeface="Wingdings" charset="2"/>
              <a:buChar char="§"/>
            </a:pPr>
            <a:r>
              <a:rPr lang="nl-N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Gebruik TI Connect</a:t>
            </a:r>
          </a:p>
          <a:p>
            <a:pPr marL="914400" lvl="1" indent="-457200" algn="l">
              <a:buFont typeface="Wingdings" charset="2"/>
              <a:buChar char="§"/>
            </a:pPr>
            <a:r>
              <a:rPr lang="nl-N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Verstuur een .8xl file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2566464" y="229121"/>
            <a:ext cx="6120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Statistiek</a:t>
            </a:r>
            <a:endParaRPr lang="nl-NL" sz="2400" dirty="0">
              <a:solidFill>
                <a:srgbClr val="C00000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9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smtClean="0">
                <a:solidFill>
                  <a:schemeClr val="bg1"/>
                </a:solidFill>
              </a:rPr>
              <a:t>Powered 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457200" y="14711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charset="0"/>
              <a:buChar char="•"/>
            </a:pPr>
            <a:endParaRPr lang="nl-NL" dirty="0" smtClean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566464" y="229121"/>
            <a:ext cx="6120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Statistiek</a:t>
            </a:r>
            <a:endParaRPr lang="nl-NL" sz="2400" dirty="0">
              <a:solidFill>
                <a:srgbClr val="C00000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866455" y="1471174"/>
            <a:ext cx="74386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Lijsten kopiëren:</a:t>
            </a:r>
          </a:p>
          <a:p>
            <a:pPr marL="914400" lvl="1" indent="-457200">
              <a:buFont typeface="Arial" charset="0"/>
              <a:buChar char="•"/>
            </a:pP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LINK </a:t>
            </a:r>
          </a:p>
          <a:p>
            <a:pPr marL="914400" lvl="1" indent="-457200">
              <a:buFont typeface="Arial" charset="0"/>
              <a:buChar char="•"/>
            </a:pP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een GR op RECEIVE, de andere GR </a:t>
            </a:r>
            <a:r>
              <a:rPr lang="nl-NL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SEND</a:t>
            </a:r>
            <a:endParaRPr lang="nl-NL" sz="3200" dirty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pPr marL="914400" lvl="1" indent="-457200">
              <a:buFont typeface="Arial" charset="0"/>
              <a:buChar char="•"/>
            </a:pP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SEND: 4:List</a:t>
            </a:r>
            <a:r>
              <a:rPr lang="mr-IN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…</a:t>
            </a: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; </a:t>
            </a:r>
            <a:endParaRPr lang="nl-NL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pPr marL="914400" lvl="1" indent="-457200">
              <a:buFont typeface="Arial" charset="0"/>
              <a:buChar char="•"/>
            </a:pPr>
            <a:r>
              <a:rPr lang="nl-NL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L1 </a:t>
            </a: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en L2 </a:t>
            </a:r>
            <a:r>
              <a:rPr lang="nl-NL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selecteren;</a:t>
            </a:r>
          </a:p>
          <a:p>
            <a:pPr marL="914400" lvl="1" indent="-457200">
              <a:buFont typeface="Arial" charset="0"/>
              <a:buChar char="•"/>
            </a:pPr>
            <a:r>
              <a:rPr lang="nl-NL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TRANSMIT</a:t>
            </a:r>
            <a:endParaRPr lang="nl-NL" sz="3200" dirty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7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smtClean="0">
                <a:solidFill>
                  <a:schemeClr val="bg1"/>
                </a:solidFill>
              </a:rPr>
              <a:t>Powered 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457200" y="14711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charset="0"/>
              <a:buChar char="•"/>
            </a:pPr>
            <a:endParaRPr lang="nl-NL" dirty="0" smtClean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566464" y="229121"/>
            <a:ext cx="6120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Statistiek</a:t>
            </a:r>
            <a:endParaRPr lang="nl-NL" sz="2400" dirty="0">
              <a:solidFill>
                <a:srgbClr val="C00000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866456" y="1700187"/>
            <a:ext cx="80466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L1: lijst met lengtes van mannen</a:t>
            </a:r>
          </a:p>
          <a:p>
            <a:pPr marL="457200" indent="-457200">
              <a:buFont typeface="Arial" charset="0"/>
              <a:buChar char="•"/>
            </a:pP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L2: lijst met lengtes van vrouwen</a:t>
            </a:r>
          </a:p>
          <a:p>
            <a:pPr marL="457200" indent="-457200">
              <a:buFont typeface="Arial" charset="0"/>
              <a:buChar char="•"/>
            </a:pP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Wat is de grootste en kleinste lengte bij beide groepen?</a:t>
            </a:r>
          </a:p>
          <a:p>
            <a:pPr marL="457200" indent="-457200">
              <a:buFont typeface="Arial" charset="0"/>
              <a:buChar char="•"/>
            </a:pPr>
            <a:r>
              <a:rPr lang="nl-NL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SortA</a:t>
            </a: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( en </a:t>
            </a:r>
            <a:r>
              <a:rPr lang="nl-NL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SortD</a:t>
            </a: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(</a:t>
            </a:r>
          </a:p>
        </p:txBody>
      </p:sp>
    </p:spTree>
    <p:extLst>
      <p:ext uri="{BB962C8B-B14F-4D97-AF65-F5344CB8AC3E}">
        <p14:creationId xmlns:p14="http://schemas.microsoft.com/office/powerpoint/2010/main" val="2896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smtClean="0">
                <a:solidFill>
                  <a:schemeClr val="bg1"/>
                </a:solidFill>
              </a:rPr>
              <a:t>Powered 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457200" y="14711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charset="0"/>
              <a:buChar char="•"/>
            </a:pPr>
            <a:endParaRPr lang="nl-NL" dirty="0" smtClean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566464" y="229121"/>
            <a:ext cx="6120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Statistiek</a:t>
            </a:r>
            <a:endParaRPr lang="nl-NL" sz="2400" dirty="0">
              <a:solidFill>
                <a:srgbClr val="C00000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866456" y="1471175"/>
            <a:ext cx="79540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Bereken het gemiddelde en standaardafwijking van beide groepen.</a:t>
            </a:r>
          </a:p>
          <a:p>
            <a:pPr marL="457200" indent="-457200">
              <a:buFont typeface="Arial" charset="0"/>
              <a:buChar char="•"/>
            </a:pP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Wat kun je zeggen over de verschillen tussen de mannen en de vrouwen?</a:t>
            </a:r>
          </a:p>
        </p:txBody>
      </p:sp>
    </p:spTree>
    <p:extLst>
      <p:ext uri="{BB962C8B-B14F-4D97-AF65-F5344CB8AC3E}">
        <p14:creationId xmlns:p14="http://schemas.microsoft.com/office/powerpoint/2010/main" val="147454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smtClean="0">
                <a:solidFill>
                  <a:schemeClr val="bg1"/>
                </a:solidFill>
              </a:rPr>
              <a:t>Powered 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457200" y="14711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charset="0"/>
              <a:buChar char="•"/>
            </a:pPr>
            <a:endParaRPr lang="nl-NL" dirty="0" smtClean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566464" y="229121"/>
            <a:ext cx="6120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Statistiek</a:t>
            </a:r>
            <a:endParaRPr lang="nl-NL" sz="2400" dirty="0">
              <a:solidFill>
                <a:srgbClr val="C00000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jdelijke aanduiding voor inhoud 2"/>
              <p:cNvSpPr txBox="1">
                <a:spLocks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nl-N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Formule: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nl-NL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charset="0"/>
                      </a:rPr>
                      <m:t>𝐷</m:t>
                    </m:r>
                    <m:r>
                      <a:rPr lang="nl-NL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nl-NL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nl-NL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charset="0"/>
                          </a:rPr>
                          <m:t>𝑣𝑒𝑟𝑠𝑐h𝑖𝑙</m:t>
                        </m:r>
                        <m:r>
                          <a:rPr lang="nl-NL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charset="0"/>
                          </a:rPr>
                          <m:t> </m:t>
                        </m:r>
                        <m:r>
                          <a:rPr lang="nl-NL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charset="0"/>
                          </a:rPr>
                          <m:t>𝑡𝑢𝑠𝑠𝑒𝑛</m:t>
                        </m:r>
                        <m:r>
                          <a:rPr lang="nl-NL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charset="0"/>
                          </a:rPr>
                          <m:t> </m:t>
                        </m:r>
                        <m:r>
                          <a:rPr lang="nl-NL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charset="0"/>
                          </a:rPr>
                          <m:t>𝑑𝑒</m:t>
                        </m:r>
                        <m:r>
                          <a:rPr lang="nl-NL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charset="0"/>
                          </a:rPr>
                          <m:t> </m:t>
                        </m:r>
                        <m:r>
                          <a:rPr lang="nl-NL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charset="0"/>
                          </a:rPr>
                          <m:t>𝑔𝑒𝑚𝑖𝑑𝑑𝑒𝑙𝑑𝑒𝑠</m:t>
                        </m:r>
                      </m:num>
                      <m:den>
                        <m:r>
                          <a:rPr lang="nl-NL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charset="0"/>
                          </a:rPr>
                          <m:t>𝑔𝑒𝑚𝑖𝑑𝑑𝑒𝑙𝑑𝑒</m:t>
                        </m:r>
                        <m:r>
                          <a:rPr lang="nl-NL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charset="0"/>
                          </a:rPr>
                          <m:t> </m:t>
                        </m:r>
                        <m:r>
                          <a:rPr lang="nl-NL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charset="0"/>
                          </a:rPr>
                          <m:t>𝑣𝑎𝑛</m:t>
                        </m:r>
                        <m:r>
                          <a:rPr lang="nl-NL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charset="0"/>
                          </a:rPr>
                          <m:t> </m:t>
                        </m:r>
                        <m:r>
                          <a:rPr lang="nl-NL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charset="0"/>
                          </a:rPr>
                          <m:t>𝑑𝑒</m:t>
                        </m:r>
                        <m:r>
                          <a:rPr lang="nl-NL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charset="0"/>
                          </a:rPr>
                          <m:t> </m:t>
                        </m:r>
                        <m:r>
                          <a:rPr lang="nl-NL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charset="0"/>
                          </a:rPr>
                          <m:t>𝑠𝑡𝑎𝑛𝑑𝑎𝑎𝑟𝑑𝑎𝑓𝑤𝑖𝑗𝑘𝑖𝑛𝑔𝑒𝑛</m:t>
                        </m:r>
                      </m:den>
                    </m:f>
                  </m:oMath>
                </a14:m>
                <a:r>
                  <a:rPr lang="nl-NL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nl-N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met </a:t>
                </a:r>
                <a:endParaRPr lang="nl-NL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Tijdelijke aanduiding voor inhou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  <a:blipFill rotWithShape="0">
                <a:blip r:embed="rId4"/>
                <a:stretch>
                  <a:fillRect l="-1852" t="-1752" r="-1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el 15"/>
          <p:cNvGraphicFramePr>
            <a:graphicFrameLocks noGrp="1"/>
          </p:cNvGraphicFramePr>
          <p:nvPr>
            <p:extLst/>
          </p:nvPr>
        </p:nvGraphicFramePr>
        <p:xfrm>
          <a:off x="853703" y="3789040"/>
          <a:ext cx="5256584" cy="15121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69384"/>
                <a:gridCol w="3087200"/>
              </a:tblGrid>
              <a:tr h="504056">
                <a:tc>
                  <a:txBody>
                    <a:bodyPr/>
                    <a:lstStyle/>
                    <a:p>
                      <a:r>
                        <a:rPr lang="nl-NL" sz="2400" b="0" i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nl-NL" sz="2400" b="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2400" b="0" i="0" u="sng" baseline="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nl-NL" sz="2400" b="0" i="0" u="none" baseline="0" dirty="0" smtClean="0">
                          <a:solidFill>
                            <a:schemeClr val="tx1"/>
                          </a:solidFill>
                        </a:rPr>
                        <a:t> 0,4</a:t>
                      </a:r>
                      <a:endParaRPr lang="nl-NL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0" dirty="0" smtClean="0">
                          <a:solidFill>
                            <a:srgbClr val="C00000"/>
                          </a:solidFill>
                        </a:rPr>
                        <a:t>gering</a:t>
                      </a:r>
                      <a:endParaRPr lang="nl-NL" sz="24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0,4 &lt; </a:t>
                      </a:r>
                      <a:r>
                        <a:rPr lang="nl-NL" sz="2400" i="1" dirty="0" smtClean="0"/>
                        <a:t>D</a:t>
                      </a:r>
                      <a:r>
                        <a:rPr lang="nl-NL" sz="2400" dirty="0" smtClean="0"/>
                        <a:t> </a:t>
                      </a:r>
                      <a:r>
                        <a:rPr lang="nl-NL" sz="2400" u="sng" dirty="0" smtClean="0"/>
                        <a:t>&lt;</a:t>
                      </a:r>
                      <a:r>
                        <a:rPr lang="nl-NL" sz="2400" u="none" dirty="0" smtClean="0"/>
                        <a:t> 0,8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solidFill>
                            <a:srgbClr val="C00000"/>
                          </a:solidFill>
                        </a:rPr>
                        <a:t>middelmatig</a:t>
                      </a:r>
                      <a:endParaRPr lang="nl-NL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nl-NL" sz="2400" i="1" dirty="0" smtClean="0"/>
                        <a:t>D</a:t>
                      </a:r>
                      <a:r>
                        <a:rPr lang="nl-NL" sz="2400" dirty="0" smtClean="0"/>
                        <a:t> &gt; 0,8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solidFill>
                            <a:srgbClr val="C00000"/>
                          </a:solidFill>
                        </a:rPr>
                        <a:t>groot</a:t>
                      </a:r>
                      <a:endParaRPr lang="nl-NL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05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smtClean="0">
                <a:solidFill>
                  <a:schemeClr val="bg1"/>
                </a:solidFill>
              </a:rPr>
              <a:t>Powered 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457200" y="14711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charset="0"/>
              <a:buChar char="•"/>
            </a:pPr>
            <a:endParaRPr lang="nl-NL" dirty="0" smtClean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566464" y="229121"/>
            <a:ext cx="6120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Statistiek</a:t>
            </a:r>
            <a:endParaRPr lang="nl-NL" sz="2400" dirty="0">
              <a:solidFill>
                <a:srgbClr val="C00000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866456" y="1215034"/>
            <a:ext cx="78203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Als je het gemiddelde van de hele groep wilt berekenen, mag je dan de gemiddelden van de mannen en de vrouwen bij elkaar optellen en delen door 2</a:t>
            </a:r>
            <a:r>
              <a:rPr lang="nl-NL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?</a:t>
            </a:r>
          </a:p>
          <a:p>
            <a:pPr marL="457200" indent="-457200">
              <a:buFont typeface="Arial" charset="0"/>
              <a:buChar char="•"/>
            </a:pPr>
            <a:endParaRPr lang="nl-NL" sz="3200" dirty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Wordt de standaardafwijking van de hele groep groter of kleiner? En waarom?</a:t>
            </a:r>
          </a:p>
        </p:txBody>
      </p:sp>
    </p:spTree>
    <p:extLst>
      <p:ext uri="{BB962C8B-B14F-4D97-AF65-F5344CB8AC3E}">
        <p14:creationId xmlns:p14="http://schemas.microsoft.com/office/powerpoint/2010/main" val="142809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smtClean="0">
                <a:solidFill>
                  <a:schemeClr val="bg1"/>
                </a:solidFill>
              </a:rPr>
              <a:t>Powered 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457200" y="14711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charset="0"/>
              <a:buChar char="•"/>
            </a:pPr>
            <a:endParaRPr lang="nl-NL" dirty="0" smtClean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566464" y="229121"/>
            <a:ext cx="6120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Statistiek</a:t>
            </a:r>
            <a:endParaRPr lang="nl-NL" sz="2400" dirty="0">
              <a:solidFill>
                <a:srgbClr val="C00000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866456" y="1471175"/>
            <a:ext cx="82626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Samenvoegen van lijsten: augment(L1,L2)→</a:t>
            </a:r>
            <a:r>
              <a:rPr lang="nl-NL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L3</a:t>
            </a:r>
          </a:p>
          <a:p>
            <a:pPr marL="457200" indent="-457200">
              <a:buFont typeface="Arial" charset="0"/>
              <a:buChar char="•"/>
            </a:pPr>
            <a:endParaRPr lang="nl-NL" sz="3200" dirty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Bereken het gemiddelde en standaardafwijking van L3</a:t>
            </a:r>
            <a:r>
              <a:rPr lang="nl-NL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.</a:t>
            </a:r>
          </a:p>
          <a:p>
            <a:pPr marL="457200" indent="-457200">
              <a:buFont typeface="Arial" charset="0"/>
              <a:buChar char="•"/>
            </a:pPr>
            <a:endParaRPr lang="nl-NL" sz="3200" dirty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Kijk terug naar je antwoorden van de vorige sheet.</a:t>
            </a:r>
          </a:p>
        </p:txBody>
      </p:sp>
    </p:spTree>
    <p:extLst>
      <p:ext uri="{BB962C8B-B14F-4D97-AF65-F5344CB8AC3E}">
        <p14:creationId xmlns:p14="http://schemas.microsoft.com/office/powerpoint/2010/main" val="168282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0" y="6329730"/>
            <a:ext cx="9144000" cy="2676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>
            <a:solidFill>
              <a:srgbClr val="8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000" y="6652800"/>
            <a:ext cx="1314825" cy="1672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8305079" y="6342709"/>
            <a:ext cx="8034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smtClean="0">
                <a:solidFill>
                  <a:schemeClr val="bg1"/>
                </a:solidFill>
              </a:rPr>
              <a:t>Powered by</a:t>
            </a: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457200" y="14711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charset="0"/>
              <a:buChar char="•"/>
            </a:pPr>
            <a:endParaRPr lang="nl-NL" dirty="0" smtClean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566464" y="229121"/>
            <a:ext cx="6120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</a:rPr>
              <a:t>Statistiek</a:t>
            </a:r>
            <a:endParaRPr lang="nl-NL" sz="2400" dirty="0">
              <a:solidFill>
                <a:srgbClr val="C00000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5121"/>
            <a:ext cx="758952" cy="857615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866456" y="1471175"/>
            <a:ext cx="79540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NL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Boxplotten</a:t>
            </a: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 op </a:t>
            </a:r>
            <a:r>
              <a:rPr lang="nl-NL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GR</a:t>
            </a:r>
          </a:p>
          <a:p>
            <a:pPr marL="285750" indent="-285750">
              <a:buFont typeface="Arial" charset="0"/>
              <a:buChar char="•"/>
            </a:pPr>
            <a:endParaRPr lang="nl-NL" sz="3200" dirty="0">
              <a:solidFill>
                <a:schemeClr val="tx1">
                  <a:lumMod val="65000"/>
                  <a:lumOff val="3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Wat kun je zeggen over het verschil tussen beide groepen op grond van de </a:t>
            </a:r>
            <a:r>
              <a:rPr lang="nl-NL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boxplotten</a:t>
            </a:r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onaco" charset="0"/>
                <a:ea typeface="Monaco" charset="0"/>
                <a:cs typeface="Monaco" charset="0"/>
              </a:rPr>
              <a:t> van beide groepen? Is dat groot, middelmatig of gering?</a:t>
            </a:r>
          </a:p>
        </p:txBody>
      </p:sp>
    </p:spTree>
    <p:extLst>
      <p:ext uri="{BB962C8B-B14F-4D97-AF65-F5344CB8AC3E}">
        <p14:creationId xmlns:p14="http://schemas.microsoft.com/office/powerpoint/2010/main" val="80531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521</Words>
  <Application>Microsoft Macintosh PowerPoint</Application>
  <PresentationFormat>Diavoorstelling (4:3)</PresentationFormat>
  <Paragraphs>131</Paragraphs>
  <Slides>17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Monaco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Ludovic</dc:creator>
  <cp:lastModifiedBy>Peter Vaandrager</cp:lastModifiedBy>
  <cp:revision>13</cp:revision>
  <dcterms:created xsi:type="dcterms:W3CDTF">2017-04-21T07:33:27Z</dcterms:created>
  <dcterms:modified xsi:type="dcterms:W3CDTF">2017-10-16T17:43:06Z</dcterms:modified>
</cp:coreProperties>
</file>