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9" r:id="rId2"/>
    <p:sldId id="454" r:id="rId3"/>
    <p:sldId id="340" r:id="rId4"/>
    <p:sldId id="345" r:id="rId5"/>
    <p:sldId id="349" r:id="rId6"/>
    <p:sldId id="354" r:id="rId7"/>
    <p:sldId id="350" r:id="rId8"/>
    <p:sldId id="351" r:id="rId9"/>
    <p:sldId id="352" r:id="rId10"/>
    <p:sldId id="443" r:id="rId11"/>
    <p:sldId id="342" r:id="rId12"/>
    <p:sldId id="455" r:id="rId13"/>
    <p:sldId id="450" r:id="rId14"/>
    <p:sldId id="363" r:id="rId15"/>
    <p:sldId id="451" r:id="rId16"/>
    <p:sldId id="446" r:id="rId17"/>
    <p:sldId id="447" r:id="rId18"/>
    <p:sldId id="448" r:id="rId19"/>
    <p:sldId id="359" r:id="rId20"/>
    <p:sldId id="366" r:id="rId21"/>
    <p:sldId id="368" r:id="rId22"/>
    <p:sldId id="367" r:id="rId23"/>
    <p:sldId id="376" r:id="rId24"/>
    <p:sldId id="382" r:id="rId25"/>
    <p:sldId id="303" r:id="rId26"/>
    <p:sldId id="304" r:id="rId27"/>
    <p:sldId id="305" r:id="rId28"/>
    <p:sldId id="393" r:id="rId29"/>
    <p:sldId id="390" r:id="rId30"/>
    <p:sldId id="391" r:id="rId31"/>
    <p:sldId id="392" r:id="rId32"/>
    <p:sldId id="388" r:id="rId33"/>
    <p:sldId id="394" r:id="rId34"/>
    <p:sldId id="400" r:id="rId35"/>
    <p:sldId id="396" r:id="rId36"/>
    <p:sldId id="397" r:id="rId37"/>
    <p:sldId id="398" r:id="rId38"/>
    <p:sldId id="453" r:id="rId3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71C5"/>
    <a:srgbClr val="1100FF"/>
    <a:srgbClr val="17639F"/>
    <a:srgbClr val="063153"/>
    <a:srgbClr val="072946"/>
    <a:srgbClr val="0E1720"/>
    <a:srgbClr val="595652"/>
    <a:srgbClr val="C00000"/>
    <a:srgbClr val="00458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17"/>
    <p:restoredTop sz="82584"/>
  </p:normalViewPr>
  <p:slideViewPr>
    <p:cSldViewPr snapToGrid="0" snapToObjects="1" showGuides="1">
      <p:cViewPr varScale="1">
        <p:scale>
          <a:sx n="97" d="100"/>
          <a:sy n="97" d="100"/>
        </p:scale>
        <p:origin x="16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BC989CD7-F662-5840-8E9A-120CE57709F9}" type="datetimeFigureOut">
              <a:rPr lang="x-none" smtClean="0"/>
              <a:t>26/03/2021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55EF3-159F-A741-9DF0-03E9BE361EC3}" type="slidenum">
              <a:rPr lang="x-none" smtClean="0"/>
              <a:t>‹#›</a:t>
            </a:fld>
            <a:endParaRPr lang="x-none"/>
          </a:p>
        </p:txBody>
      </p:sp>
    </p:spTree>
    <p:extLst>
      <p:ext uri="{BB962C8B-B14F-4D97-AF65-F5344CB8AC3E}">
        <p14:creationId xmlns:p14="http://schemas.microsoft.com/office/powerpoint/2010/main" val="1811810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sz="1400">
              <a:latin typeface="+mn-lt"/>
            </a:endParaRPr>
          </a:p>
        </p:txBody>
      </p:sp>
      <p:sp>
        <p:nvSpPr>
          <p:cNvPr id="4" name="Slide Number Placeholder 3"/>
          <p:cNvSpPr>
            <a:spLocks noGrp="1"/>
          </p:cNvSpPr>
          <p:nvPr>
            <p:ph type="sldNum" sz="quarter" idx="5"/>
          </p:nvPr>
        </p:nvSpPr>
        <p:spPr/>
        <p:txBody>
          <a:bodyPr/>
          <a:lstStyle/>
          <a:p>
            <a:fld id="{06F55EF3-159F-A741-9DF0-03E9BE361EC3}" type="slidenum">
              <a:rPr lang="x-none" smtClean="0"/>
              <a:t>1</a:t>
            </a:fld>
            <a:endParaRPr lang="x-none"/>
          </a:p>
        </p:txBody>
      </p:sp>
    </p:spTree>
    <p:extLst>
      <p:ext uri="{BB962C8B-B14F-4D97-AF65-F5344CB8AC3E}">
        <p14:creationId xmlns:p14="http://schemas.microsoft.com/office/powerpoint/2010/main" val="14445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Als laatste definities voor computational thinking door het SLO in Nederland &amp; het Vlaamse MoE:</a:t>
            </a:r>
          </a:p>
          <a:p>
            <a:endParaRPr lang="en-BE" sz="1400" dirty="0"/>
          </a:p>
          <a:p>
            <a:r>
              <a:rPr lang="en-BE" sz="1400" dirty="0"/>
              <a:t>Het procesmatig formuleren van problemen om ze met technologie op te lossen …. </a:t>
            </a:r>
            <a:r>
              <a:rPr lang="en-GB" sz="1400" dirty="0"/>
              <a:t>g</a:t>
            </a:r>
            <a:r>
              <a:rPr lang="en-BE" sz="1400" dirty="0"/>
              <a:t>ebruikmakend van in algoritmes, procedures en programmeren.</a:t>
            </a:r>
          </a:p>
          <a:p>
            <a:endParaRPr lang="en-BE" sz="1400" dirty="0"/>
          </a:p>
          <a:p>
            <a:endParaRPr lang="en-BE" dirty="0"/>
          </a:p>
          <a:p>
            <a:endParaRPr lang="en-BE" dirty="0"/>
          </a:p>
        </p:txBody>
      </p:sp>
      <p:sp>
        <p:nvSpPr>
          <p:cNvPr id="4" name="Slide Number Placeholder 3"/>
          <p:cNvSpPr>
            <a:spLocks noGrp="1"/>
          </p:cNvSpPr>
          <p:nvPr>
            <p:ph type="sldNum" sz="quarter" idx="5"/>
          </p:nvPr>
        </p:nvSpPr>
        <p:spPr/>
        <p:txBody>
          <a:bodyPr/>
          <a:lstStyle/>
          <a:p>
            <a:fld id="{06F55EF3-159F-A741-9DF0-03E9BE361EC3}" type="slidenum">
              <a:rPr lang="x-none" smtClean="0"/>
              <a:t>10</a:t>
            </a:fld>
            <a:endParaRPr lang="x-none"/>
          </a:p>
        </p:txBody>
      </p:sp>
    </p:spTree>
    <p:extLst>
      <p:ext uri="{BB962C8B-B14F-4D97-AF65-F5344CB8AC3E}">
        <p14:creationId xmlns:p14="http://schemas.microsoft.com/office/powerpoint/2010/main" val="406341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Wat heeft wiskunde en computational thinking met mekaar gemeen?</a:t>
            </a:r>
          </a:p>
          <a:p>
            <a:endParaRPr lang="en-BE" sz="1400" dirty="0"/>
          </a:p>
          <a:p>
            <a:r>
              <a:rPr lang="en-BE" sz="1400" dirty="0"/>
              <a:t>De doorsnede van wiskunde en computational thinking komt vrij goed overeen met wat te lezen valt over competenties &amp; vaardigheden van de 21e eeuw.</a:t>
            </a:r>
          </a:p>
          <a:p>
            <a:endParaRPr lang="en-BE" sz="1400" dirty="0"/>
          </a:p>
          <a:p>
            <a:r>
              <a:rPr lang="en-BE" sz="1400" dirty="0"/>
              <a:t>Vaardigheden die met het gebruik van technologie tot een hoger niveau kunnen gebracht worden en zo leiden tot het beter begrijpen van de ons omringende digitale wereld.</a:t>
            </a:r>
          </a:p>
        </p:txBody>
      </p:sp>
      <p:sp>
        <p:nvSpPr>
          <p:cNvPr id="4" name="Slide Number Placeholder 3"/>
          <p:cNvSpPr>
            <a:spLocks noGrp="1"/>
          </p:cNvSpPr>
          <p:nvPr>
            <p:ph type="sldNum" sz="quarter" idx="5"/>
          </p:nvPr>
        </p:nvSpPr>
        <p:spPr/>
        <p:txBody>
          <a:bodyPr/>
          <a:lstStyle/>
          <a:p>
            <a:fld id="{06F55EF3-159F-A741-9DF0-03E9BE361EC3}" type="slidenum">
              <a:rPr lang="x-none" smtClean="0"/>
              <a:t>11</a:t>
            </a:fld>
            <a:endParaRPr lang="x-none"/>
          </a:p>
        </p:txBody>
      </p:sp>
    </p:spTree>
    <p:extLst>
      <p:ext uri="{BB962C8B-B14F-4D97-AF65-F5344CB8AC3E}">
        <p14:creationId xmlns:p14="http://schemas.microsoft.com/office/powerpoint/2010/main" val="238568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Hoe kan je dit alles op een eenvoudige manier in de klas brengen?</a:t>
            </a:r>
          </a:p>
          <a:p>
            <a:endParaRPr lang="en-BE" sz="1400" dirty="0"/>
          </a:p>
          <a:p>
            <a:r>
              <a:rPr lang="en-BE" sz="1400" dirty="0"/>
              <a:t>Gebruikmakend van:</a:t>
            </a:r>
          </a:p>
          <a:p>
            <a:endParaRPr lang="en-BE" sz="1400" dirty="0"/>
          </a:p>
          <a:p>
            <a:pPr marL="171450" indent="-171450">
              <a:buFont typeface="Arial" panose="020B0604020202020204" pitchFamily="34" charset="0"/>
              <a:buChar char="•"/>
            </a:pPr>
            <a:r>
              <a:rPr lang="en-GB" sz="1400" dirty="0"/>
              <a:t>d</a:t>
            </a:r>
            <a:r>
              <a:rPr lang="en-BE" sz="1400" dirty="0"/>
              <a:t>e grafische technologie beschikbaar in vele klassen. </a:t>
            </a:r>
          </a:p>
          <a:p>
            <a:pPr marL="171450" indent="-171450">
              <a:buFont typeface="Arial" panose="020B0604020202020204" pitchFamily="34" charset="0"/>
              <a:buChar char="•"/>
            </a:pPr>
            <a:endParaRPr lang="en-BE" sz="1400" dirty="0"/>
          </a:p>
          <a:p>
            <a:pPr marL="171450" indent="-171450">
              <a:buFont typeface="Arial" panose="020B0604020202020204" pitchFamily="34" charset="0"/>
              <a:buChar char="•"/>
            </a:pPr>
            <a:r>
              <a:rPr lang="en-GB" sz="1400" dirty="0"/>
              <a:t>E</a:t>
            </a:r>
            <a:r>
              <a:rPr lang="en-BE" sz="1400" dirty="0"/>
              <a:t>n met Python voor het programmeren van algoritmes. </a:t>
            </a:r>
            <a:br>
              <a:rPr lang="en-BE" sz="1400" dirty="0"/>
            </a:br>
            <a:r>
              <a:rPr lang="en-BE" sz="1400" dirty="0"/>
              <a:t>Python is voor de industrie een top 3 taal, is laagdrempeling en makkelijk leesbaar en er is heel wat code online beschikbaar om te starten.</a:t>
            </a:r>
          </a:p>
        </p:txBody>
      </p:sp>
      <p:sp>
        <p:nvSpPr>
          <p:cNvPr id="4" name="Slide Number Placeholder 3"/>
          <p:cNvSpPr>
            <a:spLocks noGrp="1"/>
          </p:cNvSpPr>
          <p:nvPr>
            <p:ph type="sldNum" sz="quarter" idx="5"/>
          </p:nvPr>
        </p:nvSpPr>
        <p:spPr/>
        <p:txBody>
          <a:bodyPr/>
          <a:lstStyle/>
          <a:p>
            <a:fld id="{06F55EF3-159F-A741-9DF0-03E9BE361EC3}" type="slidenum">
              <a:rPr lang="x-none" smtClean="0"/>
              <a:t>12</a:t>
            </a:fld>
            <a:endParaRPr lang="x-none"/>
          </a:p>
        </p:txBody>
      </p:sp>
    </p:spTree>
    <p:extLst>
      <p:ext uri="{BB962C8B-B14F-4D97-AF65-F5344CB8AC3E}">
        <p14:creationId xmlns:p14="http://schemas.microsoft.com/office/powerpoint/2010/main" val="2613902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Beschouw de volgende Python-code voor het bepalen van de eerste n Fibonacci-getallen.</a:t>
            </a:r>
          </a:p>
          <a:p>
            <a:endParaRPr lang="en-BE" sz="1400" dirty="0"/>
          </a:p>
          <a:p>
            <a:r>
              <a:rPr lang="en-BE" sz="1400" dirty="0"/>
              <a:t>Welke technologie je ook gebruikt deze code blijft overal hetzelfde en is makkelijk uitwisselbaar tussen b.v. </a:t>
            </a:r>
            <a:r>
              <a:rPr lang="en-GB" sz="1400" dirty="0"/>
              <a:t>e</a:t>
            </a:r>
            <a:r>
              <a:rPr lang="en-BE" sz="1400" dirty="0"/>
              <a:t>en TI-84 Plus CE-T PYTHON EDiTION, TI-Nspire CX II-T handhelds of software of Python-editors.</a:t>
            </a:r>
          </a:p>
          <a:p>
            <a:endParaRPr lang="en-BE"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In deze workshop gebruiken we TI-Nspire CX technologie omdat in deze technologie Python zeer educatief geïmplemeteerd is (menugestuurd en syntax-hulp), Python dynamisch gelinkt kan worden met de wiskunde applicaties en gemakkelijk te gebruiken is in een digitale presentatieomgeving.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BE"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Vanzelfsprekend kunnen de gepresenteerde ideeën ook met andere technologie geïmplementeerd worden.</a:t>
            </a:r>
          </a:p>
          <a:p>
            <a:endParaRPr lang="en-BE" sz="1400" dirty="0"/>
          </a:p>
        </p:txBody>
      </p:sp>
      <p:sp>
        <p:nvSpPr>
          <p:cNvPr id="4" name="Slide Number Placeholder 3"/>
          <p:cNvSpPr>
            <a:spLocks noGrp="1"/>
          </p:cNvSpPr>
          <p:nvPr>
            <p:ph type="sldNum" sz="quarter" idx="5"/>
          </p:nvPr>
        </p:nvSpPr>
        <p:spPr/>
        <p:txBody>
          <a:bodyPr/>
          <a:lstStyle/>
          <a:p>
            <a:fld id="{06F55EF3-159F-A741-9DF0-03E9BE361EC3}" type="slidenum">
              <a:rPr lang="x-none" smtClean="0"/>
              <a:t>13</a:t>
            </a:fld>
            <a:endParaRPr lang="x-none"/>
          </a:p>
        </p:txBody>
      </p:sp>
    </p:spTree>
    <p:extLst>
      <p:ext uri="{BB962C8B-B14F-4D97-AF65-F5344CB8AC3E}">
        <p14:creationId xmlns:p14="http://schemas.microsoft.com/office/powerpoint/2010/main" val="155109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BE" sz="1400" dirty="0"/>
              <a:t>Met enige literaire vrijheid passen we het proces van Conrad als volgt aan:</a:t>
            </a:r>
          </a:p>
          <a:p>
            <a:pPr marL="0" indent="0">
              <a:buFont typeface="Arial" panose="020B0604020202020204" pitchFamily="34" charset="0"/>
              <a:buNone/>
            </a:pPr>
            <a:endParaRPr lang="en-BE" sz="1400" dirty="0"/>
          </a:p>
          <a:p>
            <a:pPr marL="0" indent="0">
              <a:buFont typeface="Arial" panose="020B0604020202020204" pitchFamily="34" charset="0"/>
              <a:buNone/>
            </a:pPr>
            <a:r>
              <a:rPr lang="en-BE" sz="1400" dirty="0"/>
              <a:t>Structureren &gt;&gt; Vertalen/Coderen &gt;&gt; Verwerken &gt;&gt; Controleren</a:t>
            </a:r>
          </a:p>
          <a:p>
            <a:endParaRPr lang="en-US" sz="1400" b="1" dirty="0"/>
          </a:p>
          <a:p>
            <a:r>
              <a:rPr lang="nl-NL" sz="1400" b="0" noProof="0" dirty="0"/>
              <a:t>Het oplossen van een kwadratische vergelijking is een algoritme dat iedere leerling mag/moet uitvoeren, vandaar dit voorbeeld om het proces te illustreren.</a:t>
            </a:r>
          </a:p>
        </p:txBody>
      </p:sp>
      <p:sp>
        <p:nvSpPr>
          <p:cNvPr id="4" name="Slide Number Placeholder 3"/>
          <p:cNvSpPr>
            <a:spLocks noGrp="1"/>
          </p:cNvSpPr>
          <p:nvPr>
            <p:ph type="sldNum" sz="quarter" idx="5"/>
          </p:nvPr>
        </p:nvSpPr>
        <p:spPr/>
        <p:txBody>
          <a:bodyPr/>
          <a:lstStyle/>
          <a:p>
            <a:fld id="{06F55EF3-159F-A741-9DF0-03E9BE361EC3}" type="slidenum">
              <a:rPr lang="x-none" smtClean="0"/>
              <a:t>14</a:t>
            </a:fld>
            <a:endParaRPr lang="x-none"/>
          </a:p>
        </p:txBody>
      </p:sp>
    </p:spTree>
    <p:extLst>
      <p:ext uri="{BB962C8B-B14F-4D97-AF65-F5344CB8AC3E}">
        <p14:creationId xmlns:p14="http://schemas.microsoft.com/office/powerpoint/2010/main" val="1951929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b="1" noProof="0" dirty="0"/>
              <a:t>Fase 1 – Structureren</a:t>
            </a:r>
          </a:p>
          <a:p>
            <a:endParaRPr lang="nl-NL" sz="1400" noProof="0" dirty="0"/>
          </a:p>
          <a:p>
            <a:r>
              <a:rPr lang="nl-NL" sz="1400" noProof="0" dirty="0"/>
              <a:t>We formuleren/</a:t>
            </a:r>
            <a:r>
              <a:rPr lang="nl-NL" sz="1400" noProof="0" dirty="0" err="1"/>
              <a:t>algoritmitiseren</a:t>
            </a:r>
            <a:r>
              <a:rPr lang="nl-NL" sz="1400" noProof="0" dirty="0"/>
              <a:t> de probleemstelling in een stroomdiagram.</a:t>
            </a:r>
          </a:p>
        </p:txBody>
      </p:sp>
      <p:sp>
        <p:nvSpPr>
          <p:cNvPr id="4" name="Slide Number Placeholder 3"/>
          <p:cNvSpPr>
            <a:spLocks noGrp="1"/>
          </p:cNvSpPr>
          <p:nvPr>
            <p:ph type="sldNum" sz="quarter" idx="5"/>
          </p:nvPr>
        </p:nvSpPr>
        <p:spPr/>
        <p:txBody>
          <a:bodyPr/>
          <a:lstStyle/>
          <a:p>
            <a:fld id="{06F55EF3-159F-A741-9DF0-03E9BE361EC3}" type="slidenum">
              <a:rPr lang="x-none" smtClean="0"/>
              <a:t>15</a:t>
            </a:fld>
            <a:endParaRPr lang="x-none"/>
          </a:p>
        </p:txBody>
      </p:sp>
    </p:spTree>
    <p:extLst>
      <p:ext uri="{BB962C8B-B14F-4D97-AF65-F5344CB8AC3E}">
        <p14:creationId xmlns:p14="http://schemas.microsoft.com/office/powerpoint/2010/main" val="317715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b="1" noProof="0" dirty="0"/>
              <a:t>Fase 2 – Coderen </a:t>
            </a:r>
          </a:p>
          <a:p>
            <a:endParaRPr lang="en-US" sz="1400" b="0" dirty="0"/>
          </a:p>
          <a:p>
            <a:r>
              <a:rPr lang="en-BE" sz="1400" b="0" dirty="0"/>
              <a:t>We vertalen het algoritme naar Python.</a:t>
            </a:r>
            <a:endParaRPr lang="x-none" sz="1400" b="0"/>
          </a:p>
        </p:txBody>
      </p:sp>
      <p:sp>
        <p:nvSpPr>
          <p:cNvPr id="4" name="Slide Number Placeholder 3"/>
          <p:cNvSpPr>
            <a:spLocks noGrp="1"/>
          </p:cNvSpPr>
          <p:nvPr>
            <p:ph type="sldNum" sz="quarter" idx="5"/>
          </p:nvPr>
        </p:nvSpPr>
        <p:spPr/>
        <p:txBody>
          <a:bodyPr/>
          <a:lstStyle/>
          <a:p>
            <a:fld id="{06F55EF3-159F-A741-9DF0-03E9BE361EC3}" type="slidenum">
              <a:rPr lang="x-none" smtClean="0"/>
              <a:t>16</a:t>
            </a:fld>
            <a:endParaRPr lang="x-none"/>
          </a:p>
        </p:txBody>
      </p:sp>
    </p:spTree>
    <p:extLst>
      <p:ext uri="{BB962C8B-B14F-4D97-AF65-F5344CB8AC3E}">
        <p14:creationId xmlns:p14="http://schemas.microsoft.com/office/powerpoint/2010/main" val="2853520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b="1" noProof="0" dirty="0"/>
              <a:t>Fase 3 – Uitvoeren </a:t>
            </a:r>
          </a:p>
          <a:p>
            <a:endParaRPr lang="nl-NL" sz="1400" noProof="0" dirty="0"/>
          </a:p>
          <a:p>
            <a:r>
              <a:rPr lang="nl-NL" sz="1400" noProof="0" dirty="0"/>
              <a:t>We runnen de Python-code.</a:t>
            </a:r>
          </a:p>
        </p:txBody>
      </p:sp>
      <p:sp>
        <p:nvSpPr>
          <p:cNvPr id="4" name="Slide Number Placeholder 3"/>
          <p:cNvSpPr>
            <a:spLocks noGrp="1"/>
          </p:cNvSpPr>
          <p:nvPr>
            <p:ph type="sldNum" sz="quarter" idx="5"/>
          </p:nvPr>
        </p:nvSpPr>
        <p:spPr/>
        <p:txBody>
          <a:bodyPr/>
          <a:lstStyle/>
          <a:p>
            <a:fld id="{06F55EF3-159F-A741-9DF0-03E9BE361EC3}" type="slidenum">
              <a:rPr lang="x-none" smtClean="0"/>
              <a:t>17</a:t>
            </a:fld>
            <a:endParaRPr lang="x-none"/>
          </a:p>
        </p:txBody>
      </p:sp>
    </p:spTree>
    <p:extLst>
      <p:ext uri="{BB962C8B-B14F-4D97-AF65-F5344CB8AC3E}">
        <p14:creationId xmlns:p14="http://schemas.microsoft.com/office/powerpoint/2010/main" val="3096522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b="1" noProof="0" dirty="0"/>
              <a:t>Fase 4 – Controleren </a:t>
            </a:r>
          </a:p>
          <a:p>
            <a:endParaRPr lang="nl-NL" sz="1400" noProof="0" dirty="0"/>
          </a:p>
          <a:p>
            <a:r>
              <a:rPr lang="nl-NL" sz="1400" noProof="0" dirty="0"/>
              <a:t>We controleren de resultaten na het runnen van de code </a:t>
            </a:r>
            <a:r>
              <a:rPr lang="nl-NL" sz="1400" noProof="0" dirty="0" err="1"/>
              <a:t>i.f.v</a:t>
            </a:r>
            <a:r>
              <a:rPr lang="nl-NL" sz="1400" noProof="0" dirty="0"/>
              <a:t>. de probleemstelling en passen indien nodig het algoritme of de code aan. </a:t>
            </a:r>
          </a:p>
          <a:p>
            <a:endParaRPr lang="x-none" sz="1400"/>
          </a:p>
        </p:txBody>
      </p:sp>
      <p:sp>
        <p:nvSpPr>
          <p:cNvPr id="4" name="Slide Number Placeholder 3"/>
          <p:cNvSpPr>
            <a:spLocks noGrp="1"/>
          </p:cNvSpPr>
          <p:nvPr>
            <p:ph type="sldNum" sz="quarter" idx="5"/>
          </p:nvPr>
        </p:nvSpPr>
        <p:spPr/>
        <p:txBody>
          <a:bodyPr/>
          <a:lstStyle/>
          <a:p>
            <a:fld id="{06F55EF3-159F-A741-9DF0-03E9BE361EC3}" type="slidenum">
              <a:rPr lang="x-none" smtClean="0"/>
              <a:t>18</a:t>
            </a:fld>
            <a:endParaRPr lang="x-none"/>
          </a:p>
        </p:txBody>
      </p:sp>
    </p:spTree>
    <p:extLst>
      <p:ext uri="{BB962C8B-B14F-4D97-AF65-F5344CB8AC3E}">
        <p14:creationId xmlns:p14="http://schemas.microsoft.com/office/powerpoint/2010/main" val="3675835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Als eerste voorbeeld het algoritme van Euclides, beschreven in de boeken VII en X van de Elementen.</a:t>
            </a:r>
          </a:p>
          <a:p>
            <a:endParaRPr lang="nl-NL" sz="1400" noProof="0" dirty="0"/>
          </a:p>
          <a:p>
            <a:r>
              <a:rPr lang="nl-NL" sz="1400" noProof="0" dirty="0"/>
              <a:t>Dit algoritme is gebaseerd op de eigenschap dat de </a:t>
            </a:r>
            <a:r>
              <a:rPr lang="nl-NL" sz="1400" noProof="0" dirty="0" err="1"/>
              <a:t>ggd</a:t>
            </a:r>
            <a:r>
              <a:rPr lang="nl-NL" sz="1400" noProof="0" dirty="0"/>
              <a:t> van twee getallen niet verandert als het kleinste getal van het grootste wordt afgetrokken.</a:t>
            </a:r>
          </a:p>
          <a:p>
            <a:endParaRPr lang="nl-NL" sz="1400" noProof="0" dirty="0"/>
          </a:p>
          <a:p>
            <a:r>
              <a:rPr lang="nl-NL" sz="1400" noProof="0" dirty="0"/>
              <a:t>Dit geeft ons dit iteratief proces; alleen nog wat vaag om door een machine uitgevoerd te worden.</a:t>
            </a:r>
          </a:p>
          <a:p>
            <a:endParaRPr lang="en-US" dirty="0"/>
          </a:p>
          <a:p>
            <a:endParaRPr lang="x-none"/>
          </a:p>
        </p:txBody>
      </p:sp>
      <p:sp>
        <p:nvSpPr>
          <p:cNvPr id="4" name="Slide Number Placeholder 3"/>
          <p:cNvSpPr>
            <a:spLocks noGrp="1"/>
          </p:cNvSpPr>
          <p:nvPr>
            <p:ph type="sldNum" sz="quarter" idx="5"/>
          </p:nvPr>
        </p:nvSpPr>
        <p:spPr/>
        <p:txBody>
          <a:bodyPr/>
          <a:lstStyle/>
          <a:p>
            <a:fld id="{06F55EF3-159F-A741-9DF0-03E9BE361EC3}" type="slidenum">
              <a:rPr lang="x-none" smtClean="0"/>
              <a:t>19</a:t>
            </a:fld>
            <a:endParaRPr lang="x-none"/>
          </a:p>
        </p:txBody>
      </p:sp>
    </p:spTree>
    <p:extLst>
      <p:ext uri="{BB962C8B-B14F-4D97-AF65-F5344CB8AC3E}">
        <p14:creationId xmlns:p14="http://schemas.microsoft.com/office/powerpoint/2010/main" val="881564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x-none"/>
          </a:p>
        </p:txBody>
      </p:sp>
      <p:sp>
        <p:nvSpPr>
          <p:cNvPr id="4" name="Slide Number Placeholder 3"/>
          <p:cNvSpPr>
            <a:spLocks noGrp="1"/>
          </p:cNvSpPr>
          <p:nvPr>
            <p:ph type="sldNum" sz="quarter" idx="5"/>
          </p:nvPr>
        </p:nvSpPr>
        <p:spPr/>
        <p:txBody>
          <a:bodyPr/>
          <a:lstStyle/>
          <a:p>
            <a:fld id="{06F55EF3-159F-A741-9DF0-03E9BE361EC3}" type="slidenum">
              <a:rPr lang="x-none" smtClean="0"/>
              <a:t>2</a:t>
            </a:fld>
            <a:endParaRPr lang="x-none"/>
          </a:p>
        </p:txBody>
      </p:sp>
    </p:spTree>
    <p:extLst>
      <p:ext uri="{BB962C8B-B14F-4D97-AF65-F5344CB8AC3E}">
        <p14:creationId xmlns:p14="http://schemas.microsoft.com/office/powerpoint/2010/main" val="1525377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We herformuleren het algoritme met wat weer details voor de uit te voeren stappen …</a:t>
            </a:r>
          </a:p>
        </p:txBody>
      </p:sp>
      <p:sp>
        <p:nvSpPr>
          <p:cNvPr id="4" name="Slide Number Placeholder 3"/>
          <p:cNvSpPr>
            <a:spLocks noGrp="1"/>
          </p:cNvSpPr>
          <p:nvPr>
            <p:ph type="sldNum" sz="quarter" idx="5"/>
          </p:nvPr>
        </p:nvSpPr>
        <p:spPr/>
        <p:txBody>
          <a:bodyPr/>
          <a:lstStyle/>
          <a:p>
            <a:fld id="{06F55EF3-159F-A741-9DF0-03E9BE361EC3}" type="slidenum">
              <a:rPr lang="x-none" smtClean="0"/>
              <a:t>20</a:t>
            </a:fld>
            <a:endParaRPr lang="x-none"/>
          </a:p>
        </p:txBody>
      </p:sp>
    </p:spTree>
    <p:extLst>
      <p:ext uri="{BB962C8B-B14F-4D97-AF65-F5344CB8AC3E}">
        <p14:creationId xmlns:p14="http://schemas.microsoft.com/office/powerpoint/2010/main" val="4044361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 en zodat het algoritme kan uitgevoerd worden door een machine.</a:t>
            </a:r>
          </a:p>
        </p:txBody>
      </p:sp>
      <p:sp>
        <p:nvSpPr>
          <p:cNvPr id="4" name="Slide Number Placeholder 3"/>
          <p:cNvSpPr>
            <a:spLocks noGrp="1"/>
          </p:cNvSpPr>
          <p:nvPr>
            <p:ph type="sldNum" sz="quarter" idx="5"/>
          </p:nvPr>
        </p:nvSpPr>
        <p:spPr/>
        <p:txBody>
          <a:bodyPr/>
          <a:lstStyle/>
          <a:p>
            <a:fld id="{06F55EF3-159F-A741-9DF0-03E9BE361EC3}" type="slidenum">
              <a:rPr lang="x-none" smtClean="0"/>
              <a:t>21</a:t>
            </a:fld>
            <a:endParaRPr lang="x-none"/>
          </a:p>
        </p:txBody>
      </p:sp>
    </p:spTree>
    <p:extLst>
      <p:ext uri="{BB962C8B-B14F-4D97-AF65-F5344CB8AC3E}">
        <p14:creationId xmlns:p14="http://schemas.microsoft.com/office/powerpoint/2010/main" val="1487954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Dit algoritme is eenvoudig te vertalen naar Python-code zodat na het runnen van de code het gewenste resultaat verschijnt.</a:t>
            </a:r>
          </a:p>
        </p:txBody>
      </p:sp>
      <p:sp>
        <p:nvSpPr>
          <p:cNvPr id="4" name="Slide Number Placeholder 3"/>
          <p:cNvSpPr>
            <a:spLocks noGrp="1"/>
          </p:cNvSpPr>
          <p:nvPr>
            <p:ph type="sldNum" sz="quarter" idx="5"/>
          </p:nvPr>
        </p:nvSpPr>
        <p:spPr/>
        <p:txBody>
          <a:bodyPr/>
          <a:lstStyle/>
          <a:p>
            <a:fld id="{06F55EF3-159F-A741-9DF0-03E9BE361EC3}" type="slidenum">
              <a:rPr lang="x-none" smtClean="0"/>
              <a:t>22</a:t>
            </a:fld>
            <a:endParaRPr lang="x-none"/>
          </a:p>
        </p:txBody>
      </p:sp>
    </p:spTree>
    <p:extLst>
      <p:ext uri="{BB962C8B-B14F-4D97-AF65-F5344CB8AC3E}">
        <p14:creationId xmlns:p14="http://schemas.microsoft.com/office/powerpoint/2010/main" val="489269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Dit voorbeeld kan leiden tot de introductie van de programmeer-techniek recursie; tuurlijk afhankelijk van het niveau van de leerlingen.</a:t>
            </a:r>
          </a:p>
          <a:p>
            <a:endParaRPr lang="nl-NL" sz="1400" noProof="0" dirty="0"/>
          </a:p>
          <a:p>
            <a:r>
              <a:rPr lang="nl-NL" sz="1400" noProof="0" dirty="0"/>
              <a:t>Een voorbeeld van zo’n algoritme voor de </a:t>
            </a:r>
            <a:r>
              <a:rPr lang="nl-NL" sz="1400" noProof="0" dirty="0" err="1"/>
              <a:t>ggd</a:t>
            </a:r>
            <a:r>
              <a:rPr lang="nl-NL" sz="1400" noProof="0" dirty="0"/>
              <a:t>(1140,900).</a:t>
            </a:r>
          </a:p>
          <a:p>
            <a:endParaRPr lang="x-none"/>
          </a:p>
        </p:txBody>
      </p:sp>
      <p:sp>
        <p:nvSpPr>
          <p:cNvPr id="4" name="Slide Number Placeholder 3"/>
          <p:cNvSpPr>
            <a:spLocks noGrp="1"/>
          </p:cNvSpPr>
          <p:nvPr>
            <p:ph type="sldNum" sz="quarter" idx="5"/>
          </p:nvPr>
        </p:nvSpPr>
        <p:spPr/>
        <p:txBody>
          <a:bodyPr/>
          <a:lstStyle/>
          <a:p>
            <a:fld id="{06F55EF3-159F-A741-9DF0-03E9BE361EC3}" type="slidenum">
              <a:rPr lang="x-none" smtClean="0"/>
              <a:t>23</a:t>
            </a:fld>
            <a:endParaRPr lang="x-none"/>
          </a:p>
        </p:txBody>
      </p:sp>
    </p:spTree>
    <p:extLst>
      <p:ext uri="{BB962C8B-B14F-4D97-AF65-F5344CB8AC3E}">
        <p14:creationId xmlns:p14="http://schemas.microsoft.com/office/powerpoint/2010/main" val="294746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De volgende code definieert de </a:t>
            </a:r>
            <a:r>
              <a:rPr lang="nl-NL" sz="1400" noProof="0" dirty="0" err="1"/>
              <a:t>ggd</a:t>
            </a:r>
            <a:r>
              <a:rPr lang="nl-NL" sz="1400" noProof="0" dirty="0"/>
              <a:t> als een recursieve functie; een functie die zichzelf oproept bij uitvoering.</a:t>
            </a:r>
          </a:p>
          <a:p>
            <a:endParaRPr lang="nl-NL" sz="1400" noProof="0" dirty="0"/>
          </a:p>
          <a:p>
            <a:r>
              <a:rPr lang="nl-NL" sz="1400" noProof="0" dirty="0"/>
              <a:t>Het runnen van deze code voert het algoritme stap voor stap uit tot de rest gelijk is aan 0 en print dan de </a:t>
            </a:r>
            <a:r>
              <a:rPr lang="nl-NL" sz="1400" noProof="0" dirty="0" err="1"/>
              <a:t>ggd</a:t>
            </a:r>
            <a:r>
              <a:rPr lang="nl-NL" sz="1400" noProof="0" dirty="0"/>
              <a:t> van de twee ingegeven getallen.</a:t>
            </a:r>
          </a:p>
        </p:txBody>
      </p:sp>
      <p:sp>
        <p:nvSpPr>
          <p:cNvPr id="4" name="Slide Number Placeholder 3"/>
          <p:cNvSpPr>
            <a:spLocks noGrp="1"/>
          </p:cNvSpPr>
          <p:nvPr>
            <p:ph type="sldNum" sz="quarter" idx="5"/>
          </p:nvPr>
        </p:nvSpPr>
        <p:spPr/>
        <p:txBody>
          <a:bodyPr/>
          <a:lstStyle/>
          <a:p>
            <a:fld id="{06F55EF3-159F-A741-9DF0-03E9BE361EC3}" type="slidenum">
              <a:rPr lang="x-none" smtClean="0"/>
              <a:t>24</a:t>
            </a:fld>
            <a:endParaRPr lang="x-none"/>
          </a:p>
        </p:txBody>
      </p:sp>
    </p:spTree>
    <p:extLst>
      <p:ext uri="{BB962C8B-B14F-4D97-AF65-F5344CB8AC3E}">
        <p14:creationId xmlns:p14="http://schemas.microsoft.com/office/powerpoint/2010/main" val="2489148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We gebruiken de stelling van pythagoras – het kwadraat van de lengte van de schuine zijde (de langste zijde) is gelijk aan de som van de kwadraten van de lengte van de andere zijden – om de controle uit te voeren of een driehoek rechthoeking is.</a:t>
            </a:r>
          </a:p>
          <a:p>
            <a:endParaRPr lang="en-BE" sz="1400" dirty="0"/>
          </a:p>
          <a:p>
            <a:r>
              <a:rPr lang="en-BE" sz="1400" dirty="0"/>
              <a:t>Voor het bepalen van de langste zijde sorteren we de geïmporteerde lengtes van klein naar groot.</a:t>
            </a:r>
          </a:p>
          <a:p>
            <a:endParaRPr lang="en-BE" sz="1400" dirty="0"/>
          </a:p>
          <a:p>
            <a:r>
              <a:rPr lang="en-BE" sz="1400" dirty="0"/>
              <a:t>We testen of het kwadraat van de schuine/langste zijde gedeeld door de som van de kwadraten van de andere lengtes gelijk is aan 1.</a:t>
            </a:r>
          </a:p>
          <a:p>
            <a:endParaRPr lang="en-BE" sz="1400" dirty="0"/>
          </a:p>
          <a:p>
            <a:r>
              <a:rPr lang="en-BE" sz="1400" dirty="0"/>
              <a:t>Geen rechthoekige driehoek!</a:t>
            </a:r>
          </a:p>
          <a:p>
            <a:endParaRPr lang="en-BE" dirty="0"/>
          </a:p>
          <a:p>
            <a:r>
              <a:rPr lang="en-BE" dirty="0"/>
              <a:t> </a:t>
            </a:r>
          </a:p>
        </p:txBody>
      </p:sp>
      <p:sp>
        <p:nvSpPr>
          <p:cNvPr id="4" name="Slide Number Placeholder 3"/>
          <p:cNvSpPr>
            <a:spLocks noGrp="1"/>
          </p:cNvSpPr>
          <p:nvPr>
            <p:ph type="sldNum" sz="quarter" idx="5"/>
          </p:nvPr>
        </p:nvSpPr>
        <p:spPr/>
        <p:txBody>
          <a:bodyPr/>
          <a:lstStyle/>
          <a:p>
            <a:fld id="{06F55EF3-159F-A741-9DF0-03E9BE361EC3}" type="slidenum">
              <a:rPr lang="x-none" smtClean="0"/>
              <a:t>25</a:t>
            </a:fld>
            <a:endParaRPr lang="x-none"/>
          </a:p>
        </p:txBody>
      </p:sp>
    </p:spTree>
    <p:extLst>
      <p:ext uri="{BB962C8B-B14F-4D97-AF65-F5344CB8AC3E}">
        <p14:creationId xmlns:p14="http://schemas.microsoft.com/office/powerpoint/2010/main" val="417429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We veranderen de driehoek and runnen opnieuw de code. Geen rechthoekge driehoek!</a:t>
            </a:r>
          </a:p>
        </p:txBody>
      </p:sp>
      <p:sp>
        <p:nvSpPr>
          <p:cNvPr id="4" name="Slide Number Placeholder 3"/>
          <p:cNvSpPr>
            <a:spLocks noGrp="1"/>
          </p:cNvSpPr>
          <p:nvPr>
            <p:ph type="sldNum" sz="quarter" idx="5"/>
          </p:nvPr>
        </p:nvSpPr>
        <p:spPr/>
        <p:txBody>
          <a:bodyPr/>
          <a:lstStyle/>
          <a:p>
            <a:fld id="{06F55EF3-159F-A741-9DF0-03E9BE361EC3}" type="slidenum">
              <a:rPr lang="x-none" smtClean="0"/>
              <a:t>26</a:t>
            </a:fld>
            <a:endParaRPr lang="x-none"/>
          </a:p>
        </p:txBody>
      </p:sp>
    </p:spTree>
    <p:extLst>
      <p:ext uri="{BB962C8B-B14F-4D97-AF65-F5344CB8AC3E}">
        <p14:creationId xmlns:p14="http://schemas.microsoft.com/office/powerpoint/2010/main" val="3458569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E</a:t>
            </a:r>
            <a:r>
              <a:rPr lang="en-BE" sz="1400" dirty="0"/>
              <a:t>n opnieuw! Een rechthoekige driehoek!</a:t>
            </a:r>
          </a:p>
        </p:txBody>
      </p:sp>
      <p:sp>
        <p:nvSpPr>
          <p:cNvPr id="4" name="Slide Number Placeholder 3"/>
          <p:cNvSpPr>
            <a:spLocks noGrp="1"/>
          </p:cNvSpPr>
          <p:nvPr>
            <p:ph type="sldNum" sz="quarter" idx="5"/>
          </p:nvPr>
        </p:nvSpPr>
        <p:spPr/>
        <p:txBody>
          <a:bodyPr/>
          <a:lstStyle/>
          <a:p>
            <a:fld id="{06F55EF3-159F-A741-9DF0-03E9BE361EC3}" type="slidenum">
              <a:rPr lang="x-none" smtClean="0"/>
              <a:t>27</a:t>
            </a:fld>
            <a:endParaRPr lang="x-none"/>
          </a:p>
        </p:txBody>
      </p:sp>
    </p:spTree>
    <p:extLst>
      <p:ext uri="{BB962C8B-B14F-4D97-AF65-F5344CB8AC3E}">
        <p14:creationId xmlns:p14="http://schemas.microsoft.com/office/powerpoint/2010/main" val="2679234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100" noProof="0" dirty="0"/>
              <a:t>Als laatste voorbeeld simuleren we het </a:t>
            </a:r>
            <a:r>
              <a:rPr lang="nl-NL" sz="1100" noProof="0" dirty="0" err="1"/>
              <a:t>Galton</a:t>
            </a:r>
            <a:r>
              <a:rPr lang="nl-NL" sz="1100" noProof="0" dirty="0"/>
              <a:t>-bord.</a:t>
            </a:r>
          </a:p>
          <a:p>
            <a:endParaRPr lang="nl-NL" sz="1100" noProof="0" dirty="0"/>
          </a:p>
          <a:p>
            <a:r>
              <a:rPr lang="nl-NL" sz="1100" noProof="0" dirty="0"/>
              <a:t>Sir Francis </a:t>
            </a:r>
            <a:r>
              <a:rPr lang="nl-NL" sz="1100" noProof="0" dirty="0" err="1"/>
              <a:t>Galton</a:t>
            </a:r>
            <a:r>
              <a:rPr lang="nl-NL" sz="1100" noProof="0" dirty="0"/>
              <a:t> ontwikkelde dit instrument in 1889 om de centrale limiet stelling te demonstreren en de vraag te onderzoeken hoeveel samples van een binomiale kansverdeling er nodig zijn om een normale verdeling te benaderen.</a:t>
            </a:r>
          </a:p>
          <a:p>
            <a:endParaRPr lang="nl-NL" sz="1100" noProof="0" dirty="0"/>
          </a:p>
          <a:p>
            <a:r>
              <a:rPr lang="nl-NL" sz="1100" noProof="0" dirty="0"/>
              <a:t>Het bord bestaat uit een aantal rijen van pinnen waardoor een bal rolt. De kans om links of rechts te rollen bij iedere pin is gelijk aan 50 %.</a:t>
            </a:r>
          </a:p>
          <a:p>
            <a:endParaRPr lang="nl-NL" sz="1100" noProof="0" dirty="0"/>
          </a:p>
          <a:p>
            <a:r>
              <a:rPr lang="nl-NL" sz="1100" noProof="0" dirty="0"/>
              <a:t>De kansverdeling van het experiment om in een bepaalde bak terecht te komen, is een binomiale verdeling met parameters n het aantal rijen pinnen en p gelijk aan ½.</a:t>
            </a:r>
          </a:p>
          <a:p>
            <a:endParaRPr lang="nl-NL" sz="1100" noProof="0" dirty="0"/>
          </a:p>
          <a:p>
            <a:r>
              <a:rPr lang="nl-NL" sz="1100" noProof="0" dirty="0"/>
              <a:t>Voor drie rijen pinnen is de kans: </a:t>
            </a:r>
          </a:p>
          <a:p>
            <a:pPr marL="171450" indent="-171450">
              <a:buFont typeface="Arial" panose="020B0604020202020204" pitchFamily="34" charset="0"/>
              <a:buChar char="•"/>
            </a:pPr>
            <a:r>
              <a:rPr lang="nl-NL" sz="1050" noProof="0" dirty="0"/>
              <a:t>om in bak 0 terecht te komen 1/8</a:t>
            </a:r>
          </a:p>
          <a:p>
            <a:pPr marL="171450" indent="-171450">
              <a:buFont typeface="Arial" panose="020B0604020202020204" pitchFamily="34" charset="0"/>
              <a:buChar char="•"/>
            </a:pPr>
            <a:r>
              <a:rPr lang="nl-NL" sz="1050" noProof="0" dirty="0"/>
              <a:t>om in bak 1 terecht te komen 3/8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noProof="0" dirty="0"/>
              <a:t>om in bak 2 terecht te komen 3/8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noProof="0" dirty="0"/>
              <a:t>om in bak 3 terecht te komen 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a:p>
          <a:p>
            <a:endParaRPr lang="x-none"/>
          </a:p>
        </p:txBody>
      </p:sp>
      <p:sp>
        <p:nvSpPr>
          <p:cNvPr id="4" name="Slide Number Placeholder 3"/>
          <p:cNvSpPr>
            <a:spLocks noGrp="1"/>
          </p:cNvSpPr>
          <p:nvPr>
            <p:ph type="sldNum" sz="quarter" idx="5"/>
          </p:nvPr>
        </p:nvSpPr>
        <p:spPr/>
        <p:txBody>
          <a:bodyPr/>
          <a:lstStyle/>
          <a:p>
            <a:fld id="{06F55EF3-159F-A741-9DF0-03E9BE361EC3}" type="slidenum">
              <a:rPr lang="x-none" smtClean="0"/>
              <a:t>28</a:t>
            </a:fld>
            <a:endParaRPr lang="x-none"/>
          </a:p>
        </p:txBody>
      </p:sp>
    </p:spTree>
    <p:extLst>
      <p:ext uri="{BB962C8B-B14F-4D97-AF65-F5344CB8AC3E}">
        <p14:creationId xmlns:p14="http://schemas.microsoft.com/office/powerpoint/2010/main" val="2867720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Hoe simuleren we nu een </a:t>
            </a:r>
            <a:r>
              <a:rPr lang="nl-NL" sz="1400" noProof="0" dirty="0" err="1"/>
              <a:t>Galton</a:t>
            </a:r>
            <a:r>
              <a:rPr lang="nl-NL" sz="1400" noProof="0" dirty="0"/>
              <a:t>-bord met vijf rijen?</a:t>
            </a:r>
          </a:p>
          <a:p>
            <a:endParaRPr lang="nl-NL" sz="1400" noProof="0" dirty="0"/>
          </a:p>
          <a:p>
            <a:r>
              <a:rPr lang="nl-NL" sz="1400" noProof="0" dirty="0"/>
              <a:t>We coderen Links met 0 en Rechts met 1, genereren 5 keer at random 0 of 1 en maken de som.</a:t>
            </a:r>
          </a:p>
          <a:p>
            <a:r>
              <a:rPr lang="nl-NL" sz="1400" noProof="0" dirty="0"/>
              <a:t> </a:t>
            </a:r>
          </a:p>
          <a:p>
            <a:r>
              <a:rPr lang="nl-NL" sz="1400" noProof="0" dirty="0"/>
              <a:t>De som geeft aan in welke bak (0 t.e.m. vijf) de bal terecht komt.</a:t>
            </a:r>
          </a:p>
        </p:txBody>
      </p:sp>
      <p:sp>
        <p:nvSpPr>
          <p:cNvPr id="4" name="Slide Number Placeholder 3"/>
          <p:cNvSpPr>
            <a:spLocks noGrp="1"/>
          </p:cNvSpPr>
          <p:nvPr>
            <p:ph type="sldNum" sz="quarter" idx="5"/>
          </p:nvPr>
        </p:nvSpPr>
        <p:spPr/>
        <p:txBody>
          <a:bodyPr/>
          <a:lstStyle/>
          <a:p>
            <a:fld id="{06F55EF3-159F-A741-9DF0-03E9BE361EC3}" type="slidenum">
              <a:rPr lang="x-none" smtClean="0"/>
              <a:t>29</a:t>
            </a:fld>
            <a:endParaRPr lang="x-none"/>
          </a:p>
        </p:txBody>
      </p:sp>
    </p:spTree>
    <p:extLst>
      <p:ext uri="{BB962C8B-B14F-4D97-AF65-F5344CB8AC3E}">
        <p14:creationId xmlns:p14="http://schemas.microsoft.com/office/powerpoint/2010/main" val="2413197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Het googelen van computational thinking resulteert in heel wat informatie en educational research.</a:t>
            </a:r>
          </a:p>
          <a:p>
            <a:endParaRPr lang="en-BE" sz="1400" dirty="0"/>
          </a:p>
          <a:p>
            <a:r>
              <a:rPr lang="en-BE" sz="1400" dirty="0"/>
              <a:t>Even wat concrete definities om de context van deze workshop te schetsen.</a:t>
            </a:r>
          </a:p>
          <a:p>
            <a:endParaRPr lang="en-BE" sz="1400" dirty="0"/>
          </a:p>
          <a:p>
            <a:r>
              <a:rPr lang="en-BE" sz="1400" dirty="0"/>
              <a:t>In een presentatie van Kim Schrijvers, voorzitter van de informatica-Olympiade, tijdens het i&amp;I-congres in 2019, vind je deze definitie waarbij Computational Thinking als een denkproces wordt voorgesteld.</a:t>
            </a:r>
          </a:p>
        </p:txBody>
      </p:sp>
      <p:sp>
        <p:nvSpPr>
          <p:cNvPr id="4" name="Slide Number Placeholder 3"/>
          <p:cNvSpPr>
            <a:spLocks noGrp="1"/>
          </p:cNvSpPr>
          <p:nvPr>
            <p:ph type="sldNum" sz="quarter" idx="5"/>
          </p:nvPr>
        </p:nvSpPr>
        <p:spPr/>
        <p:txBody>
          <a:bodyPr/>
          <a:lstStyle/>
          <a:p>
            <a:fld id="{06F55EF3-159F-A741-9DF0-03E9BE361EC3}" type="slidenum">
              <a:rPr lang="x-none" smtClean="0"/>
              <a:t>3</a:t>
            </a:fld>
            <a:endParaRPr lang="x-none"/>
          </a:p>
        </p:txBody>
      </p:sp>
    </p:spTree>
    <p:extLst>
      <p:ext uri="{BB962C8B-B14F-4D97-AF65-F5344CB8AC3E}">
        <p14:creationId xmlns:p14="http://schemas.microsoft.com/office/powerpoint/2010/main" val="4877214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Als we meerdere ballen laten rollen, voeren we voorgaande simulatie een aantal keer uit …</a:t>
            </a:r>
          </a:p>
        </p:txBody>
      </p:sp>
      <p:sp>
        <p:nvSpPr>
          <p:cNvPr id="4" name="Slide Number Placeholder 3"/>
          <p:cNvSpPr>
            <a:spLocks noGrp="1"/>
          </p:cNvSpPr>
          <p:nvPr>
            <p:ph type="sldNum" sz="quarter" idx="5"/>
          </p:nvPr>
        </p:nvSpPr>
        <p:spPr/>
        <p:txBody>
          <a:bodyPr/>
          <a:lstStyle/>
          <a:p>
            <a:fld id="{06F55EF3-159F-A741-9DF0-03E9BE361EC3}" type="slidenum">
              <a:rPr lang="x-none" smtClean="0"/>
              <a:t>30</a:t>
            </a:fld>
            <a:endParaRPr lang="x-none"/>
          </a:p>
        </p:txBody>
      </p:sp>
    </p:spTree>
    <p:extLst>
      <p:ext uri="{BB962C8B-B14F-4D97-AF65-F5344CB8AC3E}">
        <p14:creationId xmlns:p14="http://schemas.microsoft.com/office/powerpoint/2010/main" val="4047716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 en bewaren we de resultaten in een lijst bal, die aangeeft hoeveel ballen er in ieder bakje terecht gekomen is.</a:t>
            </a:r>
          </a:p>
        </p:txBody>
      </p:sp>
      <p:sp>
        <p:nvSpPr>
          <p:cNvPr id="4" name="Slide Number Placeholder 3"/>
          <p:cNvSpPr>
            <a:spLocks noGrp="1"/>
          </p:cNvSpPr>
          <p:nvPr>
            <p:ph type="sldNum" sz="quarter" idx="5"/>
          </p:nvPr>
        </p:nvSpPr>
        <p:spPr/>
        <p:txBody>
          <a:bodyPr/>
          <a:lstStyle/>
          <a:p>
            <a:fld id="{06F55EF3-159F-A741-9DF0-03E9BE361EC3}" type="slidenum">
              <a:rPr lang="x-none" smtClean="0"/>
              <a:t>31</a:t>
            </a:fld>
            <a:endParaRPr lang="x-none"/>
          </a:p>
        </p:txBody>
      </p:sp>
    </p:spTree>
    <p:extLst>
      <p:ext uri="{BB962C8B-B14F-4D97-AF65-F5344CB8AC3E}">
        <p14:creationId xmlns:p14="http://schemas.microsoft.com/office/powerpoint/2010/main" val="7811977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Om de resultaten weer te geven, voegen we hier een lijst bak toe met de baknummers, alsook een lijst </a:t>
            </a:r>
            <a:r>
              <a:rPr lang="nl-NL" sz="1400" noProof="0" dirty="0" err="1"/>
              <a:t>binom</a:t>
            </a:r>
            <a:r>
              <a:rPr lang="nl-NL" sz="1400" noProof="0" dirty="0"/>
              <a:t> met de benaderingen van de kansen om in een bepaalde bak terecht te komen.</a:t>
            </a:r>
          </a:p>
        </p:txBody>
      </p:sp>
      <p:sp>
        <p:nvSpPr>
          <p:cNvPr id="4" name="Slide Number Placeholder 3"/>
          <p:cNvSpPr>
            <a:spLocks noGrp="1"/>
          </p:cNvSpPr>
          <p:nvPr>
            <p:ph type="sldNum" sz="quarter" idx="5"/>
          </p:nvPr>
        </p:nvSpPr>
        <p:spPr/>
        <p:txBody>
          <a:bodyPr/>
          <a:lstStyle/>
          <a:p>
            <a:fld id="{06F55EF3-159F-A741-9DF0-03E9BE361EC3}" type="slidenum">
              <a:rPr lang="x-none" smtClean="0"/>
              <a:t>32</a:t>
            </a:fld>
            <a:endParaRPr lang="x-none"/>
          </a:p>
        </p:txBody>
      </p:sp>
    </p:spTree>
    <p:extLst>
      <p:ext uri="{BB962C8B-B14F-4D97-AF65-F5344CB8AC3E}">
        <p14:creationId xmlns:p14="http://schemas.microsoft.com/office/powerpoint/2010/main" val="38939385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Hier de resultaten van een simulatie van 500 ballen.</a:t>
            </a:r>
          </a:p>
        </p:txBody>
      </p:sp>
      <p:sp>
        <p:nvSpPr>
          <p:cNvPr id="4" name="Slide Number Placeholder 3"/>
          <p:cNvSpPr>
            <a:spLocks noGrp="1"/>
          </p:cNvSpPr>
          <p:nvPr>
            <p:ph type="sldNum" sz="quarter" idx="5"/>
          </p:nvPr>
        </p:nvSpPr>
        <p:spPr/>
        <p:txBody>
          <a:bodyPr/>
          <a:lstStyle/>
          <a:p>
            <a:fld id="{06F55EF3-159F-A741-9DF0-03E9BE361EC3}" type="slidenum">
              <a:rPr lang="x-none" smtClean="0"/>
              <a:t>33</a:t>
            </a:fld>
            <a:endParaRPr lang="x-none"/>
          </a:p>
        </p:txBody>
      </p:sp>
    </p:spTree>
    <p:extLst>
      <p:ext uri="{BB962C8B-B14F-4D97-AF65-F5344CB8AC3E}">
        <p14:creationId xmlns:p14="http://schemas.microsoft.com/office/powerpoint/2010/main" val="29153137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Met het store-commando kunnen de data gegenereerd door de Python-code uitgevoerd worden naar TI-</a:t>
            </a:r>
            <a:r>
              <a:rPr lang="nl-NL" sz="1400" noProof="0" dirty="0" err="1"/>
              <a:t>Nspire</a:t>
            </a:r>
            <a:r>
              <a:rPr lang="nl-NL" sz="1400" noProof="0" dirty="0"/>
              <a:t> CX-applicaties.</a:t>
            </a:r>
          </a:p>
          <a:p>
            <a:endParaRPr lang="nl-NL" sz="1400" noProof="0" dirty="0"/>
          </a:p>
          <a:p>
            <a:r>
              <a:rPr lang="nl-NL" sz="1400" noProof="0" dirty="0"/>
              <a:t>We kunnen dan b.v. de resultaten van de simulatie weergeven in een spreadsheet …</a:t>
            </a:r>
          </a:p>
        </p:txBody>
      </p:sp>
      <p:sp>
        <p:nvSpPr>
          <p:cNvPr id="4" name="Slide Number Placeholder 3"/>
          <p:cNvSpPr>
            <a:spLocks noGrp="1"/>
          </p:cNvSpPr>
          <p:nvPr>
            <p:ph type="sldNum" sz="quarter" idx="5"/>
          </p:nvPr>
        </p:nvSpPr>
        <p:spPr/>
        <p:txBody>
          <a:bodyPr/>
          <a:lstStyle/>
          <a:p>
            <a:fld id="{06F55EF3-159F-A741-9DF0-03E9BE361EC3}" type="slidenum">
              <a:rPr lang="x-none" smtClean="0"/>
              <a:t>34</a:t>
            </a:fld>
            <a:endParaRPr lang="x-none"/>
          </a:p>
        </p:txBody>
      </p:sp>
    </p:spTree>
    <p:extLst>
      <p:ext uri="{BB962C8B-B14F-4D97-AF65-F5344CB8AC3E}">
        <p14:creationId xmlns:p14="http://schemas.microsoft.com/office/powerpoint/2010/main" val="4135315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 of grafisch voorstellen als een histogram in de applicatie Data &amp; </a:t>
            </a:r>
            <a:r>
              <a:rPr lang="nl-NL" sz="1400" noProof="0" dirty="0" err="1"/>
              <a:t>Statistics</a:t>
            </a:r>
            <a:r>
              <a:rPr lang="nl-NL" sz="1400" noProof="0" dirty="0"/>
              <a:t>.</a:t>
            </a:r>
          </a:p>
        </p:txBody>
      </p:sp>
      <p:sp>
        <p:nvSpPr>
          <p:cNvPr id="4" name="Slide Number Placeholder 3"/>
          <p:cNvSpPr>
            <a:spLocks noGrp="1"/>
          </p:cNvSpPr>
          <p:nvPr>
            <p:ph type="sldNum" sz="quarter" idx="5"/>
          </p:nvPr>
        </p:nvSpPr>
        <p:spPr/>
        <p:txBody>
          <a:bodyPr/>
          <a:lstStyle/>
          <a:p>
            <a:fld id="{06F55EF3-159F-A741-9DF0-03E9BE361EC3}" type="slidenum">
              <a:rPr lang="x-none" smtClean="0"/>
              <a:t>35</a:t>
            </a:fld>
            <a:endParaRPr lang="x-none"/>
          </a:p>
        </p:txBody>
      </p:sp>
    </p:spTree>
    <p:extLst>
      <p:ext uri="{BB962C8B-B14F-4D97-AF65-F5344CB8AC3E}">
        <p14:creationId xmlns:p14="http://schemas.microsoft.com/office/powerpoint/2010/main" val="3306172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Gebruikmakend van de grafische Python modules kunnen de resultaten ook voorgesteld worden in het grafisch venster van de Python Shell. </a:t>
            </a:r>
          </a:p>
        </p:txBody>
      </p:sp>
      <p:sp>
        <p:nvSpPr>
          <p:cNvPr id="4" name="Slide Number Placeholder 3"/>
          <p:cNvSpPr>
            <a:spLocks noGrp="1"/>
          </p:cNvSpPr>
          <p:nvPr>
            <p:ph type="sldNum" sz="quarter" idx="5"/>
          </p:nvPr>
        </p:nvSpPr>
        <p:spPr/>
        <p:txBody>
          <a:bodyPr/>
          <a:lstStyle/>
          <a:p>
            <a:fld id="{06F55EF3-159F-A741-9DF0-03E9BE361EC3}" type="slidenum">
              <a:rPr lang="x-none" smtClean="0"/>
              <a:t>36</a:t>
            </a:fld>
            <a:endParaRPr lang="x-none"/>
          </a:p>
        </p:txBody>
      </p:sp>
    </p:spTree>
    <p:extLst>
      <p:ext uri="{BB962C8B-B14F-4D97-AF65-F5344CB8AC3E}">
        <p14:creationId xmlns:p14="http://schemas.microsoft.com/office/powerpoint/2010/main" val="1459114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400" noProof="0" dirty="0"/>
              <a:t>En met wat meer geavanceerd grafisch programmeren, kan je zelfs het </a:t>
            </a:r>
            <a:r>
              <a:rPr lang="nl-NL" sz="1400" noProof="0" dirty="0" err="1"/>
              <a:t>Galton</a:t>
            </a:r>
            <a:r>
              <a:rPr lang="nl-NL" sz="1400" noProof="0" dirty="0"/>
              <a:t>-bord visueel simuleren. </a:t>
            </a:r>
          </a:p>
        </p:txBody>
      </p:sp>
      <p:sp>
        <p:nvSpPr>
          <p:cNvPr id="4" name="Slide Number Placeholder 3"/>
          <p:cNvSpPr>
            <a:spLocks noGrp="1"/>
          </p:cNvSpPr>
          <p:nvPr>
            <p:ph type="sldNum" sz="quarter" idx="5"/>
          </p:nvPr>
        </p:nvSpPr>
        <p:spPr/>
        <p:txBody>
          <a:bodyPr/>
          <a:lstStyle/>
          <a:p>
            <a:fld id="{06F55EF3-159F-A741-9DF0-03E9BE361EC3}" type="slidenum">
              <a:rPr lang="x-none" smtClean="0"/>
              <a:t>37</a:t>
            </a:fld>
            <a:endParaRPr lang="x-none"/>
          </a:p>
        </p:txBody>
      </p:sp>
    </p:spTree>
    <p:extLst>
      <p:ext uri="{BB962C8B-B14F-4D97-AF65-F5344CB8AC3E}">
        <p14:creationId xmlns:p14="http://schemas.microsoft.com/office/powerpoint/2010/main" val="13754115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sz="1400">
              <a:latin typeface="+mn-lt"/>
            </a:endParaRPr>
          </a:p>
        </p:txBody>
      </p:sp>
      <p:sp>
        <p:nvSpPr>
          <p:cNvPr id="4" name="Slide Number Placeholder 3"/>
          <p:cNvSpPr>
            <a:spLocks noGrp="1"/>
          </p:cNvSpPr>
          <p:nvPr>
            <p:ph type="sldNum" sz="quarter" idx="5"/>
          </p:nvPr>
        </p:nvSpPr>
        <p:spPr/>
        <p:txBody>
          <a:bodyPr/>
          <a:lstStyle/>
          <a:p>
            <a:fld id="{06F55EF3-159F-A741-9DF0-03E9BE361EC3}" type="slidenum">
              <a:rPr lang="x-none" smtClean="0"/>
              <a:t>38</a:t>
            </a:fld>
            <a:endParaRPr lang="x-none"/>
          </a:p>
        </p:txBody>
      </p:sp>
    </p:spTree>
    <p:extLst>
      <p:ext uri="{BB962C8B-B14F-4D97-AF65-F5344CB8AC3E}">
        <p14:creationId xmlns:p14="http://schemas.microsoft.com/office/powerpoint/2010/main" val="3743309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De Amerikaanse organizatie Digital Promise, die werkt rond educatieve innovatie, publiceerde de volgende illustratie van de fundamenten en de praktijk van computational thinking.</a:t>
            </a:r>
          </a:p>
          <a:p>
            <a:endParaRPr lang="en-BE" sz="1400" dirty="0"/>
          </a:p>
          <a:p>
            <a:r>
              <a:rPr lang="en-BE" sz="1400" dirty="0"/>
              <a:t>Het leidt geen twijfel dat concepten als abstractie &amp; patronen en het bepalen van algoritmes &amp; het analyseren van data zeer nauw verbonden zijn met de dagdagelijkse activiteiten in de wiskundeles.    </a:t>
            </a:r>
          </a:p>
        </p:txBody>
      </p:sp>
      <p:sp>
        <p:nvSpPr>
          <p:cNvPr id="4" name="Slide Number Placeholder 3"/>
          <p:cNvSpPr>
            <a:spLocks noGrp="1"/>
          </p:cNvSpPr>
          <p:nvPr>
            <p:ph type="sldNum" sz="quarter" idx="5"/>
          </p:nvPr>
        </p:nvSpPr>
        <p:spPr/>
        <p:txBody>
          <a:bodyPr/>
          <a:lstStyle/>
          <a:p>
            <a:fld id="{06F55EF3-159F-A741-9DF0-03E9BE361EC3}" type="slidenum">
              <a:rPr lang="x-none" smtClean="0"/>
              <a:t>4</a:t>
            </a:fld>
            <a:endParaRPr lang="x-none"/>
          </a:p>
        </p:txBody>
      </p:sp>
    </p:spTree>
    <p:extLst>
      <p:ext uri="{BB962C8B-B14F-4D97-AF65-F5344CB8AC3E}">
        <p14:creationId xmlns:p14="http://schemas.microsoft.com/office/powerpoint/2010/main" val="347089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C</a:t>
            </a:r>
            <a:r>
              <a:rPr lang="en-BE" sz="1400" dirty="0"/>
              <a:t>onrad Wolfram formuleerde, in zijn laatste boek </a:t>
            </a:r>
            <a:r>
              <a:rPr lang="en-BE" sz="1400" i="1" dirty="0"/>
              <a:t>The Math(s) Fix, an educatiuonal blueprint for the AI age</a:t>
            </a:r>
            <a:r>
              <a:rPr lang="en-BE" sz="1400" dirty="0"/>
              <a:t>, het process achter computational thinking als volgt:</a:t>
            </a:r>
          </a:p>
          <a:p>
            <a:endParaRPr lang="en-BE" sz="1400" dirty="0"/>
          </a:p>
          <a:p>
            <a:r>
              <a:rPr lang="en-BE" sz="1400" dirty="0"/>
              <a:t>Definiëren &gt;&gt; Abstraheren &gt;&gt; Berekenen/Verwerken &gt;&gt; Interpreteren</a:t>
            </a:r>
          </a:p>
        </p:txBody>
      </p:sp>
      <p:sp>
        <p:nvSpPr>
          <p:cNvPr id="4" name="Slide Number Placeholder 3"/>
          <p:cNvSpPr>
            <a:spLocks noGrp="1"/>
          </p:cNvSpPr>
          <p:nvPr>
            <p:ph type="sldNum" sz="quarter" idx="5"/>
          </p:nvPr>
        </p:nvSpPr>
        <p:spPr/>
        <p:txBody>
          <a:bodyPr/>
          <a:lstStyle/>
          <a:p>
            <a:fld id="{06F55EF3-159F-A741-9DF0-03E9BE361EC3}" type="slidenum">
              <a:rPr lang="x-none" smtClean="0"/>
              <a:t>5</a:t>
            </a:fld>
            <a:endParaRPr lang="x-none"/>
          </a:p>
        </p:txBody>
      </p:sp>
    </p:spTree>
    <p:extLst>
      <p:ext uri="{BB962C8B-B14F-4D97-AF65-F5344CB8AC3E}">
        <p14:creationId xmlns:p14="http://schemas.microsoft.com/office/powerpoint/2010/main" val="2188969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dirty="0"/>
              <a:t>We passen dit proces even toe voor de Covid-19 pandemie, echter zonder in detail te treden.</a:t>
            </a:r>
          </a:p>
          <a:p>
            <a:endParaRPr lang="en-BE" sz="1400" dirty="0"/>
          </a:p>
          <a:p>
            <a:r>
              <a:rPr lang="en-BE" sz="1400" b="1" dirty="0"/>
              <a:t>Fase 1 – Definiëren</a:t>
            </a:r>
          </a:p>
          <a:p>
            <a:r>
              <a:rPr lang="en-BE" sz="1400" dirty="0"/>
              <a:t>Wat is het virus?</a:t>
            </a:r>
          </a:p>
          <a:p>
            <a:r>
              <a:rPr lang="en-BE" sz="1400" dirty="0"/>
              <a:t>Hoe gedraagt/verspreidt het virus zich?</a:t>
            </a:r>
          </a:p>
          <a:p>
            <a:r>
              <a:rPr lang="en-BE" sz="1400" dirty="0"/>
              <a:t>Wat is de incubatieperiode? </a:t>
            </a:r>
          </a:p>
        </p:txBody>
      </p:sp>
      <p:sp>
        <p:nvSpPr>
          <p:cNvPr id="4" name="Slide Number Placeholder 3"/>
          <p:cNvSpPr>
            <a:spLocks noGrp="1"/>
          </p:cNvSpPr>
          <p:nvPr>
            <p:ph type="sldNum" sz="quarter" idx="5"/>
          </p:nvPr>
        </p:nvSpPr>
        <p:spPr/>
        <p:txBody>
          <a:bodyPr/>
          <a:lstStyle/>
          <a:p>
            <a:fld id="{06F55EF3-159F-A741-9DF0-03E9BE361EC3}" type="slidenum">
              <a:rPr lang="x-none" smtClean="0"/>
              <a:t>6</a:t>
            </a:fld>
            <a:endParaRPr lang="x-none"/>
          </a:p>
        </p:txBody>
      </p:sp>
    </p:spTree>
    <p:extLst>
      <p:ext uri="{BB962C8B-B14F-4D97-AF65-F5344CB8AC3E}">
        <p14:creationId xmlns:p14="http://schemas.microsoft.com/office/powerpoint/2010/main" val="3460805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b="1" dirty="0"/>
              <a:t>Fase 2 – Abstraheren</a:t>
            </a:r>
            <a:endParaRPr lang="en-BE" sz="1400" dirty="0"/>
          </a:p>
          <a:p>
            <a:r>
              <a:rPr lang="en-GB" sz="1400" dirty="0"/>
              <a:t>H</a:t>
            </a:r>
            <a:r>
              <a:rPr lang="en-BE" sz="1400" dirty="0"/>
              <a:t>et verzamelen van data, het opzetten van contact tracing en opstellen van bio-statistische modellen.</a:t>
            </a:r>
          </a:p>
        </p:txBody>
      </p:sp>
      <p:sp>
        <p:nvSpPr>
          <p:cNvPr id="4" name="Slide Number Placeholder 3"/>
          <p:cNvSpPr>
            <a:spLocks noGrp="1"/>
          </p:cNvSpPr>
          <p:nvPr>
            <p:ph type="sldNum" sz="quarter" idx="5"/>
          </p:nvPr>
        </p:nvSpPr>
        <p:spPr/>
        <p:txBody>
          <a:bodyPr/>
          <a:lstStyle/>
          <a:p>
            <a:fld id="{06F55EF3-159F-A741-9DF0-03E9BE361EC3}" type="slidenum">
              <a:rPr lang="x-none" smtClean="0"/>
              <a:t>7</a:t>
            </a:fld>
            <a:endParaRPr lang="x-none"/>
          </a:p>
        </p:txBody>
      </p:sp>
    </p:spTree>
    <p:extLst>
      <p:ext uri="{BB962C8B-B14F-4D97-AF65-F5344CB8AC3E}">
        <p14:creationId xmlns:p14="http://schemas.microsoft.com/office/powerpoint/2010/main" val="278058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b="1" dirty="0"/>
              <a:t>Fase 3 – Verwerken </a:t>
            </a:r>
          </a:p>
          <a:p>
            <a:r>
              <a:rPr lang="en-BE" sz="1400" dirty="0"/>
              <a:t>A.h.v de verzamelde data en modellen worden voorspellingen gemaakt voor de besmetting, hospitalisatie en sterfte.</a:t>
            </a:r>
          </a:p>
        </p:txBody>
      </p:sp>
      <p:sp>
        <p:nvSpPr>
          <p:cNvPr id="4" name="Slide Number Placeholder 3"/>
          <p:cNvSpPr>
            <a:spLocks noGrp="1"/>
          </p:cNvSpPr>
          <p:nvPr>
            <p:ph type="sldNum" sz="quarter" idx="5"/>
          </p:nvPr>
        </p:nvSpPr>
        <p:spPr/>
        <p:txBody>
          <a:bodyPr/>
          <a:lstStyle/>
          <a:p>
            <a:fld id="{06F55EF3-159F-A741-9DF0-03E9BE361EC3}" type="slidenum">
              <a:rPr lang="x-none" smtClean="0"/>
              <a:t>8</a:t>
            </a:fld>
            <a:endParaRPr lang="x-none"/>
          </a:p>
        </p:txBody>
      </p:sp>
    </p:spTree>
    <p:extLst>
      <p:ext uri="{BB962C8B-B14F-4D97-AF65-F5344CB8AC3E}">
        <p14:creationId xmlns:p14="http://schemas.microsoft.com/office/powerpoint/2010/main" val="767099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sz="1400" b="1" dirty="0"/>
              <a:t>Fase 4 – Interpretatie </a:t>
            </a:r>
          </a:p>
          <a:p>
            <a:r>
              <a:rPr lang="en-BE" sz="1400" b="0" dirty="0"/>
              <a:t>Toetsen van de voorspellingen met de realiteit en eventueel aanpassen van definities, model en acties.</a:t>
            </a:r>
          </a:p>
          <a:p>
            <a:r>
              <a:rPr lang="en-BE" b="0" dirty="0"/>
              <a:t> </a:t>
            </a:r>
          </a:p>
        </p:txBody>
      </p:sp>
      <p:sp>
        <p:nvSpPr>
          <p:cNvPr id="4" name="Slide Number Placeholder 3"/>
          <p:cNvSpPr>
            <a:spLocks noGrp="1"/>
          </p:cNvSpPr>
          <p:nvPr>
            <p:ph type="sldNum" sz="quarter" idx="5"/>
          </p:nvPr>
        </p:nvSpPr>
        <p:spPr/>
        <p:txBody>
          <a:bodyPr/>
          <a:lstStyle/>
          <a:p>
            <a:fld id="{06F55EF3-159F-A741-9DF0-03E9BE361EC3}" type="slidenum">
              <a:rPr lang="x-none" smtClean="0"/>
              <a:t>9</a:t>
            </a:fld>
            <a:endParaRPr lang="x-none"/>
          </a:p>
        </p:txBody>
      </p:sp>
    </p:spTree>
    <p:extLst>
      <p:ext uri="{BB962C8B-B14F-4D97-AF65-F5344CB8AC3E}">
        <p14:creationId xmlns:p14="http://schemas.microsoft.com/office/powerpoint/2010/main" val="229205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8B719-FE24-B547-A9B7-1A1DADEB7C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F3AB2921-F837-2B4C-8B9C-C6FE139D07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327345FC-867A-2B43-BC01-36C29329062A}"/>
              </a:ext>
            </a:extLst>
          </p:cNvPr>
          <p:cNvSpPr>
            <a:spLocks noGrp="1"/>
          </p:cNvSpPr>
          <p:nvPr>
            <p:ph type="dt" sz="half" idx="10"/>
          </p:nvPr>
        </p:nvSpPr>
        <p:spPr/>
        <p:txBody>
          <a:bodyPr/>
          <a:lstStyle/>
          <a:p>
            <a:fld id="{09C91052-524A-CF49-BE8E-EA788020703C}" type="datetime11">
              <a:rPr lang="en-US" smtClean="0"/>
              <a:t>09:50:41</a:t>
            </a:fld>
            <a:endParaRPr lang="x-none"/>
          </a:p>
        </p:txBody>
      </p:sp>
      <p:sp>
        <p:nvSpPr>
          <p:cNvPr id="5" name="Footer Placeholder 4">
            <a:extLst>
              <a:ext uri="{FF2B5EF4-FFF2-40B4-BE49-F238E27FC236}">
                <a16:creationId xmlns:a16="http://schemas.microsoft.com/office/drawing/2014/main" id="{DE33A9F3-BEE4-924D-9571-84F887C1783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29E6C379-2A38-F149-9F0F-5804C23E02BE}"/>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118459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887FF-BFE2-CF4B-B993-5DC0FE951C3E}"/>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B55F647C-BE34-0F4F-9085-C1E2329C14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E2C402AF-7168-9240-9B5B-A91ADC04E508}"/>
              </a:ext>
            </a:extLst>
          </p:cNvPr>
          <p:cNvSpPr>
            <a:spLocks noGrp="1"/>
          </p:cNvSpPr>
          <p:nvPr>
            <p:ph type="dt" sz="half" idx="10"/>
          </p:nvPr>
        </p:nvSpPr>
        <p:spPr/>
        <p:txBody>
          <a:bodyPr/>
          <a:lstStyle/>
          <a:p>
            <a:fld id="{B9450DB9-514E-7441-985F-F5371B92C4FA}" type="datetime11">
              <a:rPr lang="en-US" smtClean="0"/>
              <a:t>09:50:42</a:t>
            </a:fld>
            <a:endParaRPr lang="x-none"/>
          </a:p>
        </p:txBody>
      </p:sp>
      <p:sp>
        <p:nvSpPr>
          <p:cNvPr id="5" name="Footer Placeholder 4">
            <a:extLst>
              <a:ext uri="{FF2B5EF4-FFF2-40B4-BE49-F238E27FC236}">
                <a16:creationId xmlns:a16="http://schemas.microsoft.com/office/drawing/2014/main" id="{EA3D3229-1840-1D42-BAC5-3BEBF398BAB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23206A3-97FC-5042-BE65-5AA95015F10C}"/>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355713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9D8043-B81F-6C40-B277-95CF43A9361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7AA8C5B5-3722-D549-AD66-0A46E4CB6EE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D4C343E6-C502-814E-B899-CE920DE6DA06}"/>
              </a:ext>
            </a:extLst>
          </p:cNvPr>
          <p:cNvSpPr>
            <a:spLocks noGrp="1"/>
          </p:cNvSpPr>
          <p:nvPr>
            <p:ph type="dt" sz="half" idx="10"/>
          </p:nvPr>
        </p:nvSpPr>
        <p:spPr/>
        <p:txBody>
          <a:bodyPr/>
          <a:lstStyle/>
          <a:p>
            <a:fld id="{BB325C32-7547-E448-8C00-C91E9BA7EDF4}" type="datetime11">
              <a:rPr lang="en-US" smtClean="0"/>
              <a:t>09:50:42</a:t>
            </a:fld>
            <a:endParaRPr lang="x-none"/>
          </a:p>
        </p:txBody>
      </p:sp>
      <p:sp>
        <p:nvSpPr>
          <p:cNvPr id="5" name="Footer Placeholder 4">
            <a:extLst>
              <a:ext uri="{FF2B5EF4-FFF2-40B4-BE49-F238E27FC236}">
                <a16:creationId xmlns:a16="http://schemas.microsoft.com/office/drawing/2014/main" id="{61D7C950-269A-6F4C-93A1-1BF0A51E0DC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7F12C22-521B-364E-B5CA-04D569A14B4E}"/>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287978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51D8-81C5-0043-9444-50EB67E2AF07}"/>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513D86F-C4D9-0A4F-8311-C9638F92868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4527FD83-46B4-1348-928D-47B5C02E4FF6}"/>
              </a:ext>
            </a:extLst>
          </p:cNvPr>
          <p:cNvSpPr>
            <a:spLocks noGrp="1"/>
          </p:cNvSpPr>
          <p:nvPr>
            <p:ph type="dt" sz="half" idx="10"/>
          </p:nvPr>
        </p:nvSpPr>
        <p:spPr/>
        <p:txBody>
          <a:bodyPr/>
          <a:lstStyle/>
          <a:p>
            <a:fld id="{33C83C95-899D-3C40-B3EF-B924D9D4811C}" type="datetime11">
              <a:rPr lang="en-US" smtClean="0"/>
              <a:t>09:50:42</a:t>
            </a:fld>
            <a:endParaRPr lang="x-none"/>
          </a:p>
        </p:txBody>
      </p:sp>
      <p:sp>
        <p:nvSpPr>
          <p:cNvPr id="5" name="Footer Placeholder 4">
            <a:extLst>
              <a:ext uri="{FF2B5EF4-FFF2-40B4-BE49-F238E27FC236}">
                <a16:creationId xmlns:a16="http://schemas.microsoft.com/office/drawing/2014/main" id="{B03F5D36-F4BF-1C47-962E-A70A0DD14A0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1EFA2EA0-49DD-E941-AA80-A8CBFE8C35F2}"/>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2258336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40D8-4941-4741-96C1-7E502309C6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0D53BEA0-5AAF-DE48-9282-759C78106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BDA84EA-8253-1B40-8134-4285B8F333CE}"/>
              </a:ext>
            </a:extLst>
          </p:cNvPr>
          <p:cNvSpPr>
            <a:spLocks noGrp="1"/>
          </p:cNvSpPr>
          <p:nvPr>
            <p:ph type="dt" sz="half" idx="10"/>
          </p:nvPr>
        </p:nvSpPr>
        <p:spPr/>
        <p:txBody>
          <a:bodyPr/>
          <a:lstStyle/>
          <a:p>
            <a:fld id="{2FEDAC88-0DD1-1847-A898-959CC57386F7}" type="datetime11">
              <a:rPr lang="en-US" smtClean="0"/>
              <a:t>09:50:42</a:t>
            </a:fld>
            <a:endParaRPr lang="x-none"/>
          </a:p>
        </p:txBody>
      </p:sp>
      <p:sp>
        <p:nvSpPr>
          <p:cNvPr id="5" name="Footer Placeholder 4">
            <a:extLst>
              <a:ext uri="{FF2B5EF4-FFF2-40B4-BE49-F238E27FC236}">
                <a16:creationId xmlns:a16="http://schemas.microsoft.com/office/drawing/2014/main" id="{67FD7986-B2C4-F542-933D-D9178012C02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526F0F60-0B22-A540-883E-F1A155276EC5}"/>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766573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628B5-B643-E546-A141-08A8FEFF0B61}"/>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A5EBA594-CE52-674C-BF79-BDFCA8130AC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D2D45908-F7F5-6F4B-B244-3EB34FFC82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4261FA25-080D-F641-9ADB-B9D6F61E5573}"/>
              </a:ext>
            </a:extLst>
          </p:cNvPr>
          <p:cNvSpPr>
            <a:spLocks noGrp="1"/>
          </p:cNvSpPr>
          <p:nvPr>
            <p:ph type="dt" sz="half" idx="10"/>
          </p:nvPr>
        </p:nvSpPr>
        <p:spPr/>
        <p:txBody>
          <a:bodyPr/>
          <a:lstStyle/>
          <a:p>
            <a:fld id="{F9FDFBC9-D537-214E-BB46-FB9BC41F75B6}" type="datetime11">
              <a:rPr lang="en-US" smtClean="0"/>
              <a:t>09:50:42</a:t>
            </a:fld>
            <a:endParaRPr lang="x-none"/>
          </a:p>
        </p:txBody>
      </p:sp>
      <p:sp>
        <p:nvSpPr>
          <p:cNvPr id="6" name="Footer Placeholder 5">
            <a:extLst>
              <a:ext uri="{FF2B5EF4-FFF2-40B4-BE49-F238E27FC236}">
                <a16:creationId xmlns:a16="http://schemas.microsoft.com/office/drawing/2014/main" id="{97C93780-DF45-0144-8DBC-968972C0401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E876696-4E3D-0E4C-AACD-4243E3FD9FFF}"/>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987757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0723C-704A-9545-9F74-CD8CB351FA92}"/>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99875740-EFF8-C64C-A6CC-E8FFA6979D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47E3E1E-6C55-4649-98F2-6E9384843DE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B8482768-C46A-0E42-AC94-004DFCB4F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28EBEE-2F81-FD43-906F-F2F47AD939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08CAE20B-1C7C-B14E-A234-74B0EAA514CB}"/>
              </a:ext>
            </a:extLst>
          </p:cNvPr>
          <p:cNvSpPr>
            <a:spLocks noGrp="1"/>
          </p:cNvSpPr>
          <p:nvPr>
            <p:ph type="dt" sz="half" idx="10"/>
          </p:nvPr>
        </p:nvSpPr>
        <p:spPr/>
        <p:txBody>
          <a:bodyPr/>
          <a:lstStyle/>
          <a:p>
            <a:fld id="{EA286736-C05A-CD44-A8B6-D50ACC789C10}" type="datetime11">
              <a:rPr lang="en-US" smtClean="0"/>
              <a:t>09:50:42</a:t>
            </a:fld>
            <a:endParaRPr lang="x-none"/>
          </a:p>
        </p:txBody>
      </p:sp>
      <p:sp>
        <p:nvSpPr>
          <p:cNvPr id="8" name="Footer Placeholder 7">
            <a:extLst>
              <a:ext uri="{FF2B5EF4-FFF2-40B4-BE49-F238E27FC236}">
                <a16:creationId xmlns:a16="http://schemas.microsoft.com/office/drawing/2014/main" id="{18A8E847-4DED-0343-B52A-2F3FB927306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F0E6F4F-4AE3-B84E-8202-46524BBF2B29}"/>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1286523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2302-17B3-B941-B871-73B34CC60999}"/>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D28A9451-D357-234C-A22E-EAF97528E2B8}"/>
              </a:ext>
            </a:extLst>
          </p:cNvPr>
          <p:cNvSpPr>
            <a:spLocks noGrp="1"/>
          </p:cNvSpPr>
          <p:nvPr>
            <p:ph type="dt" sz="half" idx="10"/>
          </p:nvPr>
        </p:nvSpPr>
        <p:spPr/>
        <p:txBody>
          <a:bodyPr/>
          <a:lstStyle/>
          <a:p>
            <a:fld id="{061A3360-0784-A54F-9E44-7D7A35A1FAC4}" type="datetime11">
              <a:rPr lang="en-US" smtClean="0"/>
              <a:t>09:50:42</a:t>
            </a:fld>
            <a:endParaRPr lang="x-none"/>
          </a:p>
        </p:txBody>
      </p:sp>
      <p:sp>
        <p:nvSpPr>
          <p:cNvPr id="4" name="Footer Placeholder 3">
            <a:extLst>
              <a:ext uri="{FF2B5EF4-FFF2-40B4-BE49-F238E27FC236}">
                <a16:creationId xmlns:a16="http://schemas.microsoft.com/office/drawing/2014/main" id="{D51AD4D3-A6F9-EA49-9F8D-47CDD3A5B938}"/>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2942DC7E-6F21-064B-96CA-AE6E301297D2}"/>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4161185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9E88C5-6AFE-2F4F-8032-70F65A7813AF}"/>
              </a:ext>
            </a:extLst>
          </p:cNvPr>
          <p:cNvSpPr>
            <a:spLocks noGrp="1"/>
          </p:cNvSpPr>
          <p:nvPr>
            <p:ph type="dt" sz="half" idx="10"/>
          </p:nvPr>
        </p:nvSpPr>
        <p:spPr/>
        <p:txBody>
          <a:bodyPr/>
          <a:lstStyle/>
          <a:p>
            <a:fld id="{4D06AB34-01FE-974C-BB63-92FF54340C62}" type="datetime11">
              <a:rPr lang="en-US" smtClean="0"/>
              <a:t>09:50:42</a:t>
            </a:fld>
            <a:endParaRPr lang="x-none"/>
          </a:p>
        </p:txBody>
      </p:sp>
      <p:sp>
        <p:nvSpPr>
          <p:cNvPr id="3" name="Footer Placeholder 2">
            <a:extLst>
              <a:ext uri="{FF2B5EF4-FFF2-40B4-BE49-F238E27FC236}">
                <a16:creationId xmlns:a16="http://schemas.microsoft.com/office/drawing/2014/main" id="{2C988D5A-8F4A-024F-A4C7-38BCFD947323}"/>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07F4E1D9-64F3-1B40-93B3-E2AE43F479CE}"/>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217787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F8E8-6984-C44E-9070-1775E62F40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E44991E0-D40D-C746-BA94-EF70E6B456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950B7CF1-FD6E-0C43-87E1-1AAA7B739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D3C1FD-753D-9741-AEE3-959EB59281B2}"/>
              </a:ext>
            </a:extLst>
          </p:cNvPr>
          <p:cNvSpPr>
            <a:spLocks noGrp="1"/>
          </p:cNvSpPr>
          <p:nvPr>
            <p:ph type="dt" sz="half" idx="10"/>
          </p:nvPr>
        </p:nvSpPr>
        <p:spPr/>
        <p:txBody>
          <a:bodyPr/>
          <a:lstStyle/>
          <a:p>
            <a:fld id="{497851A7-6A68-9942-8069-F2C959DF8475}" type="datetime11">
              <a:rPr lang="en-US" smtClean="0"/>
              <a:t>09:50:42</a:t>
            </a:fld>
            <a:endParaRPr lang="x-none"/>
          </a:p>
        </p:txBody>
      </p:sp>
      <p:sp>
        <p:nvSpPr>
          <p:cNvPr id="6" name="Footer Placeholder 5">
            <a:extLst>
              <a:ext uri="{FF2B5EF4-FFF2-40B4-BE49-F238E27FC236}">
                <a16:creationId xmlns:a16="http://schemas.microsoft.com/office/drawing/2014/main" id="{126C5082-1DD5-E849-9A1E-69E4B6F40406}"/>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213D81CE-FC4A-2E45-83CD-FC839D5CBFA5}"/>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3402817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D0DA-9A6E-E84C-890F-DAECF82150A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B2E615F2-7DFB-3147-AFCC-746B47F053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C5DA2A67-E392-6442-A85E-10FAF42C4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8D4438-42EE-2E4F-AB16-6FC7425927E5}"/>
              </a:ext>
            </a:extLst>
          </p:cNvPr>
          <p:cNvSpPr>
            <a:spLocks noGrp="1"/>
          </p:cNvSpPr>
          <p:nvPr>
            <p:ph type="dt" sz="half" idx="10"/>
          </p:nvPr>
        </p:nvSpPr>
        <p:spPr/>
        <p:txBody>
          <a:bodyPr/>
          <a:lstStyle/>
          <a:p>
            <a:fld id="{9CF3313A-62E0-674D-8AB3-652337FC3A0B}" type="datetime11">
              <a:rPr lang="en-US" smtClean="0"/>
              <a:t>09:50:42</a:t>
            </a:fld>
            <a:endParaRPr lang="x-none"/>
          </a:p>
        </p:txBody>
      </p:sp>
      <p:sp>
        <p:nvSpPr>
          <p:cNvPr id="6" name="Footer Placeholder 5">
            <a:extLst>
              <a:ext uri="{FF2B5EF4-FFF2-40B4-BE49-F238E27FC236}">
                <a16:creationId xmlns:a16="http://schemas.microsoft.com/office/drawing/2014/main" id="{D4ECE32A-EF44-464C-A68E-E01912A14DF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1C03A388-2E5D-B845-BDDF-A3C3BEF1FA2A}"/>
              </a:ext>
            </a:extLst>
          </p:cNvPr>
          <p:cNvSpPr>
            <a:spLocks noGrp="1"/>
          </p:cNvSpPr>
          <p:nvPr>
            <p:ph type="sldNum" sz="quarter" idx="12"/>
          </p:nvPr>
        </p:nvSpPr>
        <p:spPr/>
        <p:txBody>
          <a:bodyPr/>
          <a:lstStyle/>
          <a:p>
            <a:fld id="{97D8C883-3CA6-2949-80E6-BC72401C2C2A}" type="slidenum">
              <a:rPr lang="x-none" smtClean="0"/>
              <a:t>‹#›</a:t>
            </a:fld>
            <a:endParaRPr lang="x-none"/>
          </a:p>
        </p:txBody>
      </p:sp>
    </p:spTree>
    <p:extLst>
      <p:ext uri="{BB962C8B-B14F-4D97-AF65-F5344CB8AC3E}">
        <p14:creationId xmlns:p14="http://schemas.microsoft.com/office/powerpoint/2010/main" val="80589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AE40E-9667-7C4A-8654-7BEF19DFA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F5A36715-BB2C-B440-BE7C-E0B6ECA480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4B094492-1627-C14E-A9D3-11CA7AAC0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93B7A-5F1A-884F-8CD0-A96F86B214EE}" type="datetime11">
              <a:rPr lang="en-US" smtClean="0"/>
              <a:t>09:50:41</a:t>
            </a:fld>
            <a:endParaRPr lang="x-none"/>
          </a:p>
        </p:txBody>
      </p:sp>
      <p:sp>
        <p:nvSpPr>
          <p:cNvPr id="5" name="Footer Placeholder 4">
            <a:extLst>
              <a:ext uri="{FF2B5EF4-FFF2-40B4-BE49-F238E27FC236}">
                <a16:creationId xmlns:a16="http://schemas.microsoft.com/office/drawing/2014/main" id="{4884D165-B6B8-CA44-888C-CECFA4F53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8363EE3F-5549-964E-B660-E44ACEC0D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D8C883-3CA6-2949-80E6-BC72401C2C2A}" type="slidenum">
              <a:rPr lang="x-none" smtClean="0"/>
              <a:t>‹#›</a:t>
            </a:fld>
            <a:endParaRPr lang="x-none"/>
          </a:p>
        </p:txBody>
      </p:sp>
    </p:spTree>
    <p:extLst>
      <p:ext uri="{BB962C8B-B14F-4D97-AF65-F5344CB8AC3E}">
        <p14:creationId xmlns:p14="http://schemas.microsoft.com/office/powerpoint/2010/main" val="1603064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gif"/><Relationship Id="rId3" Type="http://schemas.openxmlformats.org/officeDocument/2006/relationships/image" Target="../media/image1.jpeg"/><Relationship Id="rId7" Type="http://schemas.openxmlformats.org/officeDocument/2006/relationships/image" Target="../media/image4.jpeg"/><Relationship Id="rId12" Type="http://schemas.openxmlformats.org/officeDocument/2006/relationships/image" Target="../media/image9.png"/><Relationship Id="rId17" Type="http://schemas.openxmlformats.org/officeDocument/2006/relationships/image" Target="../media/image14.tiff"/><Relationship Id="rId2" Type="http://schemas.openxmlformats.org/officeDocument/2006/relationships/notesSlide" Target="../notesSlides/notesSlide1.xml"/><Relationship Id="rId16" Type="http://schemas.openxmlformats.org/officeDocument/2006/relationships/image" Target="../media/image13.tiff"/><Relationship Id="rId1" Type="http://schemas.openxmlformats.org/officeDocument/2006/relationships/slideLayout" Target="../slideLayouts/slideLayout1.xml"/><Relationship Id="rId6" Type="http://schemas.openxmlformats.org/officeDocument/2006/relationships/hyperlink" Target="http://www.t3nederland.nl/" TargetMode="External"/><Relationship Id="rId11" Type="http://schemas.openxmlformats.org/officeDocument/2006/relationships/image" Target="../media/image8.png"/><Relationship Id="rId5" Type="http://schemas.openxmlformats.org/officeDocument/2006/relationships/image" Target="../media/image3.tiff"/><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2.tiff"/><Relationship Id="rId9" Type="http://schemas.openxmlformats.org/officeDocument/2006/relationships/image" Target="../media/image6.jpeg"/><Relationship Id="rId14" Type="http://schemas.openxmlformats.org/officeDocument/2006/relationships/image" Target="../media/image11.tiff"/></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www.slo.nl/vakportalen/vakportaal-digitale-geletterdheid/computational-thinking" TargetMode="External"/><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hyperlink" Target="http://www.onderwijsdoelen.be/" TargetMode="External"/><Relationship Id="rId4" Type="http://schemas.openxmlformats.org/officeDocument/2006/relationships/image" Target="../media/image24.png"/><Relationship Id="rId9"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90.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80.png"/><Relationship Id="rId7" Type="http://schemas.openxmlformats.org/officeDocument/2006/relationships/image" Target="../media/image28.tif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tiff"/><Relationship Id="rId5" Type="http://schemas.openxmlformats.org/officeDocument/2006/relationships/image" Target="../media/image200.png"/><Relationship Id="rId10" Type="http://schemas.openxmlformats.org/officeDocument/2006/relationships/image" Target="../media/image30.png"/><Relationship Id="rId4" Type="http://schemas.openxmlformats.org/officeDocument/2006/relationships/image" Target="../media/image190.png"/><Relationship Id="rId9" Type="http://schemas.openxmlformats.org/officeDocument/2006/relationships/image" Target="../media/image15.tiff"/></Relationships>
</file>

<file path=ppt/slides/_rels/slide13.xml.rels><?xml version="1.0" encoding="UTF-8" standalone="yes"?>
<Relationships xmlns="http://schemas.openxmlformats.org/package/2006/relationships"><Relationship Id="rId8" Type="http://schemas.openxmlformats.org/officeDocument/2006/relationships/image" Target="../media/image35.tiff"/><Relationship Id="rId13" Type="http://schemas.openxmlformats.org/officeDocument/2006/relationships/image" Target="../media/image39.png"/><Relationship Id="rId3" Type="http://schemas.openxmlformats.org/officeDocument/2006/relationships/image" Target="../media/image15.tiff"/><Relationship Id="rId7" Type="http://schemas.openxmlformats.org/officeDocument/2006/relationships/image" Target="../media/image34.tiff"/><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tiff"/><Relationship Id="rId11" Type="http://schemas.openxmlformats.org/officeDocument/2006/relationships/image" Target="../media/image38.png"/><Relationship Id="rId5" Type="http://schemas.openxmlformats.org/officeDocument/2006/relationships/image" Target="../media/image32.tiff"/><Relationship Id="rId10" Type="http://schemas.openxmlformats.org/officeDocument/2006/relationships/image" Target="../media/image37.png"/><Relationship Id="rId4" Type="http://schemas.openxmlformats.org/officeDocument/2006/relationships/image" Target="../media/image31.tiff"/><Relationship Id="rId9" Type="http://schemas.openxmlformats.org/officeDocument/2006/relationships/image" Target="../media/image36.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1.png"/><Relationship Id="rId12" Type="http://schemas.openxmlformats.org/officeDocument/2006/relationships/image" Target="../media/image390.png"/><Relationship Id="rId2" Type="http://schemas.openxmlformats.org/officeDocument/2006/relationships/notesSlide" Target="../notesSlides/notesSlide15.xml"/><Relationship Id="rId1" Type="http://schemas.openxmlformats.org/officeDocument/2006/relationships/slideLayout" Target="../slideLayouts/slideLayout1.xml"/><Relationship Id="rId11" Type="http://schemas.openxmlformats.org/officeDocument/2006/relationships/image" Target="../media/image380.png"/><Relationship Id="rId10" Type="http://schemas.openxmlformats.org/officeDocument/2006/relationships/image" Target="../media/image370.png"/><Relationship Id="rId4" Type="http://schemas.openxmlformats.org/officeDocument/2006/relationships/image" Target="../media/image43.jpeg"/><Relationship Id="rId9" Type="http://schemas.openxmlformats.org/officeDocument/2006/relationships/image" Target="../media/image350.png"/></Relationships>
</file>

<file path=ppt/slides/_rels/slide16.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1.png"/><Relationship Id="rId7" Type="http://schemas.openxmlformats.org/officeDocument/2006/relationships/image" Target="../media/image43.jpeg"/><Relationship Id="rId12" Type="http://schemas.openxmlformats.org/officeDocument/2006/relationships/image" Target="../media/image39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tiff"/><Relationship Id="rId11" Type="http://schemas.openxmlformats.org/officeDocument/2006/relationships/image" Target="../media/image380.png"/><Relationship Id="rId5" Type="http://schemas.openxmlformats.org/officeDocument/2006/relationships/image" Target="../media/image45.tiff"/><Relationship Id="rId10" Type="http://schemas.openxmlformats.org/officeDocument/2006/relationships/image" Target="../media/image370.png"/><Relationship Id="rId4" Type="http://schemas.openxmlformats.org/officeDocument/2006/relationships/image" Target="../media/image44.tiff"/><Relationship Id="rId9" Type="http://schemas.openxmlformats.org/officeDocument/2006/relationships/image" Target="../media/image350.png"/></Relationships>
</file>

<file path=ppt/slides/_rels/slide17.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370.png"/><Relationship Id="rId3" Type="http://schemas.openxmlformats.org/officeDocument/2006/relationships/image" Target="../media/image41.png"/><Relationship Id="rId7" Type="http://schemas.openxmlformats.org/officeDocument/2006/relationships/image" Target="../media/image44.tiff"/><Relationship Id="rId12" Type="http://schemas.openxmlformats.org/officeDocument/2006/relationships/image" Target="../media/image35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9.tiff"/><Relationship Id="rId11" Type="http://schemas.openxmlformats.org/officeDocument/2006/relationships/image" Target="../media/image340.png"/><Relationship Id="rId5" Type="http://schemas.openxmlformats.org/officeDocument/2006/relationships/image" Target="../media/image48.tiff"/><Relationship Id="rId15" Type="http://schemas.openxmlformats.org/officeDocument/2006/relationships/image" Target="../media/image390.png"/><Relationship Id="rId10" Type="http://schemas.openxmlformats.org/officeDocument/2006/relationships/image" Target="../media/image43.jpeg"/><Relationship Id="rId4" Type="http://schemas.openxmlformats.org/officeDocument/2006/relationships/image" Target="../media/image47.tiff"/><Relationship Id="rId9" Type="http://schemas.openxmlformats.org/officeDocument/2006/relationships/image" Target="../media/image46.tiff"/><Relationship Id="rId14" Type="http://schemas.openxmlformats.org/officeDocument/2006/relationships/image" Target="../media/image380.png"/></Relationships>
</file>

<file path=ppt/slides/_rels/slide18.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370.png"/><Relationship Id="rId3" Type="http://schemas.openxmlformats.org/officeDocument/2006/relationships/image" Target="../media/image41.png"/><Relationship Id="rId7" Type="http://schemas.openxmlformats.org/officeDocument/2006/relationships/image" Target="../media/image44.tiff"/><Relationship Id="rId12" Type="http://schemas.openxmlformats.org/officeDocument/2006/relationships/image" Target="../media/image35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9.tiff"/><Relationship Id="rId11" Type="http://schemas.openxmlformats.org/officeDocument/2006/relationships/image" Target="../media/image340.png"/><Relationship Id="rId5" Type="http://schemas.openxmlformats.org/officeDocument/2006/relationships/image" Target="../media/image48.tiff"/><Relationship Id="rId15" Type="http://schemas.openxmlformats.org/officeDocument/2006/relationships/image" Target="../media/image390.png"/><Relationship Id="rId10" Type="http://schemas.openxmlformats.org/officeDocument/2006/relationships/image" Target="../media/image43.jpeg"/><Relationship Id="rId4" Type="http://schemas.openxmlformats.org/officeDocument/2006/relationships/image" Target="../media/image47.tiff"/><Relationship Id="rId9" Type="http://schemas.openxmlformats.org/officeDocument/2006/relationships/image" Target="../media/image46.tiff"/><Relationship Id="rId14" Type="http://schemas.openxmlformats.org/officeDocument/2006/relationships/image" Target="../media/image38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15.tiff"/><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tiff"/><Relationship Id="rId5" Type="http://schemas.openxmlformats.org/officeDocument/2006/relationships/image" Target="../media/image7.jpeg"/><Relationship Id="rId15" Type="http://schemas.openxmlformats.org/officeDocument/2006/relationships/hyperlink" Target="http://www.wil-depython.nl/" TargetMode="External"/><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tiff"/><Relationship Id="rId14" Type="http://schemas.openxmlformats.org/officeDocument/2006/relationships/hyperlink" Target="http://www.wil-depython.b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0.png"/></Relationships>
</file>

<file path=ppt/slides/_rels/slide2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0.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440.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44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44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44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40.png"/><Relationship Id="rId5" Type="http://schemas.openxmlformats.org/officeDocument/2006/relationships/image" Target="../media/image64.png"/><Relationship Id="rId4" Type="http://schemas.openxmlformats.org/officeDocument/2006/relationships/image" Target="../media/image66.png"/><Relationship Id="rId9"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67.png"/><Relationship Id="rId7"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40.png"/><Relationship Id="rId11" Type="http://schemas.openxmlformats.org/officeDocument/2006/relationships/image" Target="../media/image72.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tiff"/><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73.tif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40.png"/><Relationship Id="rId11" Type="http://schemas.openxmlformats.org/officeDocument/2006/relationships/image" Target="../media/image72.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40.png"/><Relationship Id="rId5" Type="http://schemas.openxmlformats.org/officeDocument/2006/relationships/image" Target="../media/image64.png"/><Relationship Id="rId10" Type="http://schemas.openxmlformats.org/officeDocument/2006/relationships/image" Target="../media/image75.tiff"/><Relationship Id="rId4" Type="http://schemas.openxmlformats.org/officeDocument/2006/relationships/image" Target="../media/image66.pn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13" Type="http://schemas.openxmlformats.org/officeDocument/2006/relationships/image" Target="../media/image75.tiff"/><Relationship Id="rId3" Type="http://schemas.openxmlformats.org/officeDocument/2006/relationships/image" Target="../media/image76.gif"/><Relationship Id="rId12"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65.png"/><Relationship Id="rId4" Type="http://schemas.openxmlformats.org/officeDocument/2006/relationships/image" Target="../media/image63.png"/><Relationship Id="rId9" Type="http://schemas.openxmlformats.org/officeDocument/2006/relationships/image" Target="../media/image440.png"/></Relationships>
</file>

<file path=ppt/slides/_rels/slide38.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gif"/><Relationship Id="rId3" Type="http://schemas.openxmlformats.org/officeDocument/2006/relationships/image" Target="../media/image1.jpeg"/><Relationship Id="rId7" Type="http://schemas.openxmlformats.org/officeDocument/2006/relationships/image" Target="../media/image4.jpeg"/><Relationship Id="rId12" Type="http://schemas.openxmlformats.org/officeDocument/2006/relationships/image" Target="../media/image9.png"/><Relationship Id="rId17" Type="http://schemas.openxmlformats.org/officeDocument/2006/relationships/image" Target="../media/image14.tiff"/><Relationship Id="rId2" Type="http://schemas.openxmlformats.org/officeDocument/2006/relationships/notesSlide" Target="../notesSlides/notesSlide38.xml"/><Relationship Id="rId16" Type="http://schemas.openxmlformats.org/officeDocument/2006/relationships/image" Target="../media/image13.tiff"/><Relationship Id="rId1" Type="http://schemas.openxmlformats.org/officeDocument/2006/relationships/slideLayout" Target="../slideLayouts/slideLayout1.xml"/><Relationship Id="rId6" Type="http://schemas.openxmlformats.org/officeDocument/2006/relationships/hyperlink" Target="http://www.t3nederland.nl/" TargetMode="External"/><Relationship Id="rId11" Type="http://schemas.openxmlformats.org/officeDocument/2006/relationships/image" Target="../media/image8.png"/><Relationship Id="rId5" Type="http://schemas.openxmlformats.org/officeDocument/2006/relationships/image" Target="../media/image3.tiff"/><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image" Target="../media/image2.tiff"/><Relationship Id="rId9" Type="http://schemas.openxmlformats.org/officeDocument/2006/relationships/image" Target="../media/image6.jpeg"/><Relationship Id="rId1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digitalpromise.org/initiative/computational-think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computerbasedmath.org/case-for-computer-based-math-education.php"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digitalpromise.org/initiative/computational-thinkin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digitalpromise.org/initiative/computational-thinking/" TargetMode="External"/><Relationship Id="rId9" Type="http://schemas.openxmlformats.org/officeDocument/2006/relationships/hyperlink" Target="https://www.computerbasedmath.org/case-for-computer-based-math-education.php"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digitalpromise.org/initiative/computational-thinking/" TargetMode="External"/><Relationship Id="rId4" Type="http://schemas.openxmlformats.org/officeDocument/2006/relationships/image" Target="../media/image16.png"/><Relationship Id="rId9" Type="http://schemas.openxmlformats.org/officeDocument/2006/relationships/hyperlink" Target="https://www.computerbasedmath.org/case-for-computer-based-math-education.php"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digitalpromise.org/initiative/computational-thinking/" TargetMode="External"/><Relationship Id="rId4" Type="http://schemas.openxmlformats.org/officeDocument/2006/relationships/image" Target="../media/image16.png"/><Relationship Id="rId9" Type="http://schemas.openxmlformats.org/officeDocument/2006/relationships/hyperlink" Target="https://www.computerbasedmath.org/case-for-computer-based-math-education.php"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hyperlink" Target="https://www.computerbasedmath.org/case-for-computer-based-math-education.php"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s://digitalpromise.org/initiative/computational-thinking/" TargetMode="External"/><Relationship Id="rId4" Type="http://schemas.openxmlformats.org/officeDocument/2006/relationships/image" Target="../media/image16.png"/><Relationship Id="rId9"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C5F3BB-29EC-C94A-9484-03631C74D800}"/>
              </a:ext>
            </a:extLst>
          </p:cNvPr>
          <p:cNvSpPr txBox="1"/>
          <p:nvPr/>
        </p:nvSpPr>
        <p:spPr>
          <a:xfrm>
            <a:off x="2751538" y="2596267"/>
            <a:ext cx="6688924" cy="1200329"/>
          </a:xfrm>
          <a:prstGeom prst="rect">
            <a:avLst/>
          </a:prstGeom>
          <a:noFill/>
        </p:spPr>
        <p:txBody>
          <a:bodyPr wrap="square" rtlCol="0">
            <a:spAutoFit/>
          </a:bodyPr>
          <a:lstStyle/>
          <a:p>
            <a:pPr algn="ctr"/>
            <a:r>
              <a:rPr lang="en-BE" sz="3600" dirty="0">
                <a:solidFill>
                  <a:srgbClr val="C00000"/>
                </a:solidFill>
              </a:rPr>
              <a:t>Computational Thinking </a:t>
            </a:r>
          </a:p>
          <a:p>
            <a:pPr algn="ctr"/>
            <a:r>
              <a:rPr lang="en-BE" sz="3600" dirty="0">
                <a:solidFill>
                  <a:srgbClr val="C00000"/>
                </a:solidFill>
              </a:rPr>
              <a:t>met Python in de wiskundeles</a:t>
            </a:r>
            <a:endParaRPr lang="en-BE" sz="2400" i="1" dirty="0">
              <a:solidFill>
                <a:srgbClr val="C00000"/>
              </a:solidFill>
            </a:endParaRPr>
          </a:p>
        </p:txBody>
      </p:sp>
      <p:pic>
        <p:nvPicPr>
          <p:cNvPr id="13" name="Picture 12" descr="A picture containing bird, flower, tree&#10;&#10;Description automatically generated">
            <a:extLst>
              <a:ext uri="{FF2B5EF4-FFF2-40B4-BE49-F238E27FC236}">
                <a16:creationId xmlns:a16="http://schemas.microsoft.com/office/drawing/2014/main" id="{D9AB7FDC-56E2-F54A-BEE0-9E759E63C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3920" y="5362083"/>
            <a:ext cx="864638" cy="1039448"/>
          </a:xfrm>
          <a:prstGeom prst="rect">
            <a:avLst/>
          </a:prstGeom>
        </p:spPr>
      </p:pic>
      <p:grpSp>
        <p:nvGrpSpPr>
          <p:cNvPr id="2" name="Group 1">
            <a:extLst>
              <a:ext uri="{FF2B5EF4-FFF2-40B4-BE49-F238E27FC236}">
                <a16:creationId xmlns:a16="http://schemas.microsoft.com/office/drawing/2014/main" id="{590A8115-D27B-1C48-84BC-AA388D947C15}"/>
              </a:ext>
            </a:extLst>
          </p:cNvPr>
          <p:cNvGrpSpPr/>
          <p:nvPr/>
        </p:nvGrpSpPr>
        <p:grpSpPr>
          <a:xfrm>
            <a:off x="4174465" y="3852521"/>
            <a:ext cx="3853375" cy="1445364"/>
            <a:chOff x="906478" y="3686479"/>
            <a:chExt cx="3853375" cy="1445364"/>
          </a:xfrm>
        </p:grpSpPr>
        <p:pic>
          <p:nvPicPr>
            <p:cNvPr id="14" name="Picture 13">
              <a:extLst>
                <a:ext uri="{FF2B5EF4-FFF2-40B4-BE49-F238E27FC236}">
                  <a16:creationId xmlns:a16="http://schemas.microsoft.com/office/drawing/2014/main" id="{EBBA3DC4-37E0-1541-86B9-92E0E2FCCDC2}"/>
                </a:ext>
              </a:extLst>
            </p:cNvPr>
            <p:cNvPicPr>
              <a:picLocks noChangeAspect="1"/>
            </p:cNvPicPr>
            <p:nvPr/>
          </p:nvPicPr>
          <p:blipFill>
            <a:blip r:embed="rId4"/>
            <a:stretch>
              <a:fillRect/>
            </a:stretch>
          </p:blipFill>
          <p:spPr>
            <a:xfrm>
              <a:off x="3810260" y="3686479"/>
              <a:ext cx="866208" cy="1039448"/>
            </a:xfrm>
            <a:prstGeom prst="rect">
              <a:avLst/>
            </a:prstGeom>
          </p:spPr>
        </p:pic>
        <p:pic>
          <p:nvPicPr>
            <p:cNvPr id="4" name="Picture 3" descr="A person wearing glasses and smiling at the camera&#10;&#10;Description automatically generated">
              <a:extLst>
                <a:ext uri="{FF2B5EF4-FFF2-40B4-BE49-F238E27FC236}">
                  <a16:creationId xmlns:a16="http://schemas.microsoft.com/office/drawing/2014/main" id="{C8190E33-E9AC-3145-ADBA-08DE79B958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7149" y="3693482"/>
              <a:ext cx="867676" cy="1039448"/>
            </a:xfrm>
            <a:prstGeom prst="rect">
              <a:avLst/>
            </a:prstGeom>
          </p:spPr>
        </p:pic>
        <p:cxnSp>
          <p:nvCxnSpPr>
            <p:cNvPr id="3" name="Straight Connector 2">
              <a:extLst>
                <a:ext uri="{FF2B5EF4-FFF2-40B4-BE49-F238E27FC236}">
                  <a16:creationId xmlns:a16="http://schemas.microsoft.com/office/drawing/2014/main" id="{A3F6D810-05D5-A442-A21E-C551E05B11B3}"/>
                </a:ext>
              </a:extLst>
            </p:cNvPr>
            <p:cNvCxnSpPr>
              <a:cxnSpLocks/>
            </p:cNvCxnSpPr>
            <p:nvPr/>
          </p:nvCxnSpPr>
          <p:spPr>
            <a:xfrm>
              <a:off x="1001526" y="4725927"/>
              <a:ext cx="3674942"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B437C2-4A03-1D4F-9FF6-C673029959C8}"/>
                </a:ext>
              </a:extLst>
            </p:cNvPr>
            <p:cNvCxnSpPr>
              <a:cxnSpLocks/>
            </p:cNvCxnSpPr>
            <p:nvPr/>
          </p:nvCxnSpPr>
          <p:spPr>
            <a:xfrm flipH="1">
              <a:off x="4673414" y="4437594"/>
              <a:ext cx="7431" cy="2951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E03FB3-6D65-DB4B-8988-A68B2BA92246}"/>
                </a:ext>
              </a:extLst>
            </p:cNvPr>
            <p:cNvSpPr txBox="1"/>
            <p:nvPr/>
          </p:nvSpPr>
          <p:spPr>
            <a:xfrm>
              <a:off x="906478" y="4700956"/>
              <a:ext cx="1183337" cy="430887"/>
            </a:xfrm>
            <a:prstGeom prst="rect">
              <a:avLst/>
            </a:prstGeom>
            <a:noFill/>
          </p:spPr>
          <p:txBody>
            <a:bodyPr wrap="none" rtlCol="0">
              <a:spAutoFit/>
            </a:bodyPr>
            <a:lstStyle/>
            <a:p>
              <a:r>
                <a:rPr lang="en-GB" sz="1100" i="1" dirty="0">
                  <a:solidFill>
                    <a:srgbClr val="C00000"/>
                  </a:solidFill>
                </a:rPr>
                <a:t>Koen Stulens</a:t>
              </a:r>
            </a:p>
            <a:p>
              <a:r>
                <a:rPr lang="en-GB" sz="1100" dirty="0">
                  <a:solidFill>
                    <a:srgbClr val="C00000"/>
                  </a:solidFill>
                </a:rPr>
                <a:t>k-stulens@ti.com</a:t>
              </a:r>
              <a:endParaRPr lang="en-BE" sz="1100" dirty="0">
                <a:solidFill>
                  <a:srgbClr val="C00000"/>
                </a:solidFill>
              </a:endParaRPr>
            </a:p>
          </p:txBody>
        </p:sp>
        <p:sp>
          <p:nvSpPr>
            <p:cNvPr id="32" name="TextBox 31">
              <a:extLst>
                <a:ext uri="{FF2B5EF4-FFF2-40B4-BE49-F238E27FC236}">
                  <a16:creationId xmlns:a16="http://schemas.microsoft.com/office/drawing/2014/main" id="{CF1CFB82-E252-5147-83F8-B1D304755649}"/>
                </a:ext>
              </a:extLst>
            </p:cNvPr>
            <p:cNvSpPr txBox="1"/>
            <p:nvPr/>
          </p:nvSpPr>
          <p:spPr>
            <a:xfrm>
              <a:off x="3198207" y="4700956"/>
              <a:ext cx="1561646" cy="430887"/>
            </a:xfrm>
            <a:prstGeom prst="rect">
              <a:avLst/>
            </a:prstGeom>
            <a:noFill/>
          </p:spPr>
          <p:txBody>
            <a:bodyPr wrap="none" rtlCol="0">
              <a:spAutoFit/>
            </a:bodyPr>
            <a:lstStyle/>
            <a:p>
              <a:pPr algn="r"/>
              <a:r>
                <a:rPr lang="en-GB" sz="1100" i="1" dirty="0">
                  <a:solidFill>
                    <a:srgbClr val="C00000"/>
                  </a:solidFill>
                </a:rPr>
                <a:t>Bert Wikkerink</a:t>
              </a:r>
            </a:p>
            <a:p>
              <a:pPr algn="r"/>
              <a:r>
                <a:rPr lang="en-GB" sz="1100" dirty="0">
                  <a:solidFill>
                    <a:srgbClr val="C00000"/>
                  </a:solidFill>
                </a:rPr>
                <a:t>b.wikkerink@gmail.com</a:t>
              </a:r>
              <a:endParaRPr lang="en-BE" sz="1100" dirty="0">
                <a:solidFill>
                  <a:srgbClr val="C00000"/>
                </a:solidFill>
              </a:endParaRPr>
            </a:p>
          </p:txBody>
        </p:sp>
      </p:grpSp>
      <p:sp>
        <p:nvSpPr>
          <p:cNvPr id="7" name="TextBox 6">
            <a:extLst>
              <a:ext uri="{FF2B5EF4-FFF2-40B4-BE49-F238E27FC236}">
                <a16:creationId xmlns:a16="http://schemas.microsoft.com/office/drawing/2014/main" id="{CD1B2876-D11E-0F46-9016-FC2638F091DF}"/>
              </a:ext>
            </a:extLst>
          </p:cNvPr>
          <p:cNvSpPr txBox="1"/>
          <p:nvPr/>
        </p:nvSpPr>
        <p:spPr>
          <a:xfrm>
            <a:off x="5252683" y="5679566"/>
            <a:ext cx="1722459" cy="307777"/>
          </a:xfrm>
          <a:prstGeom prst="rect">
            <a:avLst/>
          </a:prstGeom>
          <a:noFill/>
        </p:spPr>
        <p:txBody>
          <a:bodyPr wrap="none" rtlCol="0">
            <a:spAutoFit/>
          </a:bodyPr>
          <a:lstStyle/>
          <a:p>
            <a:r>
              <a:rPr lang="en-BE" sz="1400" dirty="0">
                <a:hlinkClick r:id="rId6"/>
              </a:rPr>
              <a:t>www.t3nederland.nl</a:t>
            </a:r>
            <a:r>
              <a:rPr lang="en-BE" sz="1400" dirty="0"/>
              <a:t> </a:t>
            </a:r>
          </a:p>
        </p:txBody>
      </p:sp>
      <p:pic>
        <p:nvPicPr>
          <p:cNvPr id="22" name="Picture 21" descr="Graphical user interface, application&#10;&#10;Description automatically generated">
            <a:extLst>
              <a:ext uri="{FF2B5EF4-FFF2-40B4-BE49-F238E27FC236}">
                <a16:creationId xmlns:a16="http://schemas.microsoft.com/office/drawing/2014/main" id="{33577B5B-68E4-B24A-B0E1-7CDAB85BB4FD}"/>
              </a:ext>
            </a:extLst>
          </p:cNvPr>
          <p:cNvPicPr/>
          <p:nvPr/>
        </p:nvPicPr>
        <p:blipFill rotWithShape="1">
          <a:blip r:embed="rId7" cstate="hqprint">
            <a:extLst>
              <a:ext uri="{28A0092B-C50C-407E-A947-70E740481C1C}">
                <a14:useLocalDpi xmlns:a14="http://schemas.microsoft.com/office/drawing/2010/main"/>
              </a:ext>
            </a:extLst>
          </a:blip>
          <a:srcRect/>
          <a:stretch/>
        </p:blipFill>
        <p:spPr bwMode="auto">
          <a:xfrm>
            <a:off x="4265136" y="5391970"/>
            <a:ext cx="872865" cy="1024794"/>
          </a:xfrm>
          <a:prstGeom prst="rect">
            <a:avLst/>
          </a:prstGeom>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2F3E77BE-B69F-5643-822E-DE1E823BE3AC}"/>
              </a:ext>
            </a:extLst>
          </p:cNvPr>
          <p:cNvSpPr txBox="1"/>
          <p:nvPr/>
        </p:nvSpPr>
        <p:spPr>
          <a:xfrm>
            <a:off x="5211015" y="5935144"/>
            <a:ext cx="1801840" cy="307777"/>
          </a:xfrm>
          <a:prstGeom prst="rect">
            <a:avLst/>
          </a:prstGeom>
          <a:noFill/>
        </p:spPr>
        <p:txBody>
          <a:bodyPr wrap="none" rtlCol="0">
            <a:spAutoFit/>
          </a:bodyPr>
          <a:lstStyle/>
          <a:p>
            <a:r>
              <a:rPr lang="en-BE" sz="1400" dirty="0">
                <a:hlinkClick r:id="rId6"/>
              </a:rPr>
              <a:t>www.t3vlaanderen.be</a:t>
            </a:r>
            <a:endParaRPr lang="en-BE" sz="1400" dirty="0"/>
          </a:p>
        </p:txBody>
      </p:sp>
      <p:grpSp>
        <p:nvGrpSpPr>
          <p:cNvPr id="47" name="Group 46">
            <a:extLst>
              <a:ext uri="{FF2B5EF4-FFF2-40B4-BE49-F238E27FC236}">
                <a16:creationId xmlns:a16="http://schemas.microsoft.com/office/drawing/2014/main" id="{C071BF6A-D2D0-8443-918C-F250D55E5D06}"/>
              </a:ext>
            </a:extLst>
          </p:cNvPr>
          <p:cNvGrpSpPr/>
          <p:nvPr/>
        </p:nvGrpSpPr>
        <p:grpSpPr>
          <a:xfrm>
            <a:off x="0" y="-228601"/>
            <a:ext cx="12189391" cy="2993622"/>
            <a:chOff x="0" y="-215901"/>
            <a:chExt cx="12189391" cy="2993622"/>
          </a:xfrm>
        </p:grpSpPr>
        <p:pic>
          <p:nvPicPr>
            <p:cNvPr id="48" name="Picture 47" descr="A picture containing light, table, traffic, stop&#10;&#10;Description automatically generated">
              <a:extLst>
                <a:ext uri="{FF2B5EF4-FFF2-40B4-BE49-F238E27FC236}">
                  <a16:creationId xmlns:a16="http://schemas.microsoft.com/office/drawing/2014/main" id="{1E77A73F-DBD9-F841-8554-2E63D675E41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flipH="1">
              <a:off x="0" y="6195"/>
              <a:ext cx="6118836" cy="1807831"/>
            </a:xfrm>
            <a:prstGeom prst="rect">
              <a:avLst/>
            </a:prstGeom>
          </p:spPr>
        </p:pic>
        <p:pic>
          <p:nvPicPr>
            <p:cNvPr id="49" name="Picture 48" descr="A circuit board&#10;&#10;Description automatically generated">
              <a:extLst>
                <a:ext uri="{FF2B5EF4-FFF2-40B4-BE49-F238E27FC236}">
                  <a16:creationId xmlns:a16="http://schemas.microsoft.com/office/drawing/2014/main" id="{9ADD6FDE-B0FC-2445-882A-94F14D17C67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10800000">
              <a:off x="6070557" y="6195"/>
              <a:ext cx="6118834" cy="1807830"/>
            </a:xfrm>
            <a:prstGeom prst="rect">
              <a:avLst/>
            </a:prstGeom>
          </p:spPr>
        </p:pic>
        <p:pic>
          <p:nvPicPr>
            <p:cNvPr id="50" name="Picture 49">
              <a:extLst>
                <a:ext uri="{FF2B5EF4-FFF2-40B4-BE49-F238E27FC236}">
                  <a16:creationId xmlns:a16="http://schemas.microsoft.com/office/drawing/2014/main" id="{811B484A-52E4-B54A-BF6C-FD7968758E9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257807" y="-215901"/>
              <a:ext cx="2922130" cy="2163003"/>
            </a:xfrm>
            <a:prstGeom prst="rect">
              <a:avLst/>
            </a:prstGeom>
            <a:effectLst>
              <a:outerShdw dist="50800" dir="5400000" algn="ctr" rotWithShape="0">
                <a:srgbClr val="000000">
                  <a:alpha val="43137"/>
                </a:srgbClr>
              </a:outerShdw>
              <a:softEdge rad="558800"/>
            </a:effectLst>
          </p:spPr>
        </p:pic>
        <p:grpSp>
          <p:nvGrpSpPr>
            <p:cNvPr id="51" name="Group 50">
              <a:extLst>
                <a:ext uri="{FF2B5EF4-FFF2-40B4-BE49-F238E27FC236}">
                  <a16:creationId xmlns:a16="http://schemas.microsoft.com/office/drawing/2014/main" id="{81FE7618-B973-BE40-850F-0ADD10FDD3E5}"/>
                </a:ext>
              </a:extLst>
            </p:cNvPr>
            <p:cNvGrpSpPr/>
            <p:nvPr/>
          </p:nvGrpSpPr>
          <p:grpSpPr>
            <a:xfrm>
              <a:off x="8275555" y="777044"/>
              <a:ext cx="3084690" cy="2000677"/>
              <a:chOff x="6725164" y="1751104"/>
              <a:chExt cx="3084690" cy="2000677"/>
            </a:xfrm>
          </p:grpSpPr>
          <p:grpSp>
            <p:nvGrpSpPr>
              <p:cNvPr id="53" name="Group 52">
                <a:extLst>
                  <a:ext uri="{FF2B5EF4-FFF2-40B4-BE49-F238E27FC236}">
                    <a16:creationId xmlns:a16="http://schemas.microsoft.com/office/drawing/2014/main" id="{D6ED7B01-96D3-3D48-ACFF-560B2DFC965A}"/>
                  </a:ext>
                </a:extLst>
              </p:cNvPr>
              <p:cNvGrpSpPr/>
              <p:nvPr/>
            </p:nvGrpSpPr>
            <p:grpSpPr>
              <a:xfrm>
                <a:off x="6725164" y="1751104"/>
                <a:ext cx="2435674" cy="1461404"/>
                <a:chOff x="6887724" y="1642247"/>
                <a:chExt cx="2435674" cy="1461404"/>
              </a:xfrm>
            </p:grpSpPr>
            <p:pic>
              <p:nvPicPr>
                <p:cNvPr id="59" name="Picture 58" descr="A screenshot of a computer screen&#10;&#10;Description automatically generated">
                  <a:extLst>
                    <a:ext uri="{FF2B5EF4-FFF2-40B4-BE49-F238E27FC236}">
                      <a16:creationId xmlns:a16="http://schemas.microsoft.com/office/drawing/2014/main" id="{ED22B598-F00C-A648-96D6-86B12C17EBA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887724" y="1642247"/>
                  <a:ext cx="2435674" cy="1461404"/>
                </a:xfrm>
                <a:prstGeom prst="rect">
                  <a:avLst/>
                </a:prstGeom>
              </p:spPr>
            </p:pic>
            <p:pic>
              <p:nvPicPr>
                <p:cNvPr id="60" name="Picture 59">
                  <a:extLst>
                    <a:ext uri="{FF2B5EF4-FFF2-40B4-BE49-F238E27FC236}">
                      <a16:creationId xmlns:a16="http://schemas.microsoft.com/office/drawing/2014/main" id="{E048FABD-C76E-4746-ABE6-48BBC7C0B4B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199740" y="1725121"/>
                  <a:ext cx="1818241" cy="1137190"/>
                </a:xfrm>
                <a:prstGeom prst="rect">
                  <a:avLst/>
                </a:prstGeom>
              </p:spPr>
            </p:pic>
            <p:pic>
              <p:nvPicPr>
                <p:cNvPr id="61" name="Picture 60" descr="A picture containing graphical user interface&#10;&#10;Description automatically generated">
                  <a:extLst>
                    <a:ext uri="{FF2B5EF4-FFF2-40B4-BE49-F238E27FC236}">
                      <a16:creationId xmlns:a16="http://schemas.microsoft.com/office/drawing/2014/main" id="{8BB116E5-EC08-EE4A-BED0-49039CC2D9B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779496" y="1922888"/>
                  <a:ext cx="1094876" cy="821157"/>
                </a:xfrm>
                <a:prstGeom prst="rect">
                  <a:avLst/>
                </a:prstGeom>
              </p:spPr>
            </p:pic>
          </p:grpSp>
          <p:grpSp>
            <p:nvGrpSpPr>
              <p:cNvPr id="54" name="Group 53">
                <a:extLst>
                  <a:ext uri="{FF2B5EF4-FFF2-40B4-BE49-F238E27FC236}">
                    <a16:creationId xmlns:a16="http://schemas.microsoft.com/office/drawing/2014/main" id="{A9A0AD78-09DE-1C40-B411-CF2C9D8B03E5}"/>
                  </a:ext>
                </a:extLst>
              </p:cNvPr>
              <p:cNvGrpSpPr>
                <a:grpSpLocks noChangeAspect="1"/>
              </p:cNvGrpSpPr>
              <p:nvPr/>
            </p:nvGrpSpPr>
            <p:grpSpPr>
              <a:xfrm>
                <a:off x="8654957" y="2258517"/>
                <a:ext cx="1154897" cy="1493264"/>
                <a:chOff x="8730975" y="5185474"/>
                <a:chExt cx="900945" cy="1164908"/>
              </a:xfrm>
            </p:grpSpPr>
            <p:grpSp>
              <p:nvGrpSpPr>
                <p:cNvPr id="55" name="Group 54">
                  <a:extLst>
                    <a:ext uri="{FF2B5EF4-FFF2-40B4-BE49-F238E27FC236}">
                      <a16:creationId xmlns:a16="http://schemas.microsoft.com/office/drawing/2014/main" id="{72736250-2941-4F42-BE31-BA22595747BD}"/>
                    </a:ext>
                  </a:extLst>
                </p:cNvPr>
                <p:cNvGrpSpPr>
                  <a:grpSpLocks noChangeAspect="1"/>
                </p:cNvGrpSpPr>
                <p:nvPr/>
              </p:nvGrpSpPr>
              <p:grpSpPr>
                <a:xfrm>
                  <a:off x="8730975" y="5185474"/>
                  <a:ext cx="900945" cy="1164908"/>
                  <a:chOff x="9452114" y="1641049"/>
                  <a:chExt cx="1239791" cy="1603030"/>
                </a:xfrm>
              </p:grpSpPr>
              <p:pic>
                <p:nvPicPr>
                  <p:cNvPr id="57" name="Picture 56" descr="A close up of a calculator&#10;&#10;Description automatically generated">
                    <a:extLst>
                      <a:ext uri="{FF2B5EF4-FFF2-40B4-BE49-F238E27FC236}">
                        <a16:creationId xmlns:a16="http://schemas.microsoft.com/office/drawing/2014/main" id="{5A104B40-726B-DF41-8CE8-D59A0C99F31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452114" y="1654147"/>
                    <a:ext cx="701118" cy="1469008"/>
                  </a:xfrm>
                  <a:prstGeom prst="rect">
                    <a:avLst/>
                  </a:prstGeom>
                </p:spPr>
              </p:pic>
              <p:pic>
                <p:nvPicPr>
                  <p:cNvPr id="58" name="Picture 57" descr="A close up of electronics&#10;&#10;Description automatically generated">
                    <a:extLst>
                      <a:ext uri="{FF2B5EF4-FFF2-40B4-BE49-F238E27FC236}">
                        <a16:creationId xmlns:a16="http://schemas.microsoft.com/office/drawing/2014/main" id="{79A48F39-15DE-524D-8433-04FB4E7F4E1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0086315" y="1641049"/>
                    <a:ext cx="605590" cy="1603030"/>
                  </a:xfrm>
                  <a:prstGeom prst="rect">
                    <a:avLst/>
                  </a:prstGeom>
                </p:spPr>
              </p:pic>
            </p:grpSp>
            <p:pic>
              <p:nvPicPr>
                <p:cNvPr id="56" name="Picture 55">
                  <a:extLst>
                    <a:ext uri="{FF2B5EF4-FFF2-40B4-BE49-F238E27FC236}">
                      <a16:creationId xmlns:a16="http://schemas.microsoft.com/office/drawing/2014/main" id="{E4897124-3DDA-8045-B110-D5916824807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800394" y="5294239"/>
                  <a:ext cx="367395" cy="277237"/>
                </a:xfrm>
                <a:prstGeom prst="rect">
                  <a:avLst/>
                </a:prstGeom>
              </p:spPr>
            </p:pic>
          </p:grpSp>
        </p:grpSp>
        <p:pic>
          <p:nvPicPr>
            <p:cNvPr id="52" name="Picture 51" descr="A picture containing drawing, light, food&#10;&#10;Description automatically generated">
              <a:extLst>
                <a:ext uri="{FF2B5EF4-FFF2-40B4-BE49-F238E27FC236}">
                  <a16:creationId xmlns:a16="http://schemas.microsoft.com/office/drawing/2014/main" id="{9CD83EFA-8DFE-1348-B796-2C2FD2833D4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516217" y="228473"/>
              <a:ext cx="844028" cy="1049933"/>
            </a:xfrm>
            <a:prstGeom prst="rect">
              <a:avLst/>
            </a:prstGeom>
          </p:spPr>
        </p:pic>
      </p:grpSp>
    </p:spTree>
    <p:extLst>
      <p:ext uri="{BB962C8B-B14F-4D97-AF65-F5344CB8AC3E}">
        <p14:creationId xmlns:p14="http://schemas.microsoft.com/office/powerpoint/2010/main" val="2134447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923B9E-20C5-3940-9B21-93E2500D20E0}"/>
              </a:ext>
            </a:extLst>
          </p:cNvPr>
          <p:cNvGrpSpPr/>
          <p:nvPr/>
        </p:nvGrpSpPr>
        <p:grpSpPr>
          <a:xfrm>
            <a:off x="206944" y="410022"/>
            <a:ext cx="5391423" cy="796861"/>
            <a:chOff x="206944" y="410022"/>
            <a:chExt cx="5391423" cy="796861"/>
          </a:xfrm>
        </p:grpSpPr>
        <p:sp>
          <p:nvSpPr>
            <p:cNvPr id="11" name="Rectangle 10">
              <a:extLst>
                <a:ext uri="{FF2B5EF4-FFF2-40B4-BE49-F238E27FC236}">
                  <a16:creationId xmlns:a16="http://schemas.microsoft.com/office/drawing/2014/main" id="{64CA0B33-9E5C-0B41-B427-512A3DFCDF2D}"/>
                </a:ext>
              </a:extLst>
            </p:cNvPr>
            <p:cNvSpPr/>
            <p:nvPr/>
          </p:nvSpPr>
          <p:spPr>
            <a:xfrm>
              <a:off x="206944" y="945273"/>
              <a:ext cx="5391423" cy="261610"/>
            </a:xfrm>
            <a:prstGeom prst="rect">
              <a:avLst/>
            </a:prstGeom>
          </p:spPr>
          <p:txBody>
            <a:bodyPr wrap="square">
              <a:spAutoFit/>
            </a:bodyPr>
            <a:lstStyle/>
            <a:p>
              <a:r>
                <a:rPr lang="en-BE" sz="1100" dirty="0">
                  <a:hlinkClick r:id="rId3"/>
                </a:rPr>
                <a:t>www.slo.nl/vakportalen/vakportaal-digitale-geletterdheid/computational-thinking</a:t>
              </a:r>
              <a:r>
                <a:rPr lang="en-BE" sz="1100" dirty="0"/>
                <a:t> </a:t>
              </a:r>
            </a:p>
          </p:txBody>
        </p:sp>
        <p:pic>
          <p:nvPicPr>
            <p:cNvPr id="12" name="Picture 6" descr="SLO">
              <a:extLst>
                <a:ext uri="{FF2B5EF4-FFF2-40B4-BE49-F238E27FC236}">
                  <a16:creationId xmlns:a16="http://schemas.microsoft.com/office/drawing/2014/main" id="{647631FA-8446-4D41-9E63-ABFB86108F21}"/>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304801" y="410022"/>
              <a:ext cx="3344778" cy="5352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0891E440-2A94-3E4C-9127-3B4EEC6D81C1}"/>
              </a:ext>
            </a:extLst>
          </p:cNvPr>
          <p:cNvGrpSpPr/>
          <p:nvPr/>
        </p:nvGrpSpPr>
        <p:grpSpPr>
          <a:xfrm>
            <a:off x="454091" y="1556871"/>
            <a:ext cx="5162938" cy="2883423"/>
            <a:chOff x="304801" y="1556871"/>
            <a:chExt cx="5162938" cy="2883423"/>
          </a:xfrm>
        </p:grpSpPr>
        <p:sp>
          <p:nvSpPr>
            <p:cNvPr id="10" name="Rectangle 9">
              <a:extLst>
                <a:ext uri="{FF2B5EF4-FFF2-40B4-BE49-F238E27FC236}">
                  <a16:creationId xmlns:a16="http://schemas.microsoft.com/office/drawing/2014/main" id="{FDBEC51B-C7B6-1B49-AE90-696C6FCAFAC1}"/>
                </a:ext>
              </a:extLst>
            </p:cNvPr>
            <p:cNvSpPr/>
            <p:nvPr/>
          </p:nvSpPr>
          <p:spPr>
            <a:xfrm>
              <a:off x="304801" y="1556871"/>
              <a:ext cx="5162938" cy="1077218"/>
            </a:xfrm>
            <a:prstGeom prst="rect">
              <a:avLst/>
            </a:prstGeom>
          </p:spPr>
          <p:txBody>
            <a:bodyPr wrap="square">
              <a:spAutoFit/>
            </a:bodyPr>
            <a:lstStyle/>
            <a:p>
              <a:r>
                <a:rPr lang="nl-NL" sz="1600" dirty="0">
                  <a:solidFill>
                    <a:srgbClr val="595652"/>
                  </a:solidFill>
                  <a:latin typeface="Gotham A"/>
                </a:rPr>
                <a:t>Computational thinking is het </a:t>
              </a:r>
              <a:r>
                <a:rPr lang="nl-NL" sz="1600" b="1" dirty="0">
                  <a:solidFill>
                    <a:srgbClr val="C00000"/>
                  </a:solidFill>
                  <a:latin typeface="Gotham A"/>
                </a:rPr>
                <a:t>procesmatig (her)formuleren van problemen </a:t>
              </a:r>
              <a:r>
                <a:rPr lang="nl-NL" sz="1600" dirty="0">
                  <a:solidFill>
                    <a:srgbClr val="595652"/>
                  </a:solidFill>
                  <a:latin typeface="Gotham A"/>
                </a:rPr>
                <a:t>op een zodanige manier dat het mogelijk wordt </a:t>
              </a:r>
              <a:r>
                <a:rPr lang="nl-NL" sz="1600" b="1" dirty="0">
                  <a:solidFill>
                    <a:srgbClr val="C00000"/>
                  </a:solidFill>
                  <a:latin typeface="Gotham A"/>
                </a:rPr>
                <a:t>om met ICT-technieken en (computer)technologie het probleem op te lossen</a:t>
              </a:r>
              <a:r>
                <a:rPr lang="nl-NL" sz="1600" dirty="0">
                  <a:solidFill>
                    <a:srgbClr val="595652"/>
                  </a:solidFill>
                  <a:latin typeface="Gotham A"/>
                </a:rPr>
                <a:t>.</a:t>
              </a:r>
              <a:endParaRPr lang="en-GB" sz="900" dirty="0">
                <a:solidFill>
                  <a:srgbClr val="595652"/>
                </a:solidFill>
                <a:latin typeface="Gotham A"/>
              </a:endParaRPr>
            </a:p>
          </p:txBody>
        </p:sp>
        <p:sp>
          <p:nvSpPr>
            <p:cNvPr id="15" name="Rectangle 14">
              <a:extLst>
                <a:ext uri="{FF2B5EF4-FFF2-40B4-BE49-F238E27FC236}">
                  <a16:creationId xmlns:a16="http://schemas.microsoft.com/office/drawing/2014/main" id="{02790A44-DFCA-2D44-8802-A771ABB13F66}"/>
                </a:ext>
              </a:extLst>
            </p:cNvPr>
            <p:cNvSpPr/>
            <p:nvPr/>
          </p:nvSpPr>
          <p:spPr>
            <a:xfrm>
              <a:off x="304801" y="3116855"/>
              <a:ext cx="5086161" cy="1323439"/>
            </a:xfrm>
            <a:prstGeom prst="rect">
              <a:avLst/>
            </a:prstGeom>
          </p:spPr>
          <p:txBody>
            <a:bodyPr wrap="square">
              <a:spAutoFit/>
            </a:bodyPr>
            <a:lstStyle/>
            <a:p>
              <a:r>
                <a:rPr lang="nl-NL" sz="1600" dirty="0">
                  <a:solidFill>
                    <a:srgbClr val="595652"/>
                  </a:solidFill>
                </a:rPr>
                <a:t>Computertechnologie gebruiken bij het zoeken naar oplossingen betekent </a:t>
              </a:r>
              <a:r>
                <a:rPr lang="nl-NL" sz="1600" b="1" dirty="0">
                  <a:solidFill>
                    <a:srgbClr val="C00000"/>
                  </a:solidFill>
                </a:rPr>
                <a:t>inzicht</a:t>
              </a:r>
              <a:r>
                <a:rPr lang="nl-NL" sz="1600" dirty="0">
                  <a:solidFill>
                    <a:srgbClr val="595652"/>
                  </a:solidFill>
                </a:rPr>
                <a:t> krijgen </a:t>
              </a:r>
              <a:r>
                <a:rPr lang="nl-NL" sz="1600" b="1" dirty="0">
                  <a:solidFill>
                    <a:srgbClr val="C00000"/>
                  </a:solidFill>
                </a:rPr>
                <a:t>in</a:t>
              </a:r>
              <a:r>
                <a:rPr lang="nl-NL" sz="1600" b="1" dirty="0">
                  <a:solidFill>
                    <a:srgbClr val="595652"/>
                  </a:solidFill>
                </a:rPr>
                <a:t> </a:t>
              </a:r>
              <a:r>
                <a:rPr lang="nl-NL" sz="1600" b="1" dirty="0">
                  <a:solidFill>
                    <a:srgbClr val="C00000"/>
                  </a:solidFill>
                </a:rPr>
                <a:t>algoritmes</a:t>
              </a:r>
              <a:r>
                <a:rPr lang="nl-NL" sz="1600" b="1" dirty="0">
                  <a:solidFill>
                    <a:srgbClr val="595652"/>
                  </a:solidFill>
                </a:rPr>
                <a:t> </a:t>
              </a:r>
              <a:r>
                <a:rPr lang="nl-NL" sz="1600" dirty="0">
                  <a:solidFill>
                    <a:srgbClr val="595652"/>
                  </a:solidFill>
                </a:rPr>
                <a:t>– een reeks instructies om vanaf een beginpunt een bepaald doel te bereiken – </a:t>
              </a:r>
              <a:r>
                <a:rPr lang="nl-NL" sz="1600" b="1" dirty="0">
                  <a:solidFill>
                    <a:srgbClr val="C00000"/>
                  </a:solidFill>
                </a:rPr>
                <a:t>en</a:t>
              </a:r>
              <a:r>
                <a:rPr lang="nl-NL" sz="1600" b="1" dirty="0">
                  <a:solidFill>
                    <a:srgbClr val="595652"/>
                  </a:solidFill>
                </a:rPr>
                <a:t> </a:t>
              </a:r>
              <a:r>
                <a:rPr lang="nl-NL" sz="1600" b="1" dirty="0">
                  <a:solidFill>
                    <a:srgbClr val="C00000"/>
                  </a:solidFill>
                </a:rPr>
                <a:t>procedures</a:t>
              </a:r>
              <a:r>
                <a:rPr lang="nl-NL" sz="1600" dirty="0">
                  <a:solidFill>
                    <a:srgbClr val="595652"/>
                  </a:solidFill>
                </a:rPr>
                <a:t> – een verzameling activiteiten die in een bepaalde volgorde moet worden uitgevoerd.</a:t>
              </a:r>
            </a:p>
          </p:txBody>
        </p:sp>
        <p:sp>
          <p:nvSpPr>
            <p:cNvPr id="16" name="Rectangle 15">
              <a:extLst>
                <a:ext uri="{FF2B5EF4-FFF2-40B4-BE49-F238E27FC236}">
                  <a16:creationId xmlns:a16="http://schemas.microsoft.com/office/drawing/2014/main" id="{3D4F79E7-E83E-3448-8513-95E3B8B7CA3E}"/>
                </a:ext>
              </a:extLst>
            </p:cNvPr>
            <p:cNvSpPr/>
            <p:nvPr/>
          </p:nvSpPr>
          <p:spPr>
            <a:xfrm>
              <a:off x="316176" y="2634089"/>
              <a:ext cx="2235726" cy="369332"/>
            </a:xfrm>
            <a:prstGeom prst="rect">
              <a:avLst/>
            </a:prstGeom>
          </p:spPr>
          <p:txBody>
            <a:bodyPr wrap="square">
              <a:spAutoFit/>
            </a:bodyPr>
            <a:lstStyle/>
            <a:p>
              <a:r>
                <a:rPr lang="en-GB" dirty="0">
                  <a:solidFill>
                    <a:srgbClr val="595652"/>
                  </a:solidFill>
                  <a:latin typeface="Gotham A"/>
                </a:rPr>
                <a:t>………</a:t>
              </a:r>
            </a:p>
          </p:txBody>
        </p:sp>
      </p:grpSp>
      <p:sp>
        <p:nvSpPr>
          <p:cNvPr id="17" name="Rectangle 16">
            <a:extLst>
              <a:ext uri="{FF2B5EF4-FFF2-40B4-BE49-F238E27FC236}">
                <a16:creationId xmlns:a16="http://schemas.microsoft.com/office/drawing/2014/main" id="{E3F131D0-A0D4-DE42-9604-786478792C9C}"/>
              </a:ext>
            </a:extLst>
          </p:cNvPr>
          <p:cNvSpPr/>
          <p:nvPr/>
        </p:nvSpPr>
        <p:spPr>
          <a:xfrm>
            <a:off x="6615830" y="1279870"/>
            <a:ext cx="5376878" cy="3662541"/>
          </a:xfrm>
          <a:prstGeom prst="rect">
            <a:avLst/>
          </a:prstGeom>
        </p:spPr>
        <p:txBody>
          <a:bodyPr wrap="square">
            <a:spAutoFit/>
          </a:bodyPr>
          <a:lstStyle/>
          <a:p>
            <a:pPr fontAlgn="base"/>
            <a:br>
              <a:rPr lang="en-GB" dirty="0">
                <a:latin typeface="inherit"/>
              </a:rPr>
            </a:br>
            <a:r>
              <a:rPr lang="nl-NL" sz="1600" b="1" dirty="0">
                <a:solidFill>
                  <a:srgbClr val="595652"/>
                </a:solidFill>
              </a:rPr>
              <a:t>Computationeel denken &amp; handelen</a:t>
            </a:r>
          </a:p>
          <a:p>
            <a:pPr fontAlgn="base"/>
            <a:endParaRPr lang="nl-NL" sz="1000" dirty="0">
              <a:solidFill>
                <a:srgbClr val="595652"/>
              </a:solidFill>
            </a:endParaRPr>
          </a:p>
          <a:p>
            <a:pPr marL="490538" indent="-307975" fontAlgn="base"/>
            <a:r>
              <a:rPr lang="nl-NL" sz="1400" dirty="0">
                <a:solidFill>
                  <a:srgbClr val="595652"/>
                </a:solidFill>
              </a:rPr>
              <a:t>De leerlingen onderscheiden bouwstenen van digitale systemen:</a:t>
            </a:r>
          </a:p>
          <a:p>
            <a:pPr marL="490538" indent="-130175" fontAlgn="base">
              <a:buClr>
                <a:srgbClr val="C00000"/>
              </a:buClr>
              <a:buFont typeface="Arial" panose="020B0604020202020204" pitchFamily="34" charset="0"/>
              <a:buChar char="•"/>
            </a:pPr>
            <a:r>
              <a:rPr lang="nl-NL" sz="1400" dirty="0">
                <a:solidFill>
                  <a:srgbClr val="595652"/>
                </a:solidFill>
              </a:rPr>
              <a:t>Binair</a:t>
            </a:r>
          </a:p>
          <a:p>
            <a:pPr marL="490538" indent="-130175" fontAlgn="base">
              <a:buFont typeface="Arial" panose="020B0604020202020204" pitchFamily="34" charset="0"/>
              <a:buChar char="•"/>
            </a:pPr>
            <a:endParaRPr lang="nl-NL" sz="300" dirty="0">
              <a:solidFill>
                <a:srgbClr val="595652"/>
              </a:solidFill>
            </a:endParaRPr>
          </a:p>
          <a:p>
            <a:pPr marL="490538" indent="-130175" fontAlgn="base">
              <a:buFont typeface="Arial" panose="020B0604020202020204" pitchFamily="34" charset="0"/>
              <a:buChar char="•"/>
            </a:pPr>
            <a:r>
              <a:rPr lang="nl-NL" sz="1400" b="1" dirty="0">
                <a:solidFill>
                  <a:srgbClr val="C00000"/>
                </a:solidFill>
              </a:rPr>
              <a:t>Input</a:t>
            </a:r>
            <a:r>
              <a:rPr lang="nl-NL" sz="1400" dirty="0">
                <a:solidFill>
                  <a:srgbClr val="595652"/>
                </a:solidFill>
              </a:rPr>
              <a:t> verwerking </a:t>
            </a:r>
            <a:r>
              <a:rPr lang="nl-NL" sz="1400" b="1" dirty="0">
                <a:solidFill>
                  <a:srgbClr val="C00000"/>
                </a:solidFill>
              </a:rPr>
              <a:t>output</a:t>
            </a:r>
          </a:p>
          <a:p>
            <a:pPr marL="490538" indent="-130175" fontAlgn="base">
              <a:buFont typeface="Arial" panose="020B0604020202020204" pitchFamily="34" charset="0"/>
              <a:buChar char="•"/>
            </a:pPr>
            <a:endParaRPr lang="nl-NL" sz="300" dirty="0">
              <a:solidFill>
                <a:srgbClr val="595652"/>
              </a:solidFill>
            </a:endParaRPr>
          </a:p>
          <a:p>
            <a:pPr marL="490538" indent="-130175" fontAlgn="base">
              <a:buClr>
                <a:srgbClr val="C00000"/>
              </a:buClr>
              <a:buFont typeface="Arial" panose="020B0604020202020204" pitchFamily="34" charset="0"/>
              <a:buChar char="•"/>
            </a:pPr>
            <a:r>
              <a:rPr lang="nl-NL" sz="1400" dirty="0">
                <a:solidFill>
                  <a:srgbClr val="595652"/>
                </a:solidFill>
              </a:rPr>
              <a:t>Digitale beeldverwerking</a:t>
            </a:r>
          </a:p>
          <a:p>
            <a:pPr marL="490538" indent="-130175" fontAlgn="base"/>
            <a:endParaRPr lang="nl-NL" sz="1400" dirty="0">
              <a:solidFill>
                <a:srgbClr val="595652"/>
              </a:solidFill>
            </a:endParaRPr>
          </a:p>
          <a:p>
            <a:pPr marL="227013" fontAlgn="base"/>
            <a:r>
              <a:rPr lang="nl-NL" sz="1400" dirty="0">
                <a:solidFill>
                  <a:srgbClr val="595652"/>
                </a:solidFill>
              </a:rPr>
              <a:t>De leerlingen passen een eenvoudig zelf ontworpen </a:t>
            </a:r>
            <a:r>
              <a:rPr lang="nl-NL" sz="1400" b="1" dirty="0">
                <a:solidFill>
                  <a:srgbClr val="C00000"/>
                </a:solidFill>
              </a:rPr>
              <a:t>algoritme</a:t>
            </a:r>
            <a:r>
              <a:rPr lang="nl-NL" sz="1400" dirty="0">
                <a:solidFill>
                  <a:srgbClr val="595652"/>
                </a:solidFill>
              </a:rPr>
              <a:t> toe </a:t>
            </a:r>
            <a:r>
              <a:rPr lang="nl-NL" sz="1400" b="1" dirty="0">
                <a:solidFill>
                  <a:srgbClr val="C00000"/>
                </a:solidFill>
              </a:rPr>
              <a:t>om een probleem </a:t>
            </a:r>
            <a:r>
              <a:rPr lang="nl-NL" sz="1400" dirty="0">
                <a:solidFill>
                  <a:srgbClr val="595652"/>
                </a:solidFill>
              </a:rPr>
              <a:t>digitaal en niet-digitaal </a:t>
            </a:r>
            <a:r>
              <a:rPr lang="nl-NL" sz="1400" b="1" dirty="0">
                <a:solidFill>
                  <a:srgbClr val="C00000"/>
                </a:solidFill>
              </a:rPr>
              <a:t>op te lossen</a:t>
            </a:r>
            <a:r>
              <a:rPr lang="nl-NL" sz="1400" dirty="0">
                <a:solidFill>
                  <a:srgbClr val="595652"/>
                </a:solidFill>
              </a:rPr>
              <a:t>:</a:t>
            </a:r>
          </a:p>
          <a:p>
            <a:pPr marL="490538" indent="-130175" fontAlgn="base">
              <a:buClr>
                <a:srgbClr val="C00000"/>
              </a:buClr>
              <a:buFont typeface="Arial" panose="020B0604020202020204" pitchFamily="34" charset="0"/>
              <a:buChar char="•"/>
            </a:pPr>
            <a:r>
              <a:rPr lang="nl-NL" sz="1400" dirty="0">
                <a:solidFill>
                  <a:srgbClr val="595652"/>
                </a:solidFill>
              </a:rPr>
              <a:t>Concepten van computationeel denken: </a:t>
            </a:r>
            <a:br>
              <a:rPr lang="nl-NL" sz="1400" dirty="0">
                <a:solidFill>
                  <a:srgbClr val="595652"/>
                </a:solidFill>
              </a:rPr>
            </a:br>
            <a:r>
              <a:rPr lang="nl-NL" sz="1400" b="1" dirty="0">
                <a:solidFill>
                  <a:srgbClr val="C00000"/>
                </a:solidFill>
              </a:rPr>
              <a:t>decompositie</a:t>
            </a:r>
            <a:r>
              <a:rPr lang="nl-NL" sz="1400" dirty="0">
                <a:solidFill>
                  <a:srgbClr val="595652"/>
                </a:solidFill>
              </a:rPr>
              <a:t>, </a:t>
            </a:r>
            <a:r>
              <a:rPr lang="nl-NL" sz="1400" b="1" dirty="0">
                <a:solidFill>
                  <a:srgbClr val="C00000"/>
                </a:solidFill>
              </a:rPr>
              <a:t>patroonherkenning</a:t>
            </a:r>
            <a:r>
              <a:rPr lang="nl-NL" sz="1400" dirty="0">
                <a:solidFill>
                  <a:srgbClr val="595652"/>
                </a:solidFill>
              </a:rPr>
              <a:t>, abstractie, algoritmen </a:t>
            </a:r>
            <a:endParaRPr lang="nl-NL" sz="1200" dirty="0">
              <a:solidFill>
                <a:srgbClr val="595652"/>
              </a:solidFill>
            </a:endParaRPr>
          </a:p>
          <a:p>
            <a:pPr marL="490538" indent="-130175" fontAlgn="base">
              <a:buClr>
                <a:srgbClr val="C00000"/>
              </a:buClr>
              <a:buFont typeface="Arial" panose="020B0604020202020204" pitchFamily="34" charset="0"/>
              <a:buChar char="•"/>
            </a:pPr>
            <a:endParaRPr lang="nl-NL" sz="300" dirty="0">
              <a:solidFill>
                <a:srgbClr val="595652"/>
              </a:solidFill>
            </a:endParaRPr>
          </a:p>
          <a:p>
            <a:pPr marL="490538" indent="-130175" fontAlgn="base">
              <a:buClr>
                <a:srgbClr val="C00000"/>
              </a:buClr>
              <a:buFont typeface="Arial" panose="020B0604020202020204" pitchFamily="34" charset="0"/>
              <a:buChar char="•"/>
            </a:pPr>
            <a:r>
              <a:rPr lang="nl-NL" sz="1400" b="1" dirty="0">
                <a:solidFill>
                  <a:srgbClr val="C00000"/>
                </a:solidFill>
              </a:rPr>
              <a:t>Modellering</a:t>
            </a:r>
            <a:r>
              <a:rPr lang="nl-NL" sz="1400" dirty="0">
                <a:solidFill>
                  <a:srgbClr val="595652"/>
                </a:solidFill>
              </a:rPr>
              <a:t>, </a:t>
            </a:r>
            <a:r>
              <a:rPr lang="nl-NL" sz="1400" b="1" dirty="0">
                <a:solidFill>
                  <a:srgbClr val="C00000"/>
                </a:solidFill>
              </a:rPr>
              <a:t>simulatie</a:t>
            </a:r>
            <a:r>
              <a:rPr lang="nl-NL" sz="1400" dirty="0">
                <a:solidFill>
                  <a:srgbClr val="595652"/>
                </a:solidFill>
              </a:rPr>
              <a:t> en digitale </a:t>
            </a:r>
            <a:r>
              <a:rPr lang="nl-NL" sz="1400" b="1" dirty="0">
                <a:solidFill>
                  <a:srgbClr val="C00000"/>
                </a:solidFill>
              </a:rPr>
              <a:t>representatie</a:t>
            </a:r>
            <a:r>
              <a:rPr lang="nl-NL" sz="1400" dirty="0">
                <a:solidFill>
                  <a:srgbClr val="595652"/>
                </a:solidFill>
              </a:rPr>
              <a:t> van informatie</a:t>
            </a:r>
          </a:p>
          <a:p>
            <a:pPr marL="490538" indent="-130175" fontAlgn="base">
              <a:buClr>
                <a:srgbClr val="C00000"/>
              </a:buClr>
              <a:buFont typeface="Arial" panose="020B0604020202020204" pitchFamily="34" charset="0"/>
              <a:buChar char="•"/>
            </a:pPr>
            <a:endParaRPr lang="nl-NL" sz="300" dirty="0">
              <a:solidFill>
                <a:srgbClr val="595652"/>
              </a:solidFill>
            </a:endParaRPr>
          </a:p>
          <a:p>
            <a:pPr marL="490538" indent="-130175" fontAlgn="base">
              <a:buClr>
                <a:srgbClr val="C00000"/>
              </a:buClr>
              <a:buFont typeface="Arial" panose="020B0604020202020204" pitchFamily="34" charset="0"/>
              <a:buChar char="•"/>
            </a:pPr>
            <a:r>
              <a:rPr lang="nl-NL" sz="1400" dirty="0">
                <a:solidFill>
                  <a:srgbClr val="595652"/>
                </a:solidFill>
              </a:rPr>
              <a:t>Principes van programmeertalen: </a:t>
            </a:r>
            <a:br>
              <a:rPr lang="nl-NL" sz="1600" dirty="0">
                <a:solidFill>
                  <a:srgbClr val="595652"/>
                </a:solidFill>
              </a:rPr>
            </a:br>
            <a:r>
              <a:rPr lang="nl-NL" sz="1400" dirty="0">
                <a:solidFill>
                  <a:srgbClr val="595652"/>
                </a:solidFill>
              </a:rPr>
              <a:t>sequentie</a:t>
            </a:r>
            <a:r>
              <a:rPr lang="nl-NL" sz="1200" dirty="0">
                <a:solidFill>
                  <a:srgbClr val="595652"/>
                </a:solidFill>
              </a:rPr>
              <a:t>, herhalings</a:t>
            </a:r>
            <a:r>
              <a:rPr lang="nl-NL" sz="1200" b="1" dirty="0">
                <a:solidFill>
                  <a:srgbClr val="C00000"/>
                </a:solidFill>
              </a:rPr>
              <a:t>structuur</a:t>
            </a:r>
            <a:r>
              <a:rPr lang="nl-NL" sz="1200" dirty="0">
                <a:solidFill>
                  <a:srgbClr val="595652"/>
                </a:solidFill>
              </a:rPr>
              <a:t>, keuze</a:t>
            </a:r>
            <a:r>
              <a:rPr lang="nl-NL" sz="1200" b="1" dirty="0">
                <a:solidFill>
                  <a:srgbClr val="C00000"/>
                </a:solidFill>
              </a:rPr>
              <a:t>structuur</a:t>
            </a:r>
            <a:endParaRPr lang="nl-NL" sz="1600" b="1" u="none" strike="noStrike" dirty="0">
              <a:solidFill>
                <a:srgbClr val="C00000"/>
              </a:solidFill>
              <a:effectLst/>
              <a:latin typeface="inherit"/>
            </a:endParaRPr>
          </a:p>
        </p:txBody>
      </p:sp>
      <p:grpSp>
        <p:nvGrpSpPr>
          <p:cNvPr id="18" name="Group 17">
            <a:extLst>
              <a:ext uri="{FF2B5EF4-FFF2-40B4-BE49-F238E27FC236}">
                <a16:creationId xmlns:a16="http://schemas.microsoft.com/office/drawing/2014/main" id="{A001A10C-BA10-A847-A648-C1D0DD4CC095}"/>
              </a:ext>
            </a:extLst>
          </p:cNvPr>
          <p:cNvGrpSpPr/>
          <p:nvPr/>
        </p:nvGrpSpPr>
        <p:grpSpPr>
          <a:xfrm>
            <a:off x="2609" y="4831225"/>
            <a:ext cx="12189391" cy="2163003"/>
            <a:chOff x="0" y="-215901"/>
            <a:chExt cx="12189391" cy="2163003"/>
          </a:xfrm>
        </p:grpSpPr>
        <p:pic>
          <p:nvPicPr>
            <p:cNvPr id="19" name="Picture 18" descr="A picture containing light, table, traffic, stop&#10;&#10;Description automatically generated">
              <a:extLst>
                <a:ext uri="{FF2B5EF4-FFF2-40B4-BE49-F238E27FC236}">
                  <a16:creationId xmlns:a16="http://schemas.microsoft.com/office/drawing/2014/main" id="{AA7FDAB6-3D9C-944A-8FC3-A3792D48CE9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0" y="6195"/>
              <a:ext cx="6118836" cy="1807831"/>
            </a:xfrm>
            <a:prstGeom prst="rect">
              <a:avLst/>
            </a:prstGeom>
          </p:spPr>
        </p:pic>
        <p:pic>
          <p:nvPicPr>
            <p:cNvPr id="20" name="Picture 19" descr="A circuit board&#10;&#10;Description automatically generated">
              <a:extLst>
                <a:ext uri="{FF2B5EF4-FFF2-40B4-BE49-F238E27FC236}">
                  <a16:creationId xmlns:a16="http://schemas.microsoft.com/office/drawing/2014/main" id="{76DE1BE2-A1C6-7C41-A65D-19091CC69D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0800000">
              <a:off x="6070557" y="6195"/>
              <a:ext cx="6118834" cy="1807830"/>
            </a:xfrm>
            <a:prstGeom prst="rect">
              <a:avLst/>
            </a:prstGeom>
          </p:spPr>
        </p:pic>
        <p:pic>
          <p:nvPicPr>
            <p:cNvPr id="21" name="Picture 20">
              <a:extLst>
                <a:ext uri="{FF2B5EF4-FFF2-40B4-BE49-F238E27FC236}">
                  <a16:creationId xmlns:a16="http://schemas.microsoft.com/office/drawing/2014/main" id="{AF6A2726-5FD1-ED40-A7DB-7ED1F110A3D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257807" y="-215901"/>
              <a:ext cx="2922130" cy="2163003"/>
            </a:xfrm>
            <a:prstGeom prst="rect">
              <a:avLst/>
            </a:prstGeom>
            <a:effectLst>
              <a:outerShdw dist="50800" dir="5400000" algn="ctr" rotWithShape="0">
                <a:srgbClr val="000000">
                  <a:alpha val="43137"/>
                </a:srgbClr>
              </a:outerShdw>
              <a:softEdge rad="558800"/>
            </a:effectLst>
          </p:spPr>
        </p:pic>
      </p:grpSp>
      <p:grpSp>
        <p:nvGrpSpPr>
          <p:cNvPr id="3" name="Group 2">
            <a:extLst>
              <a:ext uri="{FF2B5EF4-FFF2-40B4-BE49-F238E27FC236}">
                <a16:creationId xmlns:a16="http://schemas.microsoft.com/office/drawing/2014/main" id="{24F3BBE0-2D75-EF44-82BC-64F2FC1B956C}"/>
              </a:ext>
            </a:extLst>
          </p:cNvPr>
          <p:cNvGrpSpPr/>
          <p:nvPr/>
        </p:nvGrpSpPr>
        <p:grpSpPr>
          <a:xfrm>
            <a:off x="6624084" y="286930"/>
            <a:ext cx="3267256" cy="1057390"/>
            <a:chOff x="7731912" y="410022"/>
            <a:chExt cx="3267256" cy="1057390"/>
          </a:xfrm>
        </p:grpSpPr>
        <p:pic>
          <p:nvPicPr>
            <p:cNvPr id="8" name="Picture 6" descr="National Contact Points Belgium Flanders - Scientix">
              <a:extLst>
                <a:ext uri="{FF2B5EF4-FFF2-40B4-BE49-F238E27FC236}">
                  <a16:creationId xmlns:a16="http://schemas.microsoft.com/office/drawing/2014/main" id="{B9B47A50-69B8-A34A-A67D-8D45BEA85213}"/>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8606947" y="488518"/>
              <a:ext cx="1199542" cy="3469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6C34B67-0769-2042-B162-68D06485374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828568" y="410022"/>
              <a:ext cx="672271" cy="750442"/>
            </a:xfrm>
            <a:prstGeom prst="rect">
              <a:avLst/>
            </a:prstGeom>
          </p:spPr>
        </p:pic>
        <p:sp>
          <p:nvSpPr>
            <p:cNvPr id="14" name="Rectangle 13">
              <a:extLst>
                <a:ext uri="{FF2B5EF4-FFF2-40B4-BE49-F238E27FC236}">
                  <a16:creationId xmlns:a16="http://schemas.microsoft.com/office/drawing/2014/main" id="{7F0F959C-2F7A-6944-9F3F-C88A986FB205}"/>
                </a:ext>
              </a:extLst>
            </p:cNvPr>
            <p:cNvSpPr/>
            <p:nvPr/>
          </p:nvSpPr>
          <p:spPr>
            <a:xfrm>
              <a:off x="8534662" y="808568"/>
              <a:ext cx="1719284" cy="261610"/>
            </a:xfrm>
            <a:prstGeom prst="rect">
              <a:avLst/>
            </a:prstGeom>
          </p:spPr>
          <p:txBody>
            <a:bodyPr wrap="square">
              <a:spAutoFit/>
            </a:bodyPr>
            <a:lstStyle/>
            <a:p>
              <a:r>
                <a:rPr lang="en-BE" sz="1100" dirty="0">
                  <a:hlinkClick r:id="rId10"/>
                </a:rPr>
                <a:t>www.onderwijsdoelen.be</a:t>
              </a:r>
              <a:r>
                <a:rPr lang="en-BE" sz="1100" dirty="0"/>
                <a:t>  </a:t>
              </a:r>
            </a:p>
          </p:txBody>
        </p:sp>
        <p:sp>
          <p:nvSpPr>
            <p:cNvPr id="22" name="Rectangle 21">
              <a:extLst>
                <a:ext uri="{FF2B5EF4-FFF2-40B4-BE49-F238E27FC236}">
                  <a16:creationId xmlns:a16="http://schemas.microsoft.com/office/drawing/2014/main" id="{5FF097F9-5104-7540-BBE5-23082EF0E93C}"/>
                </a:ext>
              </a:extLst>
            </p:cNvPr>
            <p:cNvSpPr/>
            <p:nvPr/>
          </p:nvSpPr>
          <p:spPr>
            <a:xfrm>
              <a:off x="7731912" y="851859"/>
              <a:ext cx="3267256" cy="615553"/>
            </a:xfrm>
            <a:prstGeom prst="rect">
              <a:avLst/>
            </a:prstGeom>
          </p:spPr>
          <p:txBody>
            <a:bodyPr wrap="square">
              <a:spAutoFit/>
            </a:bodyPr>
            <a:lstStyle/>
            <a:p>
              <a:pPr fontAlgn="base"/>
              <a:br>
                <a:rPr lang="en-GB" dirty="0">
                  <a:latin typeface="inherit"/>
                </a:rPr>
              </a:br>
              <a:r>
                <a:rPr lang="nl-NL" sz="1600" dirty="0">
                  <a:solidFill>
                    <a:srgbClr val="595652"/>
                  </a:solidFill>
                </a:rPr>
                <a:t>Digitale competenties &gt; Eindtermen</a:t>
              </a:r>
              <a:endParaRPr lang="nl-NL" sz="1600" u="none" strike="noStrike" dirty="0">
                <a:effectLst/>
                <a:latin typeface="inherit"/>
              </a:endParaRPr>
            </a:p>
          </p:txBody>
        </p:sp>
      </p:grpSp>
      <p:cxnSp>
        <p:nvCxnSpPr>
          <p:cNvPr id="6" name="Straight Connector 5">
            <a:extLst>
              <a:ext uri="{FF2B5EF4-FFF2-40B4-BE49-F238E27FC236}">
                <a16:creationId xmlns:a16="http://schemas.microsoft.com/office/drawing/2014/main" id="{4CFE0781-6096-4C42-B1AA-766BD4365057}"/>
              </a:ext>
            </a:extLst>
          </p:cNvPr>
          <p:cNvCxnSpPr>
            <a:cxnSpLocks/>
          </p:cNvCxnSpPr>
          <p:nvPr/>
        </p:nvCxnSpPr>
        <p:spPr>
          <a:xfrm>
            <a:off x="6096000" y="286930"/>
            <a:ext cx="0" cy="4764962"/>
          </a:xfrm>
          <a:prstGeom prst="line">
            <a:avLst/>
          </a:prstGeom>
          <a:ln w="25400">
            <a:solidFill>
              <a:srgbClr val="1763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0C82EE-1328-914D-8ADA-8808D17F05C0}"/>
              </a:ext>
            </a:extLst>
          </p:cNvPr>
          <p:cNvSpPr txBox="1"/>
          <p:nvPr/>
        </p:nvSpPr>
        <p:spPr>
          <a:xfrm>
            <a:off x="304402" y="404813"/>
            <a:ext cx="6030818" cy="523220"/>
          </a:xfrm>
          <a:prstGeom prst="rect">
            <a:avLst/>
          </a:prstGeom>
          <a:noFill/>
        </p:spPr>
        <p:txBody>
          <a:bodyPr wrap="none" rtlCol="0">
            <a:spAutoFit/>
          </a:bodyPr>
          <a:lstStyle/>
          <a:p>
            <a:r>
              <a:rPr lang="en-BE" sz="2800" b="1" dirty="0">
                <a:solidFill>
                  <a:srgbClr val="932833"/>
                </a:solidFill>
              </a:rPr>
              <a:t>Wiskunde &amp; Computational Thinking …</a:t>
            </a:r>
          </a:p>
        </p:txBody>
      </p:sp>
      <p:grpSp>
        <p:nvGrpSpPr>
          <p:cNvPr id="14" name="Group 13">
            <a:extLst>
              <a:ext uri="{FF2B5EF4-FFF2-40B4-BE49-F238E27FC236}">
                <a16:creationId xmlns:a16="http://schemas.microsoft.com/office/drawing/2014/main" id="{6E88CCD0-84F7-4C41-9765-4B37D822E6B5}"/>
              </a:ext>
            </a:extLst>
          </p:cNvPr>
          <p:cNvGrpSpPr/>
          <p:nvPr/>
        </p:nvGrpSpPr>
        <p:grpSpPr>
          <a:xfrm>
            <a:off x="3440817" y="1390297"/>
            <a:ext cx="5316280" cy="2952851"/>
            <a:chOff x="2817627" y="1023730"/>
            <a:chExt cx="5316280" cy="2952851"/>
          </a:xfrm>
        </p:grpSpPr>
        <p:grpSp>
          <p:nvGrpSpPr>
            <p:cNvPr id="7" name="Group 6">
              <a:extLst>
                <a:ext uri="{FF2B5EF4-FFF2-40B4-BE49-F238E27FC236}">
                  <a16:creationId xmlns:a16="http://schemas.microsoft.com/office/drawing/2014/main" id="{0571FBD8-C966-F04D-A72C-38049A929E2B}"/>
                </a:ext>
              </a:extLst>
            </p:cNvPr>
            <p:cNvGrpSpPr/>
            <p:nvPr/>
          </p:nvGrpSpPr>
          <p:grpSpPr>
            <a:xfrm>
              <a:off x="2817627" y="1023730"/>
              <a:ext cx="5316280" cy="2952851"/>
              <a:chOff x="1116418" y="2763763"/>
              <a:chExt cx="6103090" cy="3369237"/>
            </a:xfrm>
          </p:grpSpPr>
          <p:sp>
            <p:nvSpPr>
              <p:cNvPr id="4" name="Oval 3">
                <a:extLst>
                  <a:ext uri="{FF2B5EF4-FFF2-40B4-BE49-F238E27FC236}">
                    <a16:creationId xmlns:a16="http://schemas.microsoft.com/office/drawing/2014/main" id="{A6AA9FAD-15FF-D043-AB52-D9245E62D6D2}"/>
                  </a:ext>
                </a:extLst>
              </p:cNvPr>
              <p:cNvSpPr/>
              <p:nvPr/>
            </p:nvSpPr>
            <p:spPr>
              <a:xfrm>
                <a:off x="1116418" y="2763763"/>
                <a:ext cx="4142430" cy="3369237"/>
              </a:xfrm>
              <a:prstGeom prst="ellipse">
                <a:avLst/>
              </a:prstGeom>
              <a:solidFill>
                <a:srgbClr val="C5D0E3"/>
              </a:solidFill>
              <a:ln>
                <a:noFill/>
              </a:ln>
              <a:effectLst>
                <a:glow>
                  <a:schemeClr val="accent1">
                    <a:alpha val="47000"/>
                  </a:schemeClr>
                </a:glow>
                <a:outerShdw sx="1000" sy="1000" algn="ctr" rotWithShape="0">
                  <a:srgbClr val="000000">
                    <a:alpha val="43137"/>
                  </a:srgbClr>
                </a:outerShdw>
                <a:reflection stA="0" endPos="0" dir="5400000" sy="-100000" algn="bl" rotWithShape="0"/>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Oval 5">
                <a:extLst>
                  <a:ext uri="{FF2B5EF4-FFF2-40B4-BE49-F238E27FC236}">
                    <a16:creationId xmlns:a16="http://schemas.microsoft.com/office/drawing/2014/main" id="{2C6CCD41-8B31-9846-9F2B-0D5636462948}"/>
                  </a:ext>
                </a:extLst>
              </p:cNvPr>
              <p:cNvSpPr/>
              <p:nvPr/>
            </p:nvSpPr>
            <p:spPr>
              <a:xfrm>
                <a:off x="3077078" y="2763763"/>
                <a:ext cx="4142430" cy="3369237"/>
              </a:xfrm>
              <a:prstGeom prst="ellipse">
                <a:avLst/>
              </a:prstGeom>
              <a:solidFill>
                <a:srgbClr val="EFEADE">
                  <a:alpha val="42000"/>
                </a:srgbClr>
              </a:solidFill>
              <a:ln>
                <a:noFill/>
              </a:ln>
              <a:effectLst>
                <a:glow>
                  <a:schemeClr val="accent1">
                    <a:alpha val="47000"/>
                  </a:schemeClr>
                </a:glow>
                <a:outerShdw sx="1000" sy="1000" algn="ctr" rotWithShape="0">
                  <a:srgbClr val="000000">
                    <a:alpha val="43137"/>
                  </a:srgbClr>
                </a:outerShdw>
                <a:reflection stA="69000" endPos="0" dir="5400000" sy="-100000" algn="bl" rotWithShape="0"/>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1462CF49-F0CA-344F-B92D-4913157B7FC6}"/>
                  </a:ext>
                </a:extLst>
              </p:cNvPr>
              <p:cNvSpPr>
                <a:spLocks noChangeAspect="1"/>
              </p:cNvSpPr>
              <p:nvPr/>
            </p:nvSpPr>
            <p:spPr>
              <a:xfrm>
                <a:off x="3142873" y="2817277"/>
                <a:ext cx="4010839" cy="3262208"/>
              </a:xfrm>
              <a:prstGeom prst="ellipse">
                <a:avLst/>
              </a:prstGeom>
              <a:noFill/>
              <a:ln>
                <a:solidFill>
                  <a:srgbClr val="EFEADE"/>
                </a:solidFill>
              </a:ln>
              <a:effectLst>
                <a:glow>
                  <a:schemeClr val="accent1"/>
                </a:glow>
                <a:outerShdw sx="1000" sy="1000" algn="ctr" rotWithShape="0">
                  <a:srgbClr val="000000"/>
                </a:outerShdw>
                <a:reflection stA="69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1" name="Oval 10">
                <a:extLst>
                  <a:ext uri="{FF2B5EF4-FFF2-40B4-BE49-F238E27FC236}">
                    <a16:creationId xmlns:a16="http://schemas.microsoft.com/office/drawing/2014/main" id="{FD78B880-ACF3-A144-9697-FE21012B5990}"/>
                  </a:ext>
                </a:extLst>
              </p:cNvPr>
              <p:cNvSpPr>
                <a:spLocks noChangeAspect="1"/>
              </p:cNvSpPr>
              <p:nvPr/>
            </p:nvSpPr>
            <p:spPr>
              <a:xfrm>
                <a:off x="1182213" y="2817277"/>
                <a:ext cx="4010839" cy="3262208"/>
              </a:xfrm>
              <a:prstGeom prst="ellipse">
                <a:avLst/>
              </a:prstGeom>
              <a:noFill/>
              <a:ln>
                <a:solidFill>
                  <a:srgbClr val="C5D0E3"/>
                </a:solidFill>
              </a:ln>
              <a:effectLst>
                <a:glow>
                  <a:schemeClr val="accent1"/>
                </a:glow>
                <a:outerShdw sx="1000" sy="1000" algn="ctr" rotWithShape="0">
                  <a:srgbClr val="000000"/>
                </a:outerShdw>
                <a:reflection stA="69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A16BA75-714C-FD42-BA72-1E76A6E5C52B}"/>
                    </a:ext>
                  </a:extLst>
                </p:cNvPr>
                <p:cNvSpPr txBox="1"/>
                <p:nvPr/>
              </p:nvSpPr>
              <p:spPr>
                <a:xfrm>
                  <a:off x="3273059" y="1754111"/>
                  <a:ext cx="1123193" cy="1877437"/>
                </a:xfrm>
                <a:prstGeom prst="rect">
                  <a:avLst/>
                </a:prstGeom>
                <a:noFill/>
              </p:spPr>
              <p:txBody>
                <a:bodyPr wrap="none" rtlCol="0">
                  <a:spAutoFit/>
                </a:bodyPr>
                <a:lstStyle/>
                <a:p>
                  <a:pPr algn="ctr"/>
                  <a:r>
                    <a:rPr lang="en-BE" sz="1400" dirty="0">
                      <a:solidFill>
                        <a:srgbClr val="595652"/>
                      </a:solidFill>
                    </a:rPr>
                    <a:t>Algebra</a:t>
                  </a:r>
                </a:p>
                <a:p>
                  <a:pPr algn="ctr"/>
                  <a:r>
                    <a:rPr lang="en-BE" sz="1400" dirty="0">
                      <a:solidFill>
                        <a:srgbClr val="595652"/>
                      </a:solidFill>
                    </a:rPr>
                    <a:t>Calculus</a:t>
                  </a:r>
                </a:p>
                <a:p>
                  <a:pPr algn="ctr"/>
                  <a:r>
                    <a:rPr lang="en-BE" sz="1400" dirty="0">
                      <a:solidFill>
                        <a:srgbClr val="595652"/>
                      </a:solidFill>
                    </a:rPr>
                    <a:t>Meetkunde</a:t>
                  </a:r>
                </a:p>
                <a:p>
                  <a:pPr algn="ctr"/>
                  <a:r>
                    <a:rPr lang="en-BE" sz="1400" dirty="0">
                      <a:solidFill>
                        <a:srgbClr val="595652"/>
                      </a:solidFill>
                    </a:rPr>
                    <a:t>Statistiek</a:t>
                  </a:r>
                </a:p>
                <a:p>
                  <a:pPr algn="ctr"/>
                  <a:r>
                    <a:rPr lang="en-BE" sz="1400" dirty="0">
                      <a:solidFill>
                        <a:srgbClr val="595652"/>
                      </a:solidFill>
                    </a:rPr>
                    <a:t>Logica</a:t>
                  </a:r>
                </a:p>
                <a:p>
                  <a:pPr algn="ctr"/>
                  <a:r>
                    <a:rPr lang="en-BE" sz="1400" dirty="0">
                      <a:solidFill>
                        <a:srgbClr val="595652"/>
                      </a:solidFill>
                    </a:rPr>
                    <a:t>Topology</a:t>
                  </a: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a:p>
                  <a:endParaRPr lang="en-BE" dirty="0"/>
                </a:p>
              </p:txBody>
            </p:sp>
          </mc:Choice>
          <mc:Fallback xmlns="">
            <p:sp>
              <p:nvSpPr>
                <p:cNvPr id="9" name="TextBox 8">
                  <a:extLst>
                    <a:ext uri="{FF2B5EF4-FFF2-40B4-BE49-F238E27FC236}">
                      <a16:creationId xmlns:a16="http://schemas.microsoft.com/office/drawing/2014/main" id="{DA16BA75-714C-FD42-BA72-1E76A6E5C52B}"/>
                    </a:ext>
                  </a:extLst>
                </p:cNvPr>
                <p:cNvSpPr txBox="1">
                  <a:spLocks noRot="1" noChangeAspect="1" noMove="1" noResize="1" noEditPoints="1" noAdjustHandles="1" noChangeArrowheads="1" noChangeShapeType="1" noTextEdit="1"/>
                </p:cNvSpPr>
                <p:nvPr/>
              </p:nvSpPr>
              <p:spPr>
                <a:xfrm>
                  <a:off x="3273059" y="1754111"/>
                  <a:ext cx="1123193" cy="1877437"/>
                </a:xfrm>
                <a:prstGeom prst="rect">
                  <a:avLst/>
                </a:prstGeom>
                <a:blipFill>
                  <a:blip r:embed="rId3"/>
                  <a:stretch>
                    <a:fillRect t="-6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29DB50-87AC-414F-934C-B06405992D2E}"/>
                    </a:ext>
                  </a:extLst>
                </p:cNvPr>
                <p:cNvSpPr txBox="1"/>
                <p:nvPr/>
              </p:nvSpPr>
              <p:spPr>
                <a:xfrm>
                  <a:off x="6478696" y="1742083"/>
                  <a:ext cx="1287853" cy="1877437"/>
                </a:xfrm>
                <a:prstGeom prst="rect">
                  <a:avLst/>
                </a:prstGeom>
                <a:noFill/>
              </p:spPr>
              <p:txBody>
                <a:bodyPr wrap="none" rtlCol="0">
                  <a:spAutoFit/>
                </a:bodyPr>
                <a:lstStyle/>
                <a:p>
                  <a:pPr algn="ctr"/>
                  <a:r>
                    <a:rPr lang="en-BE" sz="1400" dirty="0">
                      <a:solidFill>
                        <a:srgbClr val="595652"/>
                      </a:solidFill>
                    </a:rPr>
                    <a:t>Simulatie</a:t>
                  </a:r>
                </a:p>
                <a:p>
                  <a:pPr algn="ctr"/>
                  <a:r>
                    <a:rPr lang="en-BE" sz="1400" dirty="0">
                      <a:solidFill>
                        <a:srgbClr val="595652"/>
                      </a:solidFill>
                    </a:rPr>
                    <a:t>Data Collectie</a:t>
                  </a:r>
                </a:p>
                <a:p>
                  <a:pPr algn="ctr"/>
                  <a:r>
                    <a:rPr lang="en-BE" sz="1400" dirty="0">
                      <a:solidFill>
                        <a:srgbClr val="595652"/>
                      </a:solidFill>
                    </a:rPr>
                    <a:t>Data mining</a:t>
                  </a:r>
                </a:p>
                <a:p>
                  <a:pPr algn="ctr"/>
                  <a:r>
                    <a:rPr lang="en-BE" sz="1400" dirty="0">
                      <a:solidFill>
                        <a:srgbClr val="595652"/>
                      </a:solidFill>
                    </a:rPr>
                    <a:t>Robotics</a:t>
                  </a:r>
                </a:p>
                <a:p>
                  <a:pPr algn="ctr"/>
                  <a:r>
                    <a:rPr lang="en-BE" sz="1400" dirty="0">
                      <a:solidFill>
                        <a:srgbClr val="595652"/>
                      </a:solidFill>
                    </a:rPr>
                    <a:t>Networking</a:t>
                  </a:r>
                </a:p>
                <a:p>
                  <a:pPr algn="ctr"/>
                  <a:r>
                    <a:rPr lang="en-BE" sz="1400" dirty="0">
                      <a:solidFill>
                        <a:srgbClr val="595652"/>
                      </a:solidFill>
                    </a:rPr>
                    <a:t>Programmeren</a:t>
                  </a: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a:p>
                  <a:endParaRPr lang="en-BE" dirty="0"/>
                </a:p>
              </p:txBody>
            </p:sp>
          </mc:Choice>
          <mc:Fallback xmlns="">
            <p:sp>
              <p:nvSpPr>
                <p:cNvPr id="15" name="TextBox 14">
                  <a:extLst>
                    <a:ext uri="{FF2B5EF4-FFF2-40B4-BE49-F238E27FC236}">
                      <a16:creationId xmlns:a16="http://schemas.microsoft.com/office/drawing/2014/main" id="{B529DB50-87AC-414F-934C-B06405992D2E}"/>
                    </a:ext>
                  </a:extLst>
                </p:cNvPr>
                <p:cNvSpPr txBox="1">
                  <a:spLocks noRot="1" noChangeAspect="1" noMove="1" noResize="1" noEditPoints="1" noAdjustHandles="1" noChangeArrowheads="1" noChangeShapeType="1" noTextEdit="1"/>
                </p:cNvSpPr>
                <p:nvPr/>
              </p:nvSpPr>
              <p:spPr>
                <a:xfrm>
                  <a:off x="6478696" y="1742083"/>
                  <a:ext cx="1287853" cy="1877437"/>
                </a:xfrm>
                <a:prstGeom prst="rect">
                  <a:avLst/>
                </a:prstGeom>
                <a:blipFill>
                  <a:blip r:embed="rId4"/>
                  <a:stretch>
                    <a:fillRect l="-980" t="-6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95A7FDE-BF99-7948-8D0C-1B2F37686378}"/>
                    </a:ext>
                  </a:extLst>
                </p:cNvPr>
                <p:cNvSpPr txBox="1"/>
                <p:nvPr/>
              </p:nvSpPr>
              <p:spPr>
                <a:xfrm>
                  <a:off x="4975050" y="1468993"/>
                  <a:ext cx="1035091" cy="2185214"/>
                </a:xfrm>
                <a:prstGeom prst="rect">
                  <a:avLst/>
                </a:prstGeom>
                <a:noFill/>
              </p:spPr>
              <p:txBody>
                <a:bodyPr wrap="none" rtlCol="0">
                  <a:spAutoFit/>
                </a:bodyPr>
                <a:lstStyle/>
                <a:p>
                  <a:pPr algn="ctr"/>
                  <a:r>
                    <a:rPr lang="en-BE" sz="1400" dirty="0">
                      <a:solidFill>
                        <a:srgbClr val="595652"/>
                      </a:solidFill>
                    </a:rPr>
                    <a:t>Problem </a:t>
                  </a:r>
                </a:p>
                <a:p>
                  <a:pPr algn="ctr"/>
                  <a:r>
                    <a:rPr lang="en-BE" sz="1400" dirty="0">
                      <a:solidFill>
                        <a:srgbClr val="595652"/>
                      </a:solidFill>
                    </a:rPr>
                    <a:t>solving</a:t>
                  </a:r>
                </a:p>
                <a:p>
                  <a:pPr algn="ctr"/>
                  <a:endParaRPr lang="en-BE" sz="500" dirty="0">
                    <a:solidFill>
                      <a:srgbClr val="595652"/>
                    </a:solidFill>
                  </a:endParaRPr>
                </a:p>
                <a:p>
                  <a:pPr algn="ctr"/>
                  <a:r>
                    <a:rPr lang="en-BE" sz="1400" dirty="0">
                      <a:solidFill>
                        <a:srgbClr val="595652"/>
                      </a:solidFill>
                    </a:rPr>
                    <a:t>Algoritmes</a:t>
                  </a:r>
                </a:p>
                <a:p>
                  <a:pPr algn="ctr"/>
                  <a:endParaRPr lang="en-BE" sz="400" dirty="0">
                    <a:solidFill>
                      <a:srgbClr val="595652"/>
                    </a:solidFill>
                  </a:endParaRPr>
                </a:p>
                <a:p>
                  <a:pPr algn="ctr"/>
                  <a:r>
                    <a:rPr lang="en-BE" sz="1400" dirty="0">
                      <a:solidFill>
                        <a:srgbClr val="595652"/>
                      </a:solidFill>
                    </a:rPr>
                    <a:t>Analyseren</a:t>
                  </a:r>
                </a:p>
                <a:p>
                  <a:pPr algn="ctr"/>
                  <a:endParaRPr lang="en-BE" sz="500" dirty="0">
                    <a:solidFill>
                      <a:srgbClr val="595652"/>
                    </a:solidFill>
                  </a:endParaRPr>
                </a:p>
                <a:p>
                  <a:pPr algn="ctr"/>
                  <a:r>
                    <a:rPr lang="en-BE" sz="1400" dirty="0">
                      <a:solidFill>
                        <a:srgbClr val="595652"/>
                      </a:solidFill>
                    </a:rPr>
                    <a:t>Modelleren</a:t>
                  </a:r>
                </a:p>
                <a:p>
                  <a:pPr algn="ctr"/>
                  <a:endParaRPr lang="en-BE" sz="500" dirty="0">
                    <a:solidFill>
                      <a:srgbClr val="595652"/>
                    </a:solidFill>
                  </a:endParaRPr>
                </a:p>
                <a:p>
                  <a:pPr algn="ctr"/>
                  <a:r>
                    <a:rPr lang="en-BE" sz="1400" dirty="0">
                      <a:solidFill>
                        <a:srgbClr val="595652"/>
                      </a:solidFill>
                    </a:rPr>
                    <a:t>Logisch</a:t>
                  </a:r>
                </a:p>
                <a:p>
                  <a:pPr algn="ctr"/>
                  <a:r>
                    <a:rPr lang="en-GB" sz="1400" dirty="0">
                      <a:solidFill>
                        <a:srgbClr val="595652"/>
                      </a:solidFill>
                    </a:rPr>
                    <a:t>R</a:t>
                  </a:r>
                  <a:r>
                    <a:rPr lang="en-BE" sz="1400" dirty="0">
                      <a:solidFill>
                        <a:srgbClr val="595652"/>
                      </a:solidFill>
                    </a:rPr>
                    <a:t>edeneren</a:t>
                  </a:r>
                </a:p>
                <a:p>
                  <a:pPr algn="ctr"/>
                  <a:endParaRPr lang="en-BE" sz="500" dirty="0">
                    <a:solidFill>
                      <a:srgbClr val="595652"/>
                    </a:solidFill>
                  </a:endParaRP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p:txBody>
            </p:sp>
          </mc:Choice>
          <mc:Fallback xmlns="">
            <p:sp>
              <p:nvSpPr>
                <p:cNvPr id="16" name="TextBox 15">
                  <a:extLst>
                    <a:ext uri="{FF2B5EF4-FFF2-40B4-BE49-F238E27FC236}">
                      <a16:creationId xmlns:a16="http://schemas.microsoft.com/office/drawing/2014/main" id="{895A7FDE-BF99-7948-8D0C-1B2F37686378}"/>
                    </a:ext>
                  </a:extLst>
                </p:cNvPr>
                <p:cNvSpPr txBox="1">
                  <a:spLocks noRot="1" noChangeAspect="1" noMove="1" noResize="1" noEditPoints="1" noAdjustHandles="1" noChangeArrowheads="1" noChangeShapeType="1" noTextEdit="1"/>
                </p:cNvSpPr>
                <p:nvPr/>
              </p:nvSpPr>
              <p:spPr>
                <a:xfrm>
                  <a:off x="4975050" y="1468993"/>
                  <a:ext cx="1035091" cy="2185214"/>
                </a:xfrm>
                <a:prstGeom prst="rect">
                  <a:avLst/>
                </a:prstGeom>
                <a:blipFill>
                  <a:blip r:embed="rId5"/>
                  <a:stretch>
                    <a:fillRect l="-1205" t="-578" r="-1205"/>
                  </a:stretch>
                </a:blipFill>
              </p:spPr>
              <p:txBody>
                <a:bodyPr/>
                <a:lstStyle/>
                <a:p>
                  <a:r>
                    <a:rPr lang="en-BE">
                      <a:noFill/>
                    </a:rPr>
                    <a:t> </a:t>
                  </a:r>
                </a:p>
              </p:txBody>
            </p:sp>
          </mc:Fallback>
        </mc:AlternateContent>
      </p:grpSp>
      <p:sp>
        <p:nvSpPr>
          <p:cNvPr id="13" name="TextBox 12">
            <a:extLst>
              <a:ext uri="{FF2B5EF4-FFF2-40B4-BE49-F238E27FC236}">
                <a16:creationId xmlns:a16="http://schemas.microsoft.com/office/drawing/2014/main" id="{FD8416C0-4BC9-C24A-9314-89459CAE1A7C}"/>
              </a:ext>
            </a:extLst>
          </p:cNvPr>
          <p:cNvSpPr txBox="1"/>
          <p:nvPr/>
        </p:nvSpPr>
        <p:spPr>
          <a:xfrm>
            <a:off x="3410668" y="1119909"/>
            <a:ext cx="1031757" cy="338554"/>
          </a:xfrm>
          <a:prstGeom prst="rect">
            <a:avLst/>
          </a:prstGeom>
          <a:noFill/>
        </p:spPr>
        <p:txBody>
          <a:bodyPr wrap="none" rtlCol="0">
            <a:spAutoFit/>
          </a:bodyPr>
          <a:lstStyle/>
          <a:p>
            <a:r>
              <a:rPr lang="en-BE" sz="1600" b="1" dirty="0">
                <a:solidFill>
                  <a:srgbClr val="595652"/>
                </a:solidFill>
              </a:rPr>
              <a:t>Wiskunde</a:t>
            </a:r>
          </a:p>
        </p:txBody>
      </p:sp>
      <p:sp>
        <p:nvSpPr>
          <p:cNvPr id="18" name="TextBox 17">
            <a:extLst>
              <a:ext uri="{FF2B5EF4-FFF2-40B4-BE49-F238E27FC236}">
                <a16:creationId xmlns:a16="http://schemas.microsoft.com/office/drawing/2014/main" id="{3BA931CB-3898-7B4F-B377-13BEF003ED15}"/>
              </a:ext>
            </a:extLst>
          </p:cNvPr>
          <p:cNvSpPr txBox="1"/>
          <p:nvPr/>
        </p:nvSpPr>
        <p:spPr>
          <a:xfrm>
            <a:off x="6593666" y="1119909"/>
            <a:ext cx="2226187" cy="338554"/>
          </a:xfrm>
          <a:prstGeom prst="rect">
            <a:avLst/>
          </a:prstGeom>
          <a:noFill/>
        </p:spPr>
        <p:txBody>
          <a:bodyPr wrap="none" rtlCol="0">
            <a:spAutoFit/>
          </a:bodyPr>
          <a:lstStyle/>
          <a:p>
            <a:r>
              <a:rPr lang="en-BE" sz="1600" b="1" dirty="0">
                <a:solidFill>
                  <a:srgbClr val="595652"/>
                </a:solidFill>
              </a:rPr>
              <a:t>Computational Thinking</a:t>
            </a:r>
          </a:p>
        </p:txBody>
      </p:sp>
    </p:spTree>
    <p:extLst>
      <p:ext uri="{BB962C8B-B14F-4D97-AF65-F5344CB8AC3E}">
        <p14:creationId xmlns:p14="http://schemas.microsoft.com/office/powerpoint/2010/main" val="3168752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0C82EE-1328-914D-8ADA-8808D17F05C0}"/>
              </a:ext>
            </a:extLst>
          </p:cNvPr>
          <p:cNvSpPr txBox="1"/>
          <p:nvPr/>
        </p:nvSpPr>
        <p:spPr>
          <a:xfrm>
            <a:off x="304402" y="404813"/>
            <a:ext cx="6030818" cy="523220"/>
          </a:xfrm>
          <a:prstGeom prst="rect">
            <a:avLst/>
          </a:prstGeom>
          <a:noFill/>
        </p:spPr>
        <p:txBody>
          <a:bodyPr wrap="none" rtlCol="0">
            <a:spAutoFit/>
          </a:bodyPr>
          <a:lstStyle/>
          <a:p>
            <a:r>
              <a:rPr lang="en-BE" sz="2800" b="1" dirty="0">
                <a:solidFill>
                  <a:srgbClr val="932833"/>
                </a:solidFill>
              </a:rPr>
              <a:t>Wiskunde &amp; Computational Thinking …</a:t>
            </a:r>
          </a:p>
        </p:txBody>
      </p:sp>
      <p:grpSp>
        <p:nvGrpSpPr>
          <p:cNvPr id="14" name="Group 13">
            <a:extLst>
              <a:ext uri="{FF2B5EF4-FFF2-40B4-BE49-F238E27FC236}">
                <a16:creationId xmlns:a16="http://schemas.microsoft.com/office/drawing/2014/main" id="{6E88CCD0-84F7-4C41-9765-4B37D822E6B5}"/>
              </a:ext>
            </a:extLst>
          </p:cNvPr>
          <p:cNvGrpSpPr/>
          <p:nvPr/>
        </p:nvGrpSpPr>
        <p:grpSpPr>
          <a:xfrm>
            <a:off x="3440817" y="1390297"/>
            <a:ext cx="5316280" cy="2952851"/>
            <a:chOff x="2817627" y="1023730"/>
            <a:chExt cx="5316280" cy="2952851"/>
          </a:xfrm>
        </p:grpSpPr>
        <p:grpSp>
          <p:nvGrpSpPr>
            <p:cNvPr id="7" name="Group 6">
              <a:extLst>
                <a:ext uri="{FF2B5EF4-FFF2-40B4-BE49-F238E27FC236}">
                  <a16:creationId xmlns:a16="http://schemas.microsoft.com/office/drawing/2014/main" id="{0571FBD8-C966-F04D-A72C-38049A929E2B}"/>
                </a:ext>
              </a:extLst>
            </p:cNvPr>
            <p:cNvGrpSpPr/>
            <p:nvPr/>
          </p:nvGrpSpPr>
          <p:grpSpPr>
            <a:xfrm>
              <a:off x="2817627" y="1023730"/>
              <a:ext cx="5316280" cy="2952851"/>
              <a:chOff x="1116418" y="2763763"/>
              <a:chExt cx="6103090" cy="3369237"/>
            </a:xfrm>
          </p:grpSpPr>
          <p:sp>
            <p:nvSpPr>
              <p:cNvPr id="4" name="Oval 3">
                <a:extLst>
                  <a:ext uri="{FF2B5EF4-FFF2-40B4-BE49-F238E27FC236}">
                    <a16:creationId xmlns:a16="http://schemas.microsoft.com/office/drawing/2014/main" id="{A6AA9FAD-15FF-D043-AB52-D9245E62D6D2}"/>
                  </a:ext>
                </a:extLst>
              </p:cNvPr>
              <p:cNvSpPr/>
              <p:nvPr/>
            </p:nvSpPr>
            <p:spPr>
              <a:xfrm>
                <a:off x="1116418" y="2763763"/>
                <a:ext cx="4142430" cy="3369237"/>
              </a:xfrm>
              <a:prstGeom prst="ellipse">
                <a:avLst/>
              </a:prstGeom>
              <a:solidFill>
                <a:srgbClr val="C5D0E3"/>
              </a:solidFill>
              <a:ln>
                <a:noFill/>
              </a:ln>
              <a:effectLst>
                <a:glow>
                  <a:schemeClr val="accent1">
                    <a:alpha val="47000"/>
                  </a:schemeClr>
                </a:glow>
                <a:outerShdw sx="1000" sy="1000" algn="ctr" rotWithShape="0">
                  <a:srgbClr val="000000">
                    <a:alpha val="43137"/>
                  </a:srgbClr>
                </a:outerShdw>
                <a:reflection stA="0" endPos="0" dir="5400000" sy="-100000" algn="bl" rotWithShape="0"/>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Oval 5">
                <a:extLst>
                  <a:ext uri="{FF2B5EF4-FFF2-40B4-BE49-F238E27FC236}">
                    <a16:creationId xmlns:a16="http://schemas.microsoft.com/office/drawing/2014/main" id="{2C6CCD41-8B31-9846-9F2B-0D5636462948}"/>
                  </a:ext>
                </a:extLst>
              </p:cNvPr>
              <p:cNvSpPr/>
              <p:nvPr/>
            </p:nvSpPr>
            <p:spPr>
              <a:xfrm>
                <a:off x="3077078" y="2763763"/>
                <a:ext cx="4142430" cy="3369237"/>
              </a:xfrm>
              <a:prstGeom prst="ellipse">
                <a:avLst/>
              </a:prstGeom>
              <a:solidFill>
                <a:srgbClr val="EFEADE">
                  <a:alpha val="42000"/>
                </a:srgbClr>
              </a:solidFill>
              <a:ln>
                <a:noFill/>
              </a:ln>
              <a:effectLst>
                <a:glow>
                  <a:schemeClr val="accent1">
                    <a:alpha val="47000"/>
                  </a:schemeClr>
                </a:glow>
                <a:outerShdw sx="1000" sy="1000" algn="ctr" rotWithShape="0">
                  <a:srgbClr val="000000">
                    <a:alpha val="43137"/>
                  </a:srgbClr>
                </a:outerShdw>
                <a:reflection stA="69000" endPos="0" dir="5400000" sy="-100000" algn="bl" rotWithShape="0"/>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0" name="Oval 9">
                <a:extLst>
                  <a:ext uri="{FF2B5EF4-FFF2-40B4-BE49-F238E27FC236}">
                    <a16:creationId xmlns:a16="http://schemas.microsoft.com/office/drawing/2014/main" id="{1462CF49-F0CA-344F-B92D-4913157B7FC6}"/>
                  </a:ext>
                </a:extLst>
              </p:cNvPr>
              <p:cNvSpPr>
                <a:spLocks noChangeAspect="1"/>
              </p:cNvSpPr>
              <p:nvPr/>
            </p:nvSpPr>
            <p:spPr>
              <a:xfrm>
                <a:off x="3142873" y="2817277"/>
                <a:ext cx="4010839" cy="3262208"/>
              </a:xfrm>
              <a:prstGeom prst="ellipse">
                <a:avLst/>
              </a:prstGeom>
              <a:noFill/>
              <a:ln>
                <a:solidFill>
                  <a:srgbClr val="EFEADE"/>
                </a:solidFill>
              </a:ln>
              <a:effectLst>
                <a:glow>
                  <a:schemeClr val="accent1"/>
                </a:glow>
                <a:outerShdw sx="1000" sy="1000" algn="ctr" rotWithShape="0">
                  <a:srgbClr val="000000"/>
                </a:outerShdw>
                <a:reflection stA="69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11" name="Oval 10">
                <a:extLst>
                  <a:ext uri="{FF2B5EF4-FFF2-40B4-BE49-F238E27FC236}">
                    <a16:creationId xmlns:a16="http://schemas.microsoft.com/office/drawing/2014/main" id="{FD78B880-ACF3-A144-9697-FE21012B5990}"/>
                  </a:ext>
                </a:extLst>
              </p:cNvPr>
              <p:cNvSpPr>
                <a:spLocks noChangeAspect="1"/>
              </p:cNvSpPr>
              <p:nvPr/>
            </p:nvSpPr>
            <p:spPr>
              <a:xfrm>
                <a:off x="1182213" y="2817277"/>
                <a:ext cx="4010839" cy="3262208"/>
              </a:xfrm>
              <a:prstGeom prst="ellipse">
                <a:avLst/>
              </a:prstGeom>
              <a:noFill/>
              <a:ln>
                <a:solidFill>
                  <a:srgbClr val="C5D0E3"/>
                </a:solidFill>
              </a:ln>
              <a:effectLst>
                <a:glow>
                  <a:schemeClr val="accent1"/>
                </a:glow>
                <a:outerShdw sx="1000" sy="1000" algn="ctr" rotWithShape="0">
                  <a:srgbClr val="000000"/>
                </a:outerShdw>
                <a:reflection stA="69000" endPos="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A16BA75-714C-FD42-BA72-1E76A6E5C52B}"/>
                    </a:ext>
                  </a:extLst>
                </p:cNvPr>
                <p:cNvSpPr txBox="1"/>
                <p:nvPr/>
              </p:nvSpPr>
              <p:spPr>
                <a:xfrm>
                  <a:off x="3273059" y="1754111"/>
                  <a:ext cx="1123193" cy="1877437"/>
                </a:xfrm>
                <a:prstGeom prst="rect">
                  <a:avLst/>
                </a:prstGeom>
                <a:noFill/>
              </p:spPr>
              <p:txBody>
                <a:bodyPr wrap="none" rtlCol="0">
                  <a:spAutoFit/>
                </a:bodyPr>
                <a:lstStyle/>
                <a:p>
                  <a:pPr algn="ctr"/>
                  <a:r>
                    <a:rPr lang="en-BE" sz="1400" dirty="0">
                      <a:solidFill>
                        <a:srgbClr val="595652"/>
                      </a:solidFill>
                    </a:rPr>
                    <a:t>Algebra</a:t>
                  </a:r>
                </a:p>
                <a:p>
                  <a:pPr algn="ctr"/>
                  <a:r>
                    <a:rPr lang="en-BE" sz="1400" dirty="0">
                      <a:solidFill>
                        <a:srgbClr val="595652"/>
                      </a:solidFill>
                    </a:rPr>
                    <a:t>Calculus</a:t>
                  </a:r>
                </a:p>
                <a:p>
                  <a:pPr algn="ctr"/>
                  <a:r>
                    <a:rPr lang="en-BE" sz="1400" dirty="0">
                      <a:solidFill>
                        <a:srgbClr val="595652"/>
                      </a:solidFill>
                    </a:rPr>
                    <a:t>Meetkunde</a:t>
                  </a:r>
                </a:p>
                <a:p>
                  <a:pPr algn="ctr"/>
                  <a:r>
                    <a:rPr lang="en-BE" sz="1400" dirty="0">
                      <a:solidFill>
                        <a:srgbClr val="595652"/>
                      </a:solidFill>
                    </a:rPr>
                    <a:t>Statistiek</a:t>
                  </a:r>
                </a:p>
                <a:p>
                  <a:pPr algn="ctr"/>
                  <a:r>
                    <a:rPr lang="en-BE" sz="1400" dirty="0">
                      <a:solidFill>
                        <a:srgbClr val="595652"/>
                      </a:solidFill>
                    </a:rPr>
                    <a:t>Logica</a:t>
                  </a:r>
                </a:p>
                <a:p>
                  <a:pPr algn="ctr"/>
                  <a:r>
                    <a:rPr lang="en-BE" sz="1400" dirty="0">
                      <a:solidFill>
                        <a:srgbClr val="595652"/>
                      </a:solidFill>
                    </a:rPr>
                    <a:t>Topology</a:t>
                  </a: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a:p>
                  <a:endParaRPr lang="en-BE" dirty="0"/>
                </a:p>
              </p:txBody>
            </p:sp>
          </mc:Choice>
          <mc:Fallback xmlns="">
            <p:sp>
              <p:nvSpPr>
                <p:cNvPr id="9" name="TextBox 8">
                  <a:extLst>
                    <a:ext uri="{FF2B5EF4-FFF2-40B4-BE49-F238E27FC236}">
                      <a16:creationId xmlns:a16="http://schemas.microsoft.com/office/drawing/2014/main" id="{DA16BA75-714C-FD42-BA72-1E76A6E5C52B}"/>
                    </a:ext>
                  </a:extLst>
                </p:cNvPr>
                <p:cNvSpPr txBox="1">
                  <a:spLocks noRot="1" noChangeAspect="1" noMove="1" noResize="1" noEditPoints="1" noAdjustHandles="1" noChangeArrowheads="1" noChangeShapeType="1" noTextEdit="1"/>
                </p:cNvSpPr>
                <p:nvPr/>
              </p:nvSpPr>
              <p:spPr>
                <a:xfrm>
                  <a:off x="3273059" y="1754111"/>
                  <a:ext cx="1123193" cy="1877437"/>
                </a:xfrm>
                <a:prstGeom prst="rect">
                  <a:avLst/>
                </a:prstGeom>
                <a:blipFill>
                  <a:blip r:embed="rId3"/>
                  <a:stretch>
                    <a:fillRect t="-6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529DB50-87AC-414F-934C-B06405992D2E}"/>
                    </a:ext>
                  </a:extLst>
                </p:cNvPr>
                <p:cNvSpPr txBox="1"/>
                <p:nvPr/>
              </p:nvSpPr>
              <p:spPr>
                <a:xfrm>
                  <a:off x="6478696" y="1742083"/>
                  <a:ext cx="1287853" cy="1877437"/>
                </a:xfrm>
                <a:prstGeom prst="rect">
                  <a:avLst/>
                </a:prstGeom>
                <a:noFill/>
              </p:spPr>
              <p:txBody>
                <a:bodyPr wrap="none" rtlCol="0">
                  <a:spAutoFit/>
                </a:bodyPr>
                <a:lstStyle/>
                <a:p>
                  <a:pPr algn="ctr"/>
                  <a:r>
                    <a:rPr lang="en-BE" sz="1400" dirty="0">
                      <a:solidFill>
                        <a:srgbClr val="595652"/>
                      </a:solidFill>
                    </a:rPr>
                    <a:t>Simulatie</a:t>
                  </a:r>
                </a:p>
                <a:p>
                  <a:pPr algn="ctr"/>
                  <a:r>
                    <a:rPr lang="en-BE" sz="1400" dirty="0">
                      <a:solidFill>
                        <a:srgbClr val="595652"/>
                      </a:solidFill>
                    </a:rPr>
                    <a:t>Data Collectie</a:t>
                  </a:r>
                </a:p>
                <a:p>
                  <a:pPr algn="ctr"/>
                  <a:r>
                    <a:rPr lang="en-BE" sz="1400" dirty="0">
                      <a:solidFill>
                        <a:srgbClr val="595652"/>
                      </a:solidFill>
                    </a:rPr>
                    <a:t>Data mining</a:t>
                  </a:r>
                </a:p>
                <a:p>
                  <a:pPr algn="ctr"/>
                  <a:r>
                    <a:rPr lang="en-BE" sz="1400" dirty="0">
                      <a:solidFill>
                        <a:srgbClr val="595652"/>
                      </a:solidFill>
                    </a:rPr>
                    <a:t>Robotics</a:t>
                  </a:r>
                </a:p>
                <a:p>
                  <a:pPr algn="ctr"/>
                  <a:r>
                    <a:rPr lang="en-BE" sz="1400" dirty="0">
                      <a:solidFill>
                        <a:srgbClr val="595652"/>
                      </a:solidFill>
                    </a:rPr>
                    <a:t>Networking</a:t>
                  </a:r>
                </a:p>
                <a:p>
                  <a:pPr algn="ctr"/>
                  <a:r>
                    <a:rPr lang="en-BE" sz="1400" dirty="0">
                      <a:solidFill>
                        <a:srgbClr val="595652"/>
                      </a:solidFill>
                    </a:rPr>
                    <a:t>Programmeren</a:t>
                  </a: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a:p>
                  <a:endParaRPr lang="en-BE" dirty="0"/>
                </a:p>
              </p:txBody>
            </p:sp>
          </mc:Choice>
          <mc:Fallback xmlns="">
            <p:sp>
              <p:nvSpPr>
                <p:cNvPr id="15" name="TextBox 14">
                  <a:extLst>
                    <a:ext uri="{FF2B5EF4-FFF2-40B4-BE49-F238E27FC236}">
                      <a16:creationId xmlns:a16="http://schemas.microsoft.com/office/drawing/2014/main" id="{B529DB50-87AC-414F-934C-B06405992D2E}"/>
                    </a:ext>
                  </a:extLst>
                </p:cNvPr>
                <p:cNvSpPr txBox="1">
                  <a:spLocks noRot="1" noChangeAspect="1" noMove="1" noResize="1" noEditPoints="1" noAdjustHandles="1" noChangeArrowheads="1" noChangeShapeType="1" noTextEdit="1"/>
                </p:cNvSpPr>
                <p:nvPr/>
              </p:nvSpPr>
              <p:spPr>
                <a:xfrm>
                  <a:off x="6478696" y="1742083"/>
                  <a:ext cx="1287853" cy="1877437"/>
                </a:xfrm>
                <a:prstGeom prst="rect">
                  <a:avLst/>
                </a:prstGeom>
                <a:blipFill>
                  <a:blip r:embed="rId4"/>
                  <a:stretch>
                    <a:fillRect l="-980" t="-671"/>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95A7FDE-BF99-7948-8D0C-1B2F37686378}"/>
                    </a:ext>
                  </a:extLst>
                </p:cNvPr>
                <p:cNvSpPr txBox="1"/>
                <p:nvPr/>
              </p:nvSpPr>
              <p:spPr>
                <a:xfrm>
                  <a:off x="4975050" y="1468993"/>
                  <a:ext cx="1035091" cy="2185214"/>
                </a:xfrm>
                <a:prstGeom prst="rect">
                  <a:avLst/>
                </a:prstGeom>
                <a:noFill/>
              </p:spPr>
              <p:txBody>
                <a:bodyPr wrap="none" rtlCol="0">
                  <a:spAutoFit/>
                </a:bodyPr>
                <a:lstStyle/>
                <a:p>
                  <a:pPr algn="ctr"/>
                  <a:r>
                    <a:rPr lang="en-BE" sz="1400" dirty="0">
                      <a:solidFill>
                        <a:srgbClr val="595652"/>
                      </a:solidFill>
                    </a:rPr>
                    <a:t>Problem </a:t>
                  </a:r>
                </a:p>
                <a:p>
                  <a:pPr algn="ctr"/>
                  <a:r>
                    <a:rPr lang="en-BE" sz="1400" dirty="0">
                      <a:solidFill>
                        <a:srgbClr val="595652"/>
                      </a:solidFill>
                    </a:rPr>
                    <a:t>solving</a:t>
                  </a:r>
                </a:p>
                <a:p>
                  <a:pPr algn="ctr"/>
                  <a:endParaRPr lang="en-BE" sz="500" dirty="0">
                    <a:solidFill>
                      <a:srgbClr val="595652"/>
                    </a:solidFill>
                  </a:endParaRPr>
                </a:p>
                <a:p>
                  <a:pPr algn="ctr"/>
                  <a:r>
                    <a:rPr lang="en-BE" sz="1400" dirty="0">
                      <a:solidFill>
                        <a:srgbClr val="595652"/>
                      </a:solidFill>
                    </a:rPr>
                    <a:t>Algoritmes</a:t>
                  </a:r>
                </a:p>
                <a:p>
                  <a:pPr algn="ctr"/>
                  <a:endParaRPr lang="en-BE" sz="400" dirty="0">
                    <a:solidFill>
                      <a:srgbClr val="595652"/>
                    </a:solidFill>
                  </a:endParaRPr>
                </a:p>
                <a:p>
                  <a:pPr algn="ctr"/>
                  <a:r>
                    <a:rPr lang="en-BE" sz="1400" dirty="0">
                      <a:solidFill>
                        <a:srgbClr val="595652"/>
                      </a:solidFill>
                    </a:rPr>
                    <a:t>Analyseren</a:t>
                  </a:r>
                </a:p>
                <a:p>
                  <a:pPr algn="ctr"/>
                  <a:endParaRPr lang="en-BE" sz="500" dirty="0">
                    <a:solidFill>
                      <a:srgbClr val="595652"/>
                    </a:solidFill>
                  </a:endParaRPr>
                </a:p>
                <a:p>
                  <a:pPr algn="ctr"/>
                  <a:r>
                    <a:rPr lang="en-BE" sz="1400" dirty="0">
                      <a:solidFill>
                        <a:srgbClr val="595652"/>
                      </a:solidFill>
                    </a:rPr>
                    <a:t>Modelleren</a:t>
                  </a:r>
                </a:p>
                <a:p>
                  <a:pPr algn="ctr"/>
                  <a:endParaRPr lang="en-BE" sz="500" dirty="0">
                    <a:solidFill>
                      <a:srgbClr val="595652"/>
                    </a:solidFill>
                  </a:endParaRPr>
                </a:p>
                <a:p>
                  <a:pPr algn="ctr"/>
                  <a:r>
                    <a:rPr lang="en-BE" sz="1400" dirty="0">
                      <a:solidFill>
                        <a:srgbClr val="595652"/>
                      </a:solidFill>
                    </a:rPr>
                    <a:t>Logisch</a:t>
                  </a:r>
                </a:p>
                <a:p>
                  <a:pPr algn="ctr"/>
                  <a:r>
                    <a:rPr lang="en-GB" sz="1400" dirty="0">
                      <a:solidFill>
                        <a:srgbClr val="595652"/>
                      </a:solidFill>
                    </a:rPr>
                    <a:t>R</a:t>
                  </a:r>
                  <a:r>
                    <a:rPr lang="en-BE" sz="1400" dirty="0">
                      <a:solidFill>
                        <a:srgbClr val="595652"/>
                      </a:solidFill>
                    </a:rPr>
                    <a:t>edeneren</a:t>
                  </a:r>
                </a:p>
                <a:p>
                  <a:pPr algn="ctr"/>
                  <a:endParaRPr lang="en-BE" sz="500" dirty="0">
                    <a:solidFill>
                      <a:srgbClr val="595652"/>
                    </a:solidFill>
                  </a:endParaRPr>
                </a:p>
                <a:p>
                  <a:pPr algn="ctr"/>
                  <a14:m>
                    <m:oMathPara xmlns:m="http://schemas.openxmlformats.org/officeDocument/2006/math">
                      <m:oMathParaPr>
                        <m:jc m:val="centerGroup"/>
                      </m:oMathParaPr>
                      <m:oMath xmlns:m="http://schemas.openxmlformats.org/officeDocument/2006/math">
                        <m:r>
                          <a:rPr lang="en-BE" sz="1400" i="1" smtClean="0">
                            <a:solidFill>
                              <a:srgbClr val="595652"/>
                            </a:solidFill>
                            <a:latin typeface="Cambria Math" panose="02040503050406030204" pitchFamily="18" charset="0"/>
                            <a:ea typeface="Cambria Math" panose="02040503050406030204" pitchFamily="18" charset="0"/>
                          </a:rPr>
                          <m:t>⋮</m:t>
                        </m:r>
                      </m:oMath>
                    </m:oMathPara>
                  </a14:m>
                  <a:endParaRPr lang="en-BE" sz="1400" dirty="0">
                    <a:solidFill>
                      <a:srgbClr val="595652"/>
                    </a:solidFill>
                  </a:endParaRPr>
                </a:p>
              </p:txBody>
            </p:sp>
          </mc:Choice>
          <mc:Fallback xmlns="">
            <p:sp>
              <p:nvSpPr>
                <p:cNvPr id="16" name="TextBox 15">
                  <a:extLst>
                    <a:ext uri="{FF2B5EF4-FFF2-40B4-BE49-F238E27FC236}">
                      <a16:creationId xmlns:a16="http://schemas.microsoft.com/office/drawing/2014/main" id="{895A7FDE-BF99-7948-8D0C-1B2F37686378}"/>
                    </a:ext>
                  </a:extLst>
                </p:cNvPr>
                <p:cNvSpPr txBox="1">
                  <a:spLocks noRot="1" noChangeAspect="1" noMove="1" noResize="1" noEditPoints="1" noAdjustHandles="1" noChangeArrowheads="1" noChangeShapeType="1" noTextEdit="1"/>
                </p:cNvSpPr>
                <p:nvPr/>
              </p:nvSpPr>
              <p:spPr>
                <a:xfrm>
                  <a:off x="4975050" y="1468993"/>
                  <a:ext cx="1035091" cy="2185214"/>
                </a:xfrm>
                <a:prstGeom prst="rect">
                  <a:avLst/>
                </a:prstGeom>
                <a:blipFill>
                  <a:blip r:embed="rId5"/>
                  <a:stretch>
                    <a:fillRect l="-1205" t="-578" r="-1205"/>
                  </a:stretch>
                </a:blipFill>
              </p:spPr>
              <p:txBody>
                <a:bodyPr/>
                <a:lstStyle/>
                <a:p>
                  <a:r>
                    <a:rPr lang="en-BE">
                      <a:noFill/>
                    </a:rPr>
                    <a:t> </a:t>
                  </a:r>
                </a:p>
              </p:txBody>
            </p:sp>
          </mc:Fallback>
        </mc:AlternateContent>
      </p:grpSp>
      <p:sp>
        <p:nvSpPr>
          <p:cNvPr id="13" name="TextBox 12">
            <a:extLst>
              <a:ext uri="{FF2B5EF4-FFF2-40B4-BE49-F238E27FC236}">
                <a16:creationId xmlns:a16="http://schemas.microsoft.com/office/drawing/2014/main" id="{FD8416C0-4BC9-C24A-9314-89459CAE1A7C}"/>
              </a:ext>
            </a:extLst>
          </p:cNvPr>
          <p:cNvSpPr txBox="1"/>
          <p:nvPr/>
        </p:nvSpPr>
        <p:spPr>
          <a:xfrm>
            <a:off x="3410668" y="1119909"/>
            <a:ext cx="1031757" cy="338554"/>
          </a:xfrm>
          <a:prstGeom prst="rect">
            <a:avLst/>
          </a:prstGeom>
          <a:noFill/>
        </p:spPr>
        <p:txBody>
          <a:bodyPr wrap="none" rtlCol="0">
            <a:spAutoFit/>
          </a:bodyPr>
          <a:lstStyle/>
          <a:p>
            <a:r>
              <a:rPr lang="en-BE" sz="1600" b="1" dirty="0">
                <a:solidFill>
                  <a:srgbClr val="595652"/>
                </a:solidFill>
              </a:rPr>
              <a:t>Wiskunde</a:t>
            </a:r>
          </a:p>
        </p:txBody>
      </p:sp>
      <p:sp>
        <p:nvSpPr>
          <p:cNvPr id="18" name="TextBox 17">
            <a:extLst>
              <a:ext uri="{FF2B5EF4-FFF2-40B4-BE49-F238E27FC236}">
                <a16:creationId xmlns:a16="http://schemas.microsoft.com/office/drawing/2014/main" id="{3BA931CB-3898-7B4F-B377-13BEF003ED15}"/>
              </a:ext>
            </a:extLst>
          </p:cNvPr>
          <p:cNvSpPr txBox="1"/>
          <p:nvPr/>
        </p:nvSpPr>
        <p:spPr>
          <a:xfrm>
            <a:off x="6593666" y="1119909"/>
            <a:ext cx="2226187" cy="338554"/>
          </a:xfrm>
          <a:prstGeom prst="rect">
            <a:avLst/>
          </a:prstGeom>
          <a:noFill/>
        </p:spPr>
        <p:txBody>
          <a:bodyPr wrap="none" rtlCol="0">
            <a:spAutoFit/>
          </a:bodyPr>
          <a:lstStyle/>
          <a:p>
            <a:r>
              <a:rPr lang="en-BE" sz="1600" b="1" dirty="0">
                <a:solidFill>
                  <a:srgbClr val="595652"/>
                </a:solidFill>
              </a:rPr>
              <a:t>Computational Thinking</a:t>
            </a:r>
          </a:p>
        </p:txBody>
      </p:sp>
      <p:grpSp>
        <p:nvGrpSpPr>
          <p:cNvPr id="5" name="Group 4">
            <a:extLst>
              <a:ext uri="{FF2B5EF4-FFF2-40B4-BE49-F238E27FC236}">
                <a16:creationId xmlns:a16="http://schemas.microsoft.com/office/drawing/2014/main" id="{B75A9BF2-3EAF-0A46-AC99-5C2CC2F0803A}"/>
              </a:ext>
            </a:extLst>
          </p:cNvPr>
          <p:cNvGrpSpPr>
            <a:grpSpLocks noChangeAspect="1"/>
          </p:cNvGrpSpPr>
          <p:nvPr/>
        </p:nvGrpSpPr>
        <p:grpSpPr>
          <a:xfrm>
            <a:off x="2419924" y="4296246"/>
            <a:ext cx="2271038" cy="1304524"/>
            <a:chOff x="1974288" y="4629220"/>
            <a:chExt cx="2919420" cy="1676966"/>
          </a:xfrm>
        </p:grpSpPr>
        <p:pic>
          <p:nvPicPr>
            <p:cNvPr id="17" name="Picture 16" descr="A close up of a computer&#10;&#10;Description automatically generated">
              <a:extLst>
                <a:ext uri="{FF2B5EF4-FFF2-40B4-BE49-F238E27FC236}">
                  <a16:creationId xmlns:a16="http://schemas.microsoft.com/office/drawing/2014/main" id="{164DB0AD-A7A9-BF4A-A7FC-8CB8ACB3669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74288" y="4629220"/>
              <a:ext cx="2233409" cy="1676966"/>
            </a:xfrm>
            <a:prstGeom prst="rect">
              <a:avLst/>
            </a:prstGeom>
          </p:spPr>
        </p:pic>
        <p:grpSp>
          <p:nvGrpSpPr>
            <p:cNvPr id="19" name="Group 18">
              <a:extLst>
                <a:ext uri="{FF2B5EF4-FFF2-40B4-BE49-F238E27FC236}">
                  <a16:creationId xmlns:a16="http://schemas.microsoft.com/office/drawing/2014/main" id="{F853769E-5EA6-474B-BF82-98D73E784933}"/>
                </a:ext>
              </a:extLst>
            </p:cNvPr>
            <p:cNvGrpSpPr>
              <a:grpSpLocks noChangeAspect="1"/>
            </p:cNvGrpSpPr>
            <p:nvPr/>
          </p:nvGrpSpPr>
          <p:grpSpPr>
            <a:xfrm>
              <a:off x="3376903" y="5437624"/>
              <a:ext cx="1516805" cy="868562"/>
              <a:chOff x="7209322" y="910899"/>
              <a:chExt cx="5175183" cy="2963450"/>
            </a:xfrm>
          </p:grpSpPr>
          <p:pic>
            <p:nvPicPr>
              <p:cNvPr id="20" name="Picture 19">
                <a:extLst>
                  <a:ext uri="{FF2B5EF4-FFF2-40B4-BE49-F238E27FC236}">
                    <a16:creationId xmlns:a16="http://schemas.microsoft.com/office/drawing/2014/main" id="{C1D4B12C-21AC-B044-878A-F41702B691D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209322" y="910899"/>
                <a:ext cx="5175183" cy="2963450"/>
              </a:xfrm>
              <a:prstGeom prst="rect">
                <a:avLst/>
              </a:prstGeom>
            </p:spPr>
          </p:pic>
          <p:pic>
            <p:nvPicPr>
              <p:cNvPr id="21" name="Picture 20" descr="A screenshot of a cell phone&#10;&#10;Description automatically generated">
                <a:extLst>
                  <a:ext uri="{FF2B5EF4-FFF2-40B4-BE49-F238E27FC236}">
                    <a16:creationId xmlns:a16="http://schemas.microsoft.com/office/drawing/2014/main" id="{FBF8BC9B-75B5-374C-AB40-1731D0597B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33162" y="1431542"/>
                <a:ext cx="1863177" cy="1397383"/>
              </a:xfrm>
              <a:prstGeom prst="rect">
                <a:avLst/>
              </a:prstGeom>
            </p:spPr>
          </p:pic>
        </p:grpSp>
      </p:grpSp>
      <p:pic>
        <p:nvPicPr>
          <p:cNvPr id="3" name="Picture 2">
            <a:extLst>
              <a:ext uri="{FF2B5EF4-FFF2-40B4-BE49-F238E27FC236}">
                <a16:creationId xmlns:a16="http://schemas.microsoft.com/office/drawing/2014/main" id="{4BF5C510-B0B9-DF49-9C47-1FE5C0EB0907}"/>
              </a:ext>
            </a:extLst>
          </p:cNvPr>
          <p:cNvPicPr>
            <a:picLocks noChangeAspect="1"/>
          </p:cNvPicPr>
          <p:nvPr/>
        </p:nvPicPr>
        <p:blipFill>
          <a:blip r:embed="rId9"/>
          <a:stretch>
            <a:fillRect/>
          </a:stretch>
        </p:blipFill>
        <p:spPr>
          <a:xfrm>
            <a:off x="7594925" y="4937454"/>
            <a:ext cx="2925202" cy="864008"/>
          </a:xfrm>
          <a:prstGeom prst="rect">
            <a:avLst/>
          </a:prstGeom>
        </p:spPr>
      </p:pic>
      <p:pic>
        <p:nvPicPr>
          <p:cNvPr id="1030" name="Picture 6" descr="Ampersand in Sega Blue Typewriter Style Shower Curtain for Sale by Custom  Home Fashions">
            <a:extLst>
              <a:ext uri="{FF2B5EF4-FFF2-40B4-BE49-F238E27FC236}">
                <a16:creationId xmlns:a16="http://schemas.microsoft.com/office/drawing/2014/main" id="{11FC341E-BB09-CB44-BC6E-6E19525F4A81}"/>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5784440" y="4914959"/>
            <a:ext cx="717007" cy="7170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9E80C76-6C14-C143-9F0A-AEFF2A38EA26}"/>
              </a:ext>
            </a:extLst>
          </p:cNvPr>
          <p:cNvSpPr txBox="1"/>
          <p:nvPr/>
        </p:nvSpPr>
        <p:spPr>
          <a:xfrm>
            <a:off x="2492599" y="5764128"/>
            <a:ext cx="3039067" cy="738664"/>
          </a:xfrm>
          <a:prstGeom prst="rect">
            <a:avLst/>
          </a:prstGeom>
          <a:noFill/>
        </p:spPr>
        <p:txBody>
          <a:bodyPr wrap="square" rtlCol="0">
            <a:spAutoFit/>
          </a:bodyPr>
          <a:lstStyle/>
          <a:p>
            <a:pPr marL="223838" indent="-134938">
              <a:buFont typeface="Arial" panose="020B0604020202020204" pitchFamily="34" charset="0"/>
              <a:buChar char="•"/>
            </a:pPr>
            <a:r>
              <a:rPr lang="en-BE" sz="1400" dirty="0">
                <a:solidFill>
                  <a:srgbClr val="595652"/>
                </a:solidFill>
              </a:rPr>
              <a:t>Technologie beschikbaar in de klas</a:t>
            </a:r>
          </a:p>
          <a:p>
            <a:pPr marL="223838" indent="-134938">
              <a:buFont typeface="Arial" panose="020B0604020202020204" pitchFamily="34" charset="0"/>
              <a:buChar char="•"/>
            </a:pPr>
            <a:r>
              <a:rPr lang="en-BE" sz="1400" dirty="0">
                <a:solidFill>
                  <a:srgbClr val="595652"/>
                </a:solidFill>
              </a:rPr>
              <a:t>Eén interface: Wiskunde &amp; Coding</a:t>
            </a:r>
          </a:p>
          <a:p>
            <a:pPr marL="223838" indent="-134938">
              <a:buFont typeface="Arial" panose="020B0604020202020204" pitchFamily="34" charset="0"/>
              <a:buChar char="•"/>
            </a:pPr>
            <a:r>
              <a:rPr lang="en-BE" sz="1400" dirty="0">
                <a:solidFill>
                  <a:srgbClr val="595652"/>
                </a:solidFill>
              </a:rPr>
              <a:t>Verschillende platformen: HH &amp; SW</a:t>
            </a:r>
          </a:p>
        </p:txBody>
      </p:sp>
      <p:sp>
        <p:nvSpPr>
          <p:cNvPr id="25" name="TextBox 24">
            <a:extLst>
              <a:ext uri="{FF2B5EF4-FFF2-40B4-BE49-F238E27FC236}">
                <a16:creationId xmlns:a16="http://schemas.microsoft.com/office/drawing/2014/main" id="{1C7EB462-1767-054F-BD70-A558996F5E27}"/>
              </a:ext>
            </a:extLst>
          </p:cNvPr>
          <p:cNvSpPr txBox="1"/>
          <p:nvPr/>
        </p:nvSpPr>
        <p:spPr>
          <a:xfrm>
            <a:off x="7502878" y="5764128"/>
            <a:ext cx="3608388" cy="738664"/>
          </a:xfrm>
          <a:prstGeom prst="rect">
            <a:avLst/>
          </a:prstGeom>
          <a:noFill/>
        </p:spPr>
        <p:txBody>
          <a:bodyPr wrap="square" rtlCol="0">
            <a:spAutoFit/>
          </a:bodyPr>
          <a:lstStyle/>
          <a:p>
            <a:pPr marL="223838" indent="-134938">
              <a:buFont typeface="Arial" panose="020B0604020202020204" pitchFamily="34" charset="0"/>
              <a:buChar char="•"/>
            </a:pPr>
            <a:r>
              <a:rPr lang="nl-NL" sz="1400" dirty="0">
                <a:solidFill>
                  <a:srgbClr val="595652"/>
                </a:solidFill>
              </a:rPr>
              <a:t>Populaire high level programmeertaal</a:t>
            </a:r>
          </a:p>
          <a:p>
            <a:pPr marL="223838" indent="-134938">
              <a:buFont typeface="Arial" panose="020B0604020202020204" pitchFamily="34" charset="0"/>
              <a:buChar char="•"/>
            </a:pPr>
            <a:r>
              <a:rPr lang="nl-NL" sz="1400" dirty="0">
                <a:solidFill>
                  <a:srgbClr val="595652"/>
                </a:solidFill>
              </a:rPr>
              <a:t>Laagdrempelig en makkelijk leesbaar</a:t>
            </a:r>
          </a:p>
          <a:p>
            <a:pPr marL="223838" indent="-134938">
              <a:buFont typeface="Arial" panose="020B0604020202020204" pitchFamily="34" charset="0"/>
              <a:buChar char="•"/>
            </a:pPr>
            <a:r>
              <a:rPr lang="nl-NL" sz="1400" dirty="0">
                <a:solidFill>
                  <a:srgbClr val="595652"/>
                </a:solidFill>
              </a:rPr>
              <a:t>WW community op alle niveaus</a:t>
            </a:r>
            <a:endParaRPr lang="nl-NL" dirty="0"/>
          </a:p>
        </p:txBody>
      </p:sp>
      <p:sp>
        <p:nvSpPr>
          <p:cNvPr id="26" name="TextBox 25">
            <a:extLst>
              <a:ext uri="{FF2B5EF4-FFF2-40B4-BE49-F238E27FC236}">
                <a16:creationId xmlns:a16="http://schemas.microsoft.com/office/drawing/2014/main" id="{E1B4CEF9-2C94-9349-A756-8B5E3D283FDA}"/>
              </a:ext>
            </a:extLst>
          </p:cNvPr>
          <p:cNvSpPr txBox="1"/>
          <p:nvPr/>
        </p:nvSpPr>
        <p:spPr>
          <a:xfrm>
            <a:off x="284591" y="4911620"/>
            <a:ext cx="1920719" cy="523220"/>
          </a:xfrm>
          <a:prstGeom prst="rect">
            <a:avLst/>
          </a:prstGeom>
          <a:noFill/>
        </p:spPr>
        <p:txBody>
          <a:bodyPr wrap="none" rtlCol="0">
            <a:spAutoFit/>
          </a:bodyPr>
          <a:lstStyle/>
          <a:p>
            <a:r>
              <a:rPr lang="en-BE" sz="2800" b="1" dirty="0">
                <a:solidFill>
                  <a:srgbClr val="932833"/>
                </a:solidFill>
              </a:rPr>
              <a:t>… in de klas</a:t>
            </a:r>
          </a:p>
        </p:txBody>
      </p:sp>
    </p:spTree>
    <p:extLst>
      <p:ext uri="{BB962C8B-B14F-4D97-AF65-F5344CB8AC3E}">
        <p14:creationId xmlns:p14="http://schemas.microsoft.com/office/powerpoint/2010/main" val="2466114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B0C82EE-1328-914D-8ADA-8808D17F05C0}"/>
              </a:ext>
            </a:extLst>
          </p:cNvPr>
          <p:cNvSpPr txBox="1"/>
          <p:nvPr/>
        </p:nvSpPr>
        <p:spPr>
          <a:xfrm>
            <a:off x="304402" y="404813"/>
            <a:ext cx="6030818" cy="523220"/>
          </a:xfrm>
          <a:prstGeom prst="rect">
            <a:avLst/>
          </a:prstGeom>
          <a:noFill/>
        </p:spPr>
        <p:txBody>
          <a:bodyPr wrap="none" rtlCol="0">
            <a:spAutoFit/>
          </a:bodyPr>
          <a:lstStyle/>
          <a:p>
            <a:r>
              <a:rPr lang="en-BE" sz="2800" b="1" dirty="0">
                <a:solidFill>
                  <a:srgbClr val="932833"/>
                </a:solidFill>
              </a:rPr>
              <a:t>Wiskunde &amp; Computational Thinking …</a:t>
            </a:r>
          </a:p>
        </p:txBody>
      </p:sp>
      <p:pic>
        <p:nvPicPr>
          <p:cNvPr id="3" name="Picture 2">
            <a:extLst>
              <a:ext uri="{FF2B5EF4-FFF2-40B4-BE49-F238E27FC236}">
                <a16:creationId xmlns:a16="http://schemas.microsoft.com/office/drawing/2014/main" id="{4BF5C510-B0B9-DF49-9C47-1FE5C0EB0907}"/>
              </a:ext>
            </a:extLst>
          </p:cNvPr>
          <p:cNvPicPr>
            <a:picLocks noChangeAspect="1"/>
          </p:cNvPicPr>
          <p:nvPr/>
        </p:nvPicPr>
        <p:blipFill>
          <a:blip r:embed="rId3"/>
          <a:stretch>
            <a:fillRect/>
          </a:stretch>
        </p:blipFill>
        <p:spPr>
          <a:xfrm>
            <a:off x="9610243" y="404813"/>
            <a:ext cx="2277355" cy="672655"/>
          </a:xfrm>
          <a:prstGeom prst="rect">
            <a:avLst/>
          </a:prstGeom>
        </p:spPr>
      </p:pic>
      <p:sp>
        <p:nvSpPr>
          <p:cNvPr id="26" name="TextBox 25">
            <a:extLst>
              <a:ext uri="{FF2B5EF4-FFF2-40B4-BE49-F238E27FC236}">
                <a16:creationId xmlns:a16="http://schemas.microsoft.com/office/drawing/2014/main" id="{E1B4CEF9-2C94-9349-A756-8B5E3D283FDA}"/>
              </a:ext>
            </a:extLst>
          </p:cNvPr>
          <p:cNvSpPr txBox="1"/>
          <p:nvPr/>
        </p:nvSpPr>
        <p:spPr>
          <a:xfrm>
            <a:off x="304402" y="928033"/>
            <a:ext cx="1920719" cy="523220"/>
          </a:xfrm>
          <a:prstGeom prst="rect">
            <a:avLst/>
          </a:prstGeom>
          <a:noFill/>
        </p:spPr>
        <p:txBody>
          <a:bodyPr wrap="none" rtlCol="0">
            <a:spAutoFit/>
          </a:bodyPr>
          <a:lstStyle/>
          <a:p>
            <a:r>
              <a:rPr lang="en-BE" sz="2800" b="1" dirty="0">
                <a:solidFill>
                  <a:srgbClr val="932833"/>
                </a:solidFill>
              </a:rPr>
              <a:t>… in de klas</a:t>
            </a:r>
          </a:p>
        </p:txBody>
      </p:sp>
      <p:sp>
        <p:nvSpPr>
          <p:cNvPr id="24" name="Rectangle 23">
            <a:extLst>
              <a:ext uri="{FF2B5EF4-FFF2-40B4-BE49-F238E27FC236}">
                <a16:creationId xmlns:a16="http://schemas.microsoft.com/office/drawing/2014/main" id="{EC8C2F49-32C8-094D-9210-3B3AEACA02E2}"/>
              </a:ext>
            </a:extLst>
          </p:cNvPr>
          <p:cNvSpPr/>
          <p:nvPr/>
        </p:nvSpPr>
        <p:spPr>
          <a:xfrm>
            <a:off x="675603" y="1875574"/>
            <a:ext cx="2737706" cy="2123658"/>
          </a:xfrm>
          <a:prstGeom prst="rect">
            <a:avLst/>
          </a:prstGeom>
        </p:spPr>
        <p:txBody>
          <a:bodyPr wrap="square">
            <a:spAutoFit/>
          </a:bodyPr>
          <a:lstStyle/>
          <a:p>
            <a:r>
              <a:rPr lang="en-BE" sz="1600" dirty="0">
                <a:solidFill>
                  <a:srgbClr val="1100FF"/>
                </a:solidFill>
              </a:rPr>
              <a:t>def</a:t>
            </a:r>
            <a:r>
              <a:rPr lang="en-BE" sz="1600" dirty="0"/>
              <a:t> fib(n):</a:t>
            </a:r>
          </a:p>
          <a:p>
            <a:r>
              <a:rPr lang="nl-NL" sz="1400" dirty="0">
                <a:solidFill>
                  <a:srgbClr val="A6A6A6"/>
                </a:solidFill>
                <a:sym typeface="Symbol" pitchFamily="2" charset="2"/>
              </a:rPr>
              <a:t></a:t>
            </a:r>
            <a:r>
              <a:rPr lang="en-BE" sz="1600" dirty="0"/>
              <a:t>a=1</a:t>
            </a:r>
          </a:p>
          <a:p>
            <a:r>
              <a:rPr lang="nl-NL" sz="1400" dirty="0">
                <a:solidFill>
                  <a:srgbClr val="A6A6A6"/>
                </a:solidFill>
                <a:sym typeface="Symbol" pitchFamily="2" charset="2"/>
              </a:rPr>
              <a:t></a:t>
            </a:r>
            <a:r>
              <a:rPr lang="en-BE" sz="1600" dirty="0"/>
              <a:t>b=1</a:t>
            </a:r>
          </a:p>
          <a:p>
            <a:r>
              <a:rPr lang="nl-NL" sz="1400" dirty="0">
                <a:solidFill>
                  <a:srgbClr val="A6A6A6"/>
                </a:solidFill>
                <a:sym typeface="Symbol" pitchFamily="2" charset="2"/>
              </a:rPr>
              <a:t></a:t>
            </a:r>
            <a:r>
              <a:rPr lang="en-BE" sz="1600" dirty="0"/>
              <a:t>fibseq=[a,b]</a:t>
            </a:r>
          </a:p>
          <a:p>
            <a:r>
              <a:rPr lang="nl-NL" sz="1400" dirty="0">
                <a:solidFill>
                  <a:srgbClr val="A6A6A6"/>
                </a:solidFill>
                <a:sym typeface="Symbol" pitchFamily="2" charset="2"/>
              </a:rPr>
              <a:t></a:t>
            </a:r>
            <a:r>
              <a:rPr lang="en-BE" sz="1600" dirty="0">
                <a:solidFill>
                  <a:srgbClr val="1100FF"/>
                </a:solidFill>
              </a:rPr>
              <a:t>for</a:t>
            </a:r>
            <a:r>
              <a:rPr lang="en-BE" sz="1600" dirty="0"/>
              <a:t> i </a:t>
            </a:r>
            <a:r>
              <a:rPr lang="en-BE" sz="1600" dirty="0">
                <a:solidFill>
                  <a:srgbClr val="1100FF"/>
                </a:solidFill>
              </a:rPr>
              <a:t>in</a:t>
            </a:r>
            <a:r>
              <a:rPr lang="en-BE" sz="1600" dirty="0"/>
              <a:t> range (n-1):</a:t>
            </a:r>
          </a:p>
          <a:p>
            <a:r>
              <a:rPr lang="nl-NL" sz="1400" dirty="0">
                <a:solidFill>
                  <a:srgbClr val="A6A6A6"/>
                </a:solidFill>
                <a:sym typeface="Symbol" pitchFamily="2" charset="2"/>
              </a:rPr>
              <a:t></a:t>
            </a:r>
            <a:r>
              <a:rPr lang="en-BE" sz="1600" dirty="0"/>
              <a:t>a,b=b,a+b</a:t>
            </a:r>
          </a:p>
          <a:p>
            <a:r>
              <a:rPr lang="nl-NL" sz="1400" dirty="0">
                <a:solidFill>
                  <a:srgbClr val="A6A6A6"/>
                </a:solidFill>
                <a:sym typeface="Symbol" pitchFamily="2" charset="2"/>
              </a:rPr>
              <a:t></a:t>
            </a:r>
            <a:r>
              <a:rPr lang="en-BE" sz="1600" dirty="0"/>
              <a:t>fibseq.append(b)</a:t>
            </a:r>
          </a:p>
          <a:p>
            <a:r>
              <a:rPr lang="nl-NL" sz="1400" dirty="0">
                <a:solidFill>
                  <a:srgbClr val="A6A6A6"/>
                </a:solidFill>
                <a:sym typeface="Symbol" pitchFamily="2" charset="2"/>
              </a:rPr>
              <a:t></a:t>
            </a:r>
            <a:r>
              <a:rPr lang="en-BE" sz="1600" dirty="0"/>
              <a:t>return fibseq</a:t>
            </a:r>
          </a:p>
        </p:txBody>
      </p:sp>
      <p:grpSp>
        <p:nvGrpSpPr>
          <p:cNvPr id="4" name="Group 3">
            <a:extLst>
              <a:ext uri="{FF2B5EF4-FFF2-40B4-BE49-F238E27FC236}">
                <a16:creationId xmlns:a16="http://schemas.microsoft.com/office/drawing/2014/main" id="{1139E73D-8D3C-3543-809F-9270C96C2247}"/>
              </a:ext>
            </a:extLst>
          </p:cNvPr>
          <p:cNvGrpSpPr/>
          <p:nvPr/>
        </p:nvGrpSpPr>
        <p:grpSpPr>
          <a:xfrm>
            <a:off x="6647857" y="1360738"/>
            <a:ext cx="4606157" cy="2278406"/>
            <a:chOff x="6647857" y="1360738"/>
            <a:chExt cx="4606157" cy="2278406"/>
          </a:xfrm>
        </p:grpSpPr>
        <p:grpSp>
          <p:nvGrpSpPr>
            <p:cNvPr id="33" name="Group 32">
              <a:extLst>
                <a:ext uri="{FF2B5EF4-FFF2-40B4-BE49-F238E27FC236}">
                  <a16:creationId xmlns:a16="http://schemas.microsoft.com/office/drawing/2014/main" id="{55C3502E-20B9-9949-90C2-E7B51CA340A9}"/>
                </a:ext>
              </a:extLst>
            </p:cNvPr>
            <p:cNvGrpSpPr/>
            <p:nvPr/>
          </p:nvGrpSpPr>
          <p:grpSpPr>
            <a:xfrm>
              <a:off x="7633751" y="1360738"/>
              <a:ext cx="3617864" cy="2027417"/>
              <a:chOff x="3649581" y="4417304"/>
              <a:chExt cx="3617864" cy="2027417"/>
            </a:xfrm>
          </p:grpSpPr>
          <p:pic>
            <p:nvPicPr>
              <p:cNvPr id="22" name="Picture 21">
                <a:extLst>
                  <a:ext uri="{FF2B5EF4-FFF2-40B4-BE49-F238E27FC236}">
                    <a16:creationId xmlns:a16="http://schemas.microsoft.com/office/drawing/2014/main" id="{4805C4E7-5349-544E-8432-CBBFD4CD4A8F}"/>
                  </a:ext>
                </a:extLst>
              </p:cNvPr>
              <p:cNvPicPr>
                <a:picLocks noChangeAspect="1"/>
              </p:cNvPicPr>
              <p:nvPr/>
            </p:nvPicPr>
            <p:blipFill>
              <a:blip r:embed="rId4"/>
              <a:stretch>
                <a:fillRect/>
              </a:stretch>
            </p:blipFill>
            <p:spPr>
              <a:xfrm>
                <a:off x="5197345" y="4882621"/>
                <a:ext cx="2070100" cy="1562100"/>
              </a:xfrm>
              <a:prstGeom prst="rect">
                <a:avLst/>
              </a:prstGeom>
            </p:spPr>
          </p:pic>
          <p:pic>
            <p:nvPicPr>
              <p:cNvPr id="21" name="Picture 20">
                <a:extLst>
                  <a:ext uri="{FF2B5EF4-FFF2-40B4-BE49-F238E27FC236}">
                    <a16:creationId xmlns:a16="http://schemas.microsoft.com/office/drawing/2014/main" id="{9BD9E0DF-109B-064B-AEB8-070B9FD6315E}"/>
                  </a:ext>
                </a:extLst>
              </p:cNvPr>
              <p:cNvPicPr>
                <a:picLocks noChangeAspect="1"/>
              </p:cNvPicPr>
              <p:nvPr/>
            </p:nvPicPr>
            <p:blipFill>
              <a:blip r:embed="rId5"/>
              <a:stretch>
                <a:fillRect/>
              </a:stretch>
            </p:blipFill>
            <p:spPr>
              <a:xfrm>
                <a:off x="3649581" y="4417304"/>
                <a:ext cx="2070100" cy="1562100"/>
              </a:xfrm>
              <a:prstGeom prst="rect">
                <a:avLst/>
              </a:prstGeom>
            </p:spPr>
          </p:pic>
        </p:grpSp>
        <p:cxnSp>
          <p:nvCxnSpPr>
            <p:cNvPr id="20" name="Straight Arrow Connector 19">
              <a:extLst>
                <a:ext uri="{FF2B5EF4-FFF2-40B4-BE49-F238E27FC236}">
                  <a16:creationId xmlns:a16="http://schemas.microsoft.com/office/drawing/2014/main" id="{6EC4F71D-F477-1F45-8C4D-D775C6BC90CB}"/>
                </a:ext>
              </a:extLst>
            </p:cNvPr>
            <p:cNvCxnSpPr/>
            <p:nvPr/>
          </p:nvCxnSpPr>
          <p:spPr>
            <a:xfrm>
              <a:off x="6647857" y="1586022"/>
              <a:ext cx="861391"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2F91432-8462-AA40-A08C-7CC6C866B5B6}"/>
                </a:ext>
              </a:extLst>
            </p:cNvPr>
            <p:cNvSpPr txBox="1"/>
            <p:nvPr/>
          </p:nvSpPr>
          <p:spPr>
            <a:xfrm>
              <a:off x="9712310" y="1429100"/>
              <a:ext cx="1541704" cy="338554"/>
            </a:xfrm>
            <a:prstGeom prst="rect">
              <a:avLst/>
            </a:prstGeom>
            <a:noFill/>
          </p:spPr>
          <p:txBody>
            <a:bodyPr wrap="none" rtlCol="0">
              <a:spAutoFit/>
            </a:bodyPr>
            <a:lstStyle/>
            <a:p>
              <a:r>
                <a:rPr lang="en-BE" sz="1600" b="1" dirty="0">
                  <a:solidFill>
                    <a:srgbClr val="4571C5"/>
                  </a:solidFill>
                </a:rPr>
                <a:t>TI-Nspire CX II-T</a:t>
              </a:r>
              <a:endParaRPr lang="en-BE" sz="1600" b="1" cap="small" dirty="0">
                <a:solidFill>
                  <a:srgbClr val="4571C5"/>
                </a:solidFill>
              </a:endParaRPr>
            </a:p>
          </p:txBody>
        </p:sp>
        <p:grpSp>
          <p:nvGrpSpPr>
            <p:cNvPr id="35" name="Group 34">
              <a:extLst>
                <a:ext uri="{FF2B5EF4-FFF2-40B4-BE49-F238E27FC236}">
                  <a16:creationId xmlns:a16="http://schemas.microsoft.com/office/drawing/2014/main" id="{072FD1F8-7FDF-4349-A185-D0B14A0D76D9}"/>
                </a:ext>
              </a:extLst>
            </p:cNvPr>
            <p:cNvGrpSpPr>
              <a:grpSpLocks noChangeAspect="1"/>
            </p:cNvGrpSpPr>
            <p:nvPr/>
          </p:nvGrpSpPr>
          <p:grpSpPr>
            <a:xfrm>
              <a:off x="8903302" y="2678347"/>
              <a:ext cx="631099" cy="960797"/>
              <a:chOff x="7234299" y="1158021"/>
              <a:chExt cx="2284058" cy="3477295"/>
            </a:xfrm>
          </p:grpSpPr>
          <p:pic>
            <p:nvPicPr>
              <p:cNvPr id="38" name="Picture 37" descr="A close-up of a calculator&#10;&#10;Description automatically generated">
                <a:extLst>
                  <a:ext uri="{FF2B5EF4-FFF2-40B4-BE49-F238E27FC236}">
                    <a16:creationId xmlns:a16="http://schemas.microsoft.com/office/drawing/2014/main" id="{0E7C599B-CA1C-344F-A587-5A3F8FA43A5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965049" y="1158021"/>
                <a:ext cx="1553308" cy="3254549"/>
              </a:xfrm>
              <a:prstGeom prst="rect">
                <a:avLst/>
              </a:prstGeom>
            </p:spPr>
          </p:pic>
          <p:pic>
            <p:nvPicPr>
              <p:cNvPr id="42" name="Picture 41">
                <a:extLst>
                  <a:ext uri="{FF2B5EF4-FFF2-40B4-BE49-F238E27FC236}">
                    <a16:creationId xmlns:a16="http://schemas.microsoft.com/office/drawing/2014/main" id="{CDBCB3A9-AB53-8C49-8797-95F47788C8E2}"/>
                  </a:ext>
                </a:extLst>
              </p:cNvPr>
              <p:cNvPicPr>
                <a:picLocks noChangeAspect="1"/>
              </p:cNvPicPr>
              <p:nvPr/>
            </p:nvPicPr>
            <p:blipFill>
              <a:blip r:embed="rId7"/>
              <a:stretch>
                <a:fillRect/>
              </a:stretch>
            </p:blipFill>
            <p:spPr>
              <a:xfrm>
                <a:off x="8171940" y="1445465"/>
                <a:ext cx="1116488" cy="842503"/>
              </a:xfrm>
              <a:prstGeom prst="rect">
                <a:avLst/>
              </a:prstGeom>
            </p:spPr>
          </p:pic>
          <p:pic>
            <p:nvPicPr>
              <p:cNvPr id="40" name="Picture 39" descr="A picture containing text, electronics, calculator&#10;&#10;Description automatically generated">
                <a:extLst>
                  <a:ext uri="{FF2B5EF4-FFF2-40B4-BE49-F238E27FC236}">
                    <a16:creationId xmlns:a16="http://schemas.microsoft.com/office/drawing/2014/main" id="{0C158163-5038-4B42-8EE0-2CA0DE772DB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34299" y="1416628"/>
                <a:ext cx="1536192" cy="3218688"/>
              </a:xfrm>
              <a:prstGeom prst="rect">
                <a:avLst/>
              </a:prstGeom>
            </p:spPr>
          </p:pic>
          <p:pic>
            <p:nvPicPr>
              <p:cNvPr id="41" name="Picture 40">
                <a:extLst>
                  <a:ext uri="{FF2B5EF4-FFF2-40B4-BE49-F238E27FC236}">
                    <a16:creationId xmlns:a16="http://schemas.microsoft.com/office/drawing/2014/main" id="{85570015-5B62-7447-B993-D7B324F1A828}"/>
                  </a:ext>
                </a:extLst>
              </p:cNvPr>
              <p:cNvPicPr>
                <a:picLocks noChangeAspect="1"/>
              </p:cNvPicPr>
              <p:nvPr/>
            </p:nvPicPr>
            <p:blipFill>
              <a:blip r:embed="rId7"/>
              <a:stretch>
                <a:fillRect/>
              </a:stretch>
            </p:blipFill>
            <p:spPr>
              <a:xfrm>
                <a:off x="7448257" y="1684883"/>
                <a:ext cx="1162373" cy="877128"/>
              </a:xfrm>
              <a:prstGeom prst="rect">
                <a:avLst/>
              </a:prstGeom>
            </p:spPr>
          </p:pic>
        </p:grpSp>
      </p:grpSp>
      <p:grpSp>
        <p:nvGrpSpPr>
          <p:cNvPr id="2" name="Group 1">
            <a:extLst>
              <a:ext uri="{FF2B5EF4-FFF2-40B4-BE49-F238E27FC236}">
                <a16:creationId xmlns:a16="http://schemas.microsoft.com/office/drawing/2014/main" id="{4E56A5D5-6D3C-954E-80E3-CDBD7BB74ACF}"/>
              </a:ext>
            </a:extLst>
          </p:cNvPr>
          <p:cNvGrpSpPr/>
          <p:nvPr/>
        </p:nvGrpSpPr>
        <p:grpSpPr>
          <a:xfrm>
            <a:off x="4147094" y="1360738"/>
            <a:ext cx="3839543" cy="2092791"/>
            <a:chOff x="4147094" y="1360738"/>
            <a:chExt cx="3839543" cy="2092791"/>
          </a:xfrm>
        </p:grpSpPr>
        <p:pic>
          <p:nvPicPr>
            <p:cNvPr id="31" name="Picture 30" descr="Text&#10;&#10;Description automatically generated">
              <a:extLst>
                <a:ext uri="{FF2B5EF4-FFF2-40B4-BE49-F238E27FC236}">
                  <a16:creationId xmlns:a16="http://schemas.microsoft.com/office/drawing/2014/main" id="{9DDE3769-0AB2-6147-915E-E8CB99E6810D}"/>
                </a:ext>
              </a:extLst>
            </p:cNvPr>
            <p:cNvPicPr>
              <a:picLocks noChangeAspect="1"/>
            </p:cNvPicPr>
            <p:nvPr/>
          </p:nvPicPr>
          <p:blipFill>
            <a:blip r:embed="rId9"/>
            <a:stretch>
              <a:fillRect/>
            </a:stretch>
          </p:blipFill>
          <p:spPr>
            <a:xfrm>
              <a:off x="4447137" y="1360738"/>
              <a:ext cx="2057400" cy="1549400"/>
            </a:xfrm>
            <a:prstGeom prst="rect">
              <a:avLst/>
            </a:prstGeom>
          </p:spPr>
        </p:pic>
        <p:pic>
          <p:nvPicPr>
            <p:cNvPr id="10" name="Picture 9" descr="Text&#10;&#10;Description automatically generated">
              <a:extLst>
                <a:ext uri="{FF2B5EF4-FFF2-40B4-BE49-F238E27FC236}">
                  <a16:creationId xmlns:a16="http://schemas.microsoft.com/office/drawing/2014/main" id="{07ADFE8B-F2A8-5B49-90C2-52BC408AD1A8}"/>
                </a:ext>
              </a:extLst>
            </p:cNvPr>
            <p:cNvPicPr>
              <a:picLocks noChangeAspect="1"/>
            </p:cNvPicPr>
            <p:nvPr/>
          </p:nvPicPr>
          <p:blipFill>
            <a:blip r:embed="rId10"/>
            <a:stretch>
              <a:fillRect/>
            </a:stretch>
          </p:blipFill>
          <p:spPr>
            <a:xfrm>
              <a:off x="5929237" y="1830841"/>
              <a:ext cx="2057400" cy="1549400"/>
            </a:xfrm>
            <a:prstGeom prst="rect">
              <a:avLst/>
            </a:prstGeom>
          </p:spPr>
        </p:pic>
        <p:pic>
          <p:nvPicPr>
            <p:cNvPr id="39" name="Picture 38" descr="A picture containing text, electronics, black, parking&#10;&#10;Description automatically generated">
              <a:extLst>
                <a:ext uri="{FF2B5EF4-FFF2-40B4-BE49-F238E27FC236}">
                  <a16:creationId xmlns:a16="http://schemas.microsoft.com/office/drawing/2014/main" id="{A89F3774-5095-4444-9495-3A2508507EF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47094" y="2442500"/>
              <a:ext cx="461910" cy="989807"/>
            </a:xfrm>
            <a:prstGeom prst="rect">
              <a:avLst/>
            </a:prstGeom>
          </p:spPr>
        </p:pic>
        <p:sp>
          <p:nvSpPr>
            <p:cNvPr id="32" name="TextBox 31">
              <a:extLst>
                <a:ext uri="{FF2B5EF4-FFF2-40B4-BE49-F238E27FC236}">
                  <a16:creationId xmlns:a16="http://schemas.microsoft.com/office/drawing/2014/main" id="{D8BA1ABB-ACE7-8D4E-9DDF-B2E35017609F}"/>
                </a:ext>
              </a:extLst>
            </p:cNvPr>
            <p:cNvSpPr txBox="1"/>
            <p:nvPr/>
          </p:nvSpPr>
          <p:spPr>
            <a:xfrm>
              <a:off x="4531885" y="2868754"/>
              <a:ext cx="1471428" cy="584775"/>
            </a:xfrm>
            <a:prstGeom prst="rect">
              <a:avLst/>
            </a:prstGeom>
            <a:noFill/>
          </p:spPr>
          <p:txBody>
            <a:bodyPr wrap="none" rtlCol="0">
              <a:spAutoFit/>
            </a:bodyPr>
            <a:lstStyle/>
            <a:p>
              <a:r>
                <a:rPr lang="en-BE" sz="1600" b="1" dirty="0">
                  <a:solidFill>
                    <a:srgbClr val="4571C5"/>
                  </a:solidFill>
                </a:rPr>
                <a:t>TI-84 Plus CE-T </a:t>
              </a:r>
            </a:p>
            <a:p>
              <a:pPr algn="ctr"/>
              <a:r>
                <a:rPr lang="en-GB" sz="1600" b="1" cap="small" dirty="0">
                  <a:solidFill>
                    <a:srgbClr val="4571C5"/>
                  </a:solidFill>
                </a:rPr>
                <a:t>p</a:t>
              </a:r>
              <a:r>
                <a:rPr lang="en-BE" sz="1600" b="1" cap="small" dirty="0">
                  <a:solidFill>
                    <a:srgbClr val="4571C5"/>
                  </a:solidFill>
                </a:rPr>
                <a:t>ython edition</a:t>
              </a:r>
            </a:p>
          </p:txBody>
        </p:sp>
      </p:grpSp>
      <p:cxnSp>
        <p:nvCxnSpPr>
          <p:cNvPr id="57" name="Straight Arrow Connector 56">
            <a:extLst>
              <a:ext uri="{FF2B5EF4-FFF2-40B4-BE49-F238E27FC236}">
                <a16:creationId xmlns:a16="http://schemas.microsoft.com/office/drawing/2014/main" id="{81F6E5E3-1A1F-EC48-A98A-FFD9957DFEF8}"/>
              </a:ext>
            </a:extLst>
          </p:cNvPr>
          <p:cNvCxnSpPr>
            <a:cxnSpLocks/>
          </p:cNvCxnSpPr>
          <p:nvPr/>
        </p:nvCxnSpPr>
        <p:spPr>
          <a:xfrm flipH="1" flipV="1">
            <a:off x="4388679" y="3527681"/>
            <a:ext cx="2" cy="663684"/>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4FF3D6F-951E-2B4F-AC48-235B08A3852E}"/>
              </a:ext>
            </a:extLst>
          </p:cNvPr>
          <p:cNvGrpSpPr/>
          <p:nvPr/>
        </p:nvGrpSpPr>
        <p:grpSpPr>
          <a:xfrm>
            <a:off x="1113184" y="4270495"/>
            <a:ext cx="5413511" cy="2728432"/>
            <a:chOff x="1113184" y="4270495"/>
            <a:chExt cx="5413511" cy="2728432"/>
          </a:xfrm>
        </p:grpSpPr>
        <p:grpSp>
          <p:nvGrpSpPr>
            <p:cNvPr id="47" name="Group 46">
              <a:extLst>
                <a:ext uri="{FF2B5EF4-FFF2-40B4-BE49-F238E27FC236}">
                  <a16:creationId xmlns:a16="http://schemas.microsoft.com/office/drawing/2014/main" id="{DFC98F98-B596-F946-8889-380086AC1886}"/>
                </a:ext>
              </a:extLst>
            </p:cNvPr>
            <p:cNvGrpSpPr>
              <a:grpSpLocks noChangeAspect="1"/>
            </p:cNvGrpSpPr>
            <p:nvPr/>
          </p:nvGrpSpPr>
          <p:grpSpPr>
            <a:xfrm>
              <a:off x="1113184" y="4270495"/>
              <a:ext cx="4547388" cy="2728432"/>
              <a:chOff x="1822300" y="4695965"/>
              <a:chExt cx="3838271" cy="2302962"/>
            </a:xfrm>
          </p:grpSpPr>
          <p:pic>
            <p:nvPicPr>
              <p:cNvPr id="45" name="Picture 44" descr="A screenshot of a computer screen&#10;&#10;Description automatically generated">
                <a:extLst>
                  <a:ext uri="{FF2B5EF4-FFF2-40B4-BE49-F238E27FC236}">
                    <a16:creationId xmlns:a16="http://schemas.microsoft.com/office/drawing/2014/main" id="{CC4498B1-AECE-EC48-AD59-5BD1D657CB90}"/>
                  </a:ext>
                </a:extLst>
              </p:cNvPr>
              <p:cNvPicPr>
                <a:picLocks noChangeAspect="1"/>
              </p:cNvPicPr>
              <p:nvPr/>
            </p:nvPicPr>
            <p:blipFill>
              <a:blip r:embed="rId12"/>
              <a:stretch>
                <a:fillRect/>
              </a:stretch>
            </p:blipFill>
            <p:spPr>
              <a:xfrm>
                <a:off x="1822300" y="4695965"/>
                <a:ext cx="3838271" cy="2302962"/>
              </a:xfrm>
              <a:prstGeom prst="rect">
                <a:avLst/>
              </a:prstGeom>
            </p:spPr>
          </p:pic>
          <p:pic>
            <p:nvPicPr>
              <p:cNvPr id="43" name="Picture 42">
                <a:extLst>
                  <a:ext uri="{FF2B5EF4-FFF2-40B4-BE49-F238E27FC236}">
                    <a16:creationId xmlns:a16="http://schemas.microsoft.com/office/drawing/2014/main" id="{0664A269-EE04-B849-A2F7-CA2F78495E48}"/>
                  </a:ext>
                </a:extLst>
              </p:cNvPr>
              <p:cNvPicPr>
                <a:picLocks noChangeAspect="1"/>
              </p:cNvPicPr>
              <p:nvPr/>
            </p:nvPicPr>
            <p:blipFill>
              <a:blip r:embed="rId13"/>
              <a:stretch>
                <a:fillRect/>
              </a:stretch>
            </p:blipFill>
            <p:spPr>
              <a:xfrm>
                <a:off x="2303281" y="4801523"/>
                <a:ext cx="2874710" cy="1815024"/>
              </a:xfrm>
              <a:prstGeom prst="rect">
                <a:avLst/>
              </a:prstGeom>
            </p:spPr>
          </p:pic>
        </p:grpSp>
        <p:sp>
          <p:nvSpPr>
            <p:cNvPr id="53" name="TextBox 52">
              <a:extLst>
                <a:ext uri="{FF2B5EF4-FFF2-40B4-BE49-F238E27FC236}">
                  <a16:creationId xmlns:a16="http://schemas.microsoft.com/office/drawing/2014/main" id="{73D3D3D7-E384-9C45-8EB1-45E393D200C7}"/>
                </a:ext>
              </a:extLst>
            </p:cNvPr>
            <p:cNvSpPr txBox="1"/>
            <p:nvPr/>
          </p:nvSpPr>
          <p:spPr>
            <a:xfrm rot="16200000">
              <a:off x="726366" y="5800446"/>
              <a:ext cx="1352358" cy="338554"/>
            </a:xfrm>
            <a:prstGeom prst="rect">
              <a:avLst/>
            </a:prstGeom>
            <a:noFill/>
          </p:spPr>
          <p:txBody>
            <a:bodyPr wrap="none" rtlCol="0">
              <a:spAutoFit/>
            </a:bodyPr>
            <a:lstStyle/>
            <a:p>
              <a:r>
                <a:rPr lang="en-BE" sz="1600" b="1" dirty="0">
                  <a:solidFill>
                    <a:srgbClr val="4571C5"/>
                  </a:solidFill>
                </a:rPr>
                <a:t>Python Editor</a:t>
              </a:r>
              <a:endParaRPr lang="en-BE" sz="1600" b="1" cap="small" dirty="0">
                <a:solidFill>
                  <a:srgbClr val="4571C5"/>
                </a:solidFill>
              </a:endParaRPr>
            </a:p>
          </p:txBody>
        </p:sp>
        <p:cxnSp>
          <p:nvCxnSpPr>
            <p:cNvPr id="55" name="Straight Arrow Connector 54">
              <a:extLst>
                <a:ext uri="{FF2B5EF4-FFF2-40B4-BE49-F238E27FC236}">
                  <a16:creationId xmlns:a16="http://schemas.microsoft.com/office/drawing/2014/main" id="{B1941700-C93A-6642-9ED9-3C381706B1EF}"/>
                </a:ext>
              </a:extLst>
            </p:cNvPr>
            <p:cNvCxnSpPr>
              <a:cxnSpLocks/>
            </p:cNvCxnSpPr>
            <p:nvPr/>
          </p:nvCxnSpPr>
          <p:spPr>
            <a:xfrm flipH="1">
              <a:off x="5665304" y="5293544"/>
              <a:ext cx="861391"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D3AB2EA-CAC7-844C-9B0B-C832D028A0DF}"/>
              </a:ext>
            </a:extLst>
          </p:cNvPr>
          <p:cNvGrpSpPr/>
          <p:nvPr/>
        </p:nvGrpSpPr>
        <p:grpSpPr>
          <a:xfrm>
            <a:off x="6581891" y="3168204"/>
            <a:ext cx="4547388" cy="3830723"/>
            <a:chOff x="6581891" y="3168204"/>
            <a:chExt cx="4547388" cy="3830723"/>
          </a:xfrm>
        </p:grpSpPr>
        <p:pic>
          <p:nvPicPr>
            <p:cNvPr id="51" name="Picture 50">
              <a:extLst>
                <a:ext uri="{FF2B5EF4-FFF2-40B4-BE49-F238E27FC236}">
                  <a16:creationId xmlns:a16="http://schemas.microsoft.com/office/drawing/2014/main" id="{4E92A18D-CE06-C546-BA36-5D6D7BD79A6B}"/>
                </a:ext>
              </a:extLst>
            </p:cNvPr>
            <p:cNvPicPr>
              <a:picLocks noChangeAspect="1"/>
            </p:cNvPicPr>
            <p:nvPr/>
          </p:nvPicPr>
          <p:blipFill>
            <a:blip r:embed="rId14"/>
            <a:stretch>
              <a:fillRect/>
            </a:stretch>
          </p:blipFill>
          <p:spPr>
            <a:xfrm>
              <a:off x="7167199" y="4415467"/>
              <a:ext cx="3401338" cy="2150348"/>
            </a:xfrm>
            <a:prstGeom prst="rect">
              <a:avLst/>
            </a:prstGeom>
          </p:spPr>
        </p:pic>
        <p:sp>
          <p:nvSpPr>
            <p:cNvPr id="52" name="TextBox 51">
              <a:extLst>
                <a:ext uri="{FF2B5EF4-FFF2-40B4-BE49-F238E27FC236}">
                  <a16:creationId xmlns:a16="http://schemas.microsoft.com/office/drawing/2014/main" id="{2438257E-45BA-6240-9AD4-4CC0F61BE51D}"/>
                </a:ext>
              </a:extLst>
            </p:cNvPr>
            <p:cNvSpPr txBox="1"/>
            <p:nvPr/>
          </p:nvSpPr>
          <p:spPr>
            <a:xfrm rot="5400000">
              <a:off x="9798994" y="5458798"/>
              <a:ext cx="2038956" cy="338554"/>
            </a:xfrm>
            <a:prstGeom prst="rect">
              <a:avLst/>
            </a:prstGeom>
            <a:noFill/>
          </p:spPr>
          <p:txBody>
            <a:bodyPr wrap="none" rtlCol="0">
              <a:spAutoFit/>
            </a:bodyPr>
            <a:lstStyle/>
            <a:p>
              <a:r>
                <a:rPr lang="en-BE" sz="1600" b="1" dirty="0">
                  <a:solidFill>
                    <a:srgbClr val="4571C5"/>
                  </a:solidFill>
                </a:rPr>
                <a:t>TI-Nspire CX Software</a:t>
              </a:r>
              <a:endParaRPr lang="en-BE" sz="1600" b="1" cap="small" dirty="0">
                <a:solidFill>
                  <a:srgbClr val="4571C5"/>
                </a:solidFill>
              </a:endParaRPr>
            </a:p>
          </p:txBody>
        </p:sp>
        <p:cxnSp>
          <p:nvCxnSpPr>
            <p:cNvPr id="56" name="Straight Arrow Connector 55">
              <a:extLst>
                <a:ext uri="{FF2B5EF4-FFF2-40B4-BE49-F238E27FC236}">
                  <a16:creationId xmlns:a16="http://schemas.microsoft.com/office/drawing/2014/main" id="{EECE7E45-BC05-5741-BA23-BCED7EC6531B}"/>
                </a:ext>
              </a:extLst>
            </p:cNvPr>
            <p:cNvCxnSpPr>
              <a:cxnSpLocks/>
            </p:cNvCxnSpPr>
            <p:nvPr/>
          </p:nvCxnSpPr>
          <p:spPr>
            <a:xfrm rot="16200000" flipH="1">
              <a:off x="7976938" y="3598900"/>
              <a:ext cx="861391" cy="0"/>
            </a:xfrm>
            <a:prstGeom prst="straightConnector1">
              <a:avLst/>
            </a:prstGeom>
            <a:ln w="19050">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49" name="Picture 48" descr="A screenshot of a computer screen&#10;&#10;Description automatically generated">
              <a:extLst>
                <a:ext uri="{FF2B5EF4-FFF2-40B4-BE49-F238E27FC236}">
                  <a16:creationId xmlns:a16="http://schemas.microsoft.com/office/drawing/2014/main" id="{D6B82D51-36F7-364F-8306-DFFBF0817C2B}"/>
                </a:ext>
              </a:extLst>
            </p:cNvPr>
            <p:cNvPicPr>
              <a:picLocks noChangeAspect="1"/>
            </p:cNvPicPr>
            <p:nvPr/>
          </p:nvPicPr>
          <p:blipFill>
            <a:blip r:embed="rId12"/>
            <a:stretch>
              <a:fillRect/>
            </a:stretch>
          </p:blipFill>
          <p:spPr>
            <a:xfrm>
              <a:off x="6581891" y="4270495"/>
              <a:ext cx="4547388" cy="2728432"/>
            </a:xfrm>
            <a:prstGeom prst="rect">
              <a:avLst/>
            </a:prstGeom>
          </p:spPr>
        </p:pic>
      </p:grpSp>
      <p:sp>
        <p:nvSpPr>
          <p:cNvPr id="15" name="TextBox 14">
            <a:extLst>
              <a:ext uri="{FF2B5EF4-FFF2-40B4-BE49-F238E27FC236}">
                <a16:creationId xmlns:a16="http://schemas.microsoft.com/office/drawing/2014/main" id="{B3E380A9-6251-F545-AC6D-5EC0BED53E1B}"/>
              </a:ext>
            </a:extLst>
          </p:cNvPr>
          <p:cNvSpPr txBox="1"/>
          <p:nvPr/>
        </p:nvSpPr>
        <p:spPr>
          <a:xfrm>
            <a:off x="701979" y="1557717"/>
            <a:ext cx="773353" cy="369332"/>
          </a:xfrm>
          <a:prstGeom prst="rect">
            <a:avLst/>
          </a:prstGeom>
          <a:noFill/>
        </p:spPr>
        <p:txBody>
          <a:bodyPr wrap="none" rtlCol="0">
            <a:spAutoFit/>
          </a:bodyPr>
          <a:lstStyle/>
          <a:p>
            <a:r>
              <a:rPr lang="en-GB" b="1" dirty="0">
                <a:solidFill>
                  <a:schemeClr val="tx1">
                    <a:lumMod val="75000"/>
                    <a:lumOff val="25000"/>
                  </a:schemeClr>
                </a:solidFill>
              </a:rPr>
              <a:t>F</a:t>
            </a:r>
            <a:r>
              <a:rPr lang="en-BE" b="1" dirty="0">
                <a:solidFill>
                  <a:schemeClr val="tx1">
                    <a:lumMod val="75000"/>
                    <a:lumOff val="25000"/>
                  </a:schemeClr>
                </a:solidFill>
              </a:rPr>
              <a:t>IB.py</a:t>
            </a:r>
          </a:p>
        </p:txBody>
      </p:sp>
      <p:cxnSp>
        <p:nvCxnSpPr>
          <p:cNvPr id="17" name="Straight Connector 16">
            <a:extLst>
              <a:ext uri="{FF2B5EF4-FFF2-40B4-BE49-F238E27FC236}">
                <a16:creationId xmlns:a16="http://schemas.microsoft.com/office/drawing/2014/main" id="{8F358C80-3827-1742-A4E5-2CFA962E2A8C}"/>
              </a:ext>
            </a:extLst>
          </p:cNvPr>
          <p:cNvCxnSpPr>
            <a:cxnSpLocks/>
          </p:cNvCxnSpPr>
          <p:nvPr/>
        </p:nvCxnSpPr>
        <p:spPr>
          <a:xfrm>
            <a:off x="759510" y="1903485"/>
            <a:ext cx="19519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5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500"/>
                                        <p:tgtEl>
                                          <p:spTgt spid="2"/>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500"/>
                                        <p:tgtEl>
                                          <p:spTgt spid="9"/>
                                        </p:tgtEl>
                                      </p:cBhvr>
                                    </p:animEffect>
                                  </p:childTnLst>
                                </p:cTn>
                              </p:par>
                            </p:childTnLst>
                          </p:cTn>
                        </p:par>
                        <p:par>
                          <p:cTn id="16" fill="hold">
                            <p:stCondLst>
                              <p:cond delay="4500"/>
                            </p:stCondLst>
                            <p:childTnLst>
                              <p:par>
                                <p:cTn id="17" presetID="22" presetClass="entr" presetSubtype="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1500"/>
                                        <p:tgtEl>
                                          <p:spTgt spid="14"/>
                                        </p:tgtEl>
                                      </p:cBhvr>
                                    </p:animEffect>
                                  </p:childTnLst>
                                </p:cTn>
                              </p:par>
                            </p:childTnLst>
                          </p:cTn>
                        </p:par>
                        <p:par>
                          <p:cTn id="20" fill="hold">
                            <p:stCondLst>
                              <p:cond delay="6000"/>
                            </p:stCondLst>
                            <p:childTnLst>
                              <p:par>
                                <p:cTn id="21" presetID="22" presetClass="entr" presetSubtype="4"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1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885581" y="1019156"/>
            <a:ext cx="5187274" cy="3128548"/>
          </a:xfrm>
          <a:prstGeom prst="rect">
            <a:avLst/>
          </a:prstGeom>
          <a:effectLst>
            <a:softEdge rad="139700"/>
          </a:effectLst>
        </p:spPr>
      </p:pic>
      <p:sp>
        <p:nvSpPr>
          <p:cNvPr id="69" name="Rectangle 68">
            <a:extLst>
              <a:ext uri="{FF2B5EF4-FFF2-40B4-BE49-F238E27FC236}">
                <a16:creationId xmlns:a16="http://schemas.microsoft.com/office/drawing/2014/main" id="{043E9810-ACE0-9B4D-9E0C-A20635140803}"/>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spTree>
    <p:extLst>
      <p:ext uri="{BB962C8B-B14F-4D97-AF65-F5344CB8AC3E}">
        <p14:creationId xmlns:p14="http://schemas.microsoft.com/office/powerpoint/2010/main" val="766829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cxnSp>
        <p:nvCxnSpPr>
          <p:cNvPr id="73" name="Straight Arrow Connector 72">
            <a:extLst>
              <a:ext uri="{FF2B5EF4-FFF2-40B4-BE49-F238E27FC236}">
                <a16:creationId xmlns:a16="http://schemas.microsoft.com/office/drawing/2014/main" id="{90B2E32B-D860-9D4E-AEBF-3EC394B84D99}"/>
              </a:ext>
            </a:extLst>
          </p:cNvPr>
          <p:cNvCxnSpPr>
            <a:cxnSpLocks/>
          </p:cNvCxnSpPr>
          <p:nvPr/>
        </p:nvCxnSpPr>
        <p:spPr>
          <a:xfrm flipH="1">
            <a:off x="3196346" y="2416488"/>
            <a:ext cx="2327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sp>
        <p:nvSpPr>
          <p:cNvPr id="57" name="TextBox 56">
            <a:extLst>
              <a:ext uri="{FF2B5EF4-FFF2-40B4-BE49-F238E27FC236}">
                <a16:creationId xmlns:a16="http://schemas.microsoft.com/office/drawing/2014/main" id="{A7F5F995-CA79-C240-99B4-0511C9112E5F}"/>
              </a:ext>
            </a:extLst>
          </p:cNvPr>
          <p:cNvSpPr txBox="1"/>
          <p:nvPr/>
        </p:nvSpPr>
        <p:spPr>
          <a:xfrm>
            <a:off x="1213080" y="2231822"/>
            <a:ext cx="1627369" cy="369332"/>
          </a:xfrm>
          <a:prstGeom prst="rect">
            <a:avLst/>
          </a:prstGeom>
          <a:noFill/>
        </p:spPr>
        <p:txBody>
          <a:bodyPr wrap="none" rtlCol="0">
            <a:spAutoFit/>
          </a:bodyPr>
          <a:lstStyle/>
          <a:p>
            <a:r>
              <a:rPr lang="en-BE" sz="1400" dirty="0">
                <a:solidFill>
                  <a:srgbClr val="C00000"/>
                </a:solidFill>
              </a:rPr>
              <a:t>1</a:t>
            </a:r>
            <a:r>
              <a:rPr lang="en-BE" dirty="0">
                <a:solidFill>
                  <a:srgbClr val="C00000"/>
                </a:solidFill>
              </a:rPr>
              <a:t>|</a:t>
            </a:r>
            <a:r>
              <a:rPr lang="en-BE" i="1" dirty="0">
                <a:solidFill>
                  <a:srgbClr val="C00000"/>
                </a:solidFill>
              </a:rPr>
              <a:t> Structureren</a:t>
            </a:r>
          </a:p>
        </p:txBody>
      </p:sp>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47381" y="960852"/>
            <a:ext cx="3394378" cy="2047217"/>
          </a:xfrm>
          <a:prstGeom prst="rect">
            <a:avLst/>
          </a:prstGeom>
          <a:effectLst>
            <a:softEdge rad="139700"/>
          </a:effectLst>
        </p:spPr>
      </p:pic>
      <p:sp>
        <p:nvSpPr>
          <p:cNvPr id="65" name="Rectangle 64">
            <a:extLst>
              <a:ext uri="{FF2B5EF4-FFF2-40B4-BE49-F238E27FC236}">
                <a16:creationId xmlns:a16="http://schemas.microsoft.com/office/drawing/2014/main" id="{DD6A6D8F-06CF-704D-A653-42DFCD4E7F30}"/>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grpSp>
        <p:nvGrpSpPr>
          <p:cNvPr id="30" name="Group 29">
            <a:extLst>
              <a:ext uri="{FF2B5EF4-FFF2-40B4-BE49-F238E27FC236}">
                <a16:creationId xmlns:a16="http://schemas.microsoft.com/office/drawing/2014/main" id="{EF260538-0037-6F45-949E-50BCA1D6C907}"/>
              </a:ext>
            </a:extLst>
          </p:cNvPr>
          <p:cNvGrpSpPr/>
          <p:nvPr/>
        </p:nvGrpSpPr>
        <p:grpSpPr>
          <a:xfrm>
            <a:off x="388624" y="2777825"/>
            <a:ext cx="4049554" cy="3854750"/>
            <a:chOff x="388624" y="2777825"/>
            <a:chExt cx="4049554" cy="3854750"/>
          </a:xfrm>
        </p:grpSpPr>
        <mc:AlternateContent xmlns:mc="http://schemas.openxmlformats.org/markup-compatibility/2006" xmlns:a14="http://schemas.microsoft.com/office/drawing/2010/main">
          <mc:Choice Requires="a14">
            <p:sp>
              <p:nvSpPr>
                <p:cNvPr id="39" name="Rounded Rectangle 38">
                  <a:extLst>
                    <a:ext uri="{FF2B5EF4-FFF2-40B4-BE49-F238E27FC236}">
                      <a16:creationId xmlns:a16="http://schemas.microsoft.com/office/drawing/2014/main" id="{9E5E9B88-7B29-1349-A587-754A2AD6800F}"/>
                    </a:ext>
                  </a:extLst>
                </p:cNvPr>
                <p:cNvSpPr/>
                <p:nvPr/>
              </p:nvSpPr>
              <p:spPr>
                <a:xfrm>
                  <a:off x="1230869" y="2777825"/>
                  <a:ext cx="1570817" cy="426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Input a </a:t>
                  </a:r>
                  <a14:m>
                    <m:oMath xmlns:m="http://schemas.openxmlformats.org/officeDocument/2006/math">
                      <m:r>
                        <a:rPr lang="en-BE" sz="1400" i="1" smtClean="0">
                          <a:latin typeface="Cambria Math" panose="02040503050406030204" pitchFamily="18" charset="0"/>
                          <a:ea typeface="Cambria Math" panose="02040503050406030204" pitchFamily="18" charset="0"/>
                        </a:rPr>
                        <m:t>≠</m:t>
                      </m:r>
                    </m:oMath>
                  </a14:m>
                  <a:r>
                    <a:rPr lang="en-BE" sz="1400" dirty="0"/>
                    <a:t> 1, b en c </a:t>
                  </a:r>
                </a:p>
              </p:txBody>
            </p:sp>
          </mc:Choice>
          <mc:Fallback xmlns="">
            <p:sp>
              <p:nvSpPr>
                <p:cNvPr id="69" name="Rounded Rectangle 68">
                  <a:extLst>
                    <a:ext uri="{FF2B5EF4-FFF2-40B4-BE49-F238E27FC236}">
                      <a16:creationId xmlns:a16="http://schemas.microsoft.com/office/drawing/2014/main" id="{51A44C1A-20CA-6B48-ACEC-150618B465DC}"/>
                    </a:ext>
                  </a:extLst>
                </p:cNvPr>
                <p:cNvSpPr>
                  <a:spLocks noRot="1" noChangeAspect="1" noMove="1" noResize="1" noEditPoints="1" noAdjustHandles="1" noChangeArrowheads="1" noChangeShapeType="1" noTextEdit="1"/>
                </p:cNvSpPr>
                <p:nvPr/>
              </p:nvSpPr>
              <p:spPr>
                <a:xfrm>
                  <a:off x="1230869" y="2777825"/>
                  <a:ext cx="1570817" cy="426563"/>
                </a:xfrm>
                <a:prstGeom prst="roundRect">
                  <a:avLst/>
                </a:prstGeom>
                <a:blipFill>
                  <a:blip r:embed="rId8"/>
                  <a:stretch>
                    <a:fillRect r="-794"/>
                  </a:stretch>
                </a:blipFill>
              </p:spPr>
              <p:txBody>
                <a:bodyPr/>
                <a:lstStyle/>
                <a:p>
                  <a:r>
                    <a:rPr lang="en-BE">
                      <a:noFill/>
                    </a:rPr>
                    <a:t> </a:t>
                  </a:r>
                </a:p>
              </p:txBody>
            </p:sp>
          </mc:Fallback>
        </mc:AlternateContent>
        <p:sp>
          <p:nvSpPr>
            <p:cNvPr id="45" name="Rounded Rectangle 44">
              <a:extLst>
                <a:ext uri="{FF2B5EF4-FFF2-40B4-BE49-F238E27FC236}">
                  <a16:creationId xmlns:a16="http://schemas.microsoft.com/office/drawing/2014/main" id="{C74614C4-C748-CB45-ABB5-8DBEBD7F67F0}"/>
                </a:ext>
              </a:extLst>
            </p:cNvPr>
            <p:cNvSpPr/>
            <p:nvPr/>
          </p:nvSpPr>
          <p:spPr>
            <a:xfrm>
              <a:off x="2979663" y="3708393"/>
              <a:ext cx="1458515" cy="4716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Geen  </a:t>
              </a:r>
            </a:p>
            <a:p>
              <a:pPr algn="ctr"/>
              <a:r>
                <a:rPr lang="en-GB" sz="1400" dirty="0"/>
                <a:t>r</a:t>
              </a:r>
              <a:r>
                <a:rPr lang="en-BE" sz="1400" dirty="0"/>
                <a:t>eële nulpunten</a:t>
              </a:r>
            </a:p>
          </p:txBody>
        </p:sp>
        <mc:AlternateContent xmlns:mc="http://schemas.openxmlformats.org/markup-compatibility/2006" xmlns:a14="http://schemas.microsoft.com/office/drawing/2010/main">
          <mc:Choice Requires="a14">
            <p:sp>
              <p:nvSpPr>
                <p:cNvPr id="46" name="Diamond 45">
                  <a:extLst>
                    <a:ext uri="{FF2B5EF4-FFF2-40B4-BE49-F238E27FC236}">
                      <a16:creationId xmlns:a16="http://schemas.microsoft.com/office/drawing/2014/main" id="{9409C845-C13A-FD43-9D58-8F906492E0C9}"/>
                    </a:ext>
                  </a:extLst>
                </p:cNvPr>
                <p:cNvSpPr/>
                <p:nvPr/>
              </p:nvSpPr>
              <p:spPr>
                <a:xfrm>
                  <a:off x="1304187" y="3503453"/>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0" smtClean="0">
                            <a:solidFill>
                              <a:schemeClr val="tx1">
                                <a:lumMod val="75000"/>
                                <a:lumOff val="25000"/>
                              </a:schemeClr>
                            </a:solidFill>
                            <a:latin typeface="Cambria Math" panose="02040503050406030204" pitchFamily="18" charset="0"/>
                            <a:ea typeface="Cambria Math" panose="02040503050406030204" pitchFamily="18" charset="0"/>
                          </a:rPr>
                          <m:t> </m:t>
                        </m:r>
                      </m:oMath>
                    </m:oMathPara>
                  </a14:m>
                  <a:endParaRPr lang="en-BE" sz="1400" dirty="0">
                    <a:solidFill>
                      <a:schemeClr val="tx1">
                        <a:lumMod val="75000"/>
                        <a:lumOff val="25000"/>
                      </a:schemeClr>
                    </a:solidFill>
                  </a:endParaRPr>
                </a:p>
              </p:txBody>
            </p:sp>
          </mc:Choice>
          <mc:Fallback xmlns="">
            <p:sp>
              <p:nvSpPr>
                <p:cNvPr id="71" name="Diamond 70">
                  <a:extLst>
                    <a:ext uri="{FF2B5EF4-FFF2-40B4-BE49-F238E27FC236}">
                      <a16:creationId xmlns:a16="http://schemas.microsoft.com/office/drawing/2014/main" id="{354A1003-017A-4540-BA02-AD21C51B4DC2}"/>
                    </a:ext>
                  </a:extLst>
                </p:cNvPr>
                <p:cNvSpPr>
                  <a:spLocks noRot="1" noChangeAspect="1" noMove="1" noResize="1" noEditPoints="1" noAdjustHandles="1" noChangeArrowheads="1" noChangeShapeType="1" noTextEdit="1"/>
                </p:cNvSpPr>
                <p:nvPr/>
              </p:nvSpPr>
              <p:spPr>
                <a:xfrm>
                  <a:off x="1304187" y="3503453"/>
                  <a:ext cx="1376314" cy="875476"/>
                </a:xfrm>
                <a:prstGeom prst="diamond">
                  <a:avLst/>
                </a:prstGeom>
                <a:blipFill>
                  <a:blip r:embed="rId9"/>
                  <a:stretch>
                    <a:fillRect/>
                  </a:stretch>
                </a:blipFill>
              </p:spPr>
              <p:txBody>
                <a:bodyPr/>
                <a:lstStyle/>
                <a:p>
                  <a:r>
                    <a:rPr lang="en-BE">
                      <a:noFill/>
                    </a:rPr>
                    <a:t> </a:t>
                  </a:r>
                </a:p>
              </p:txBody>
            </p:sp>
          </mc:Fallback>
        </mc:AlternateContent>
        <p:sp>
          <p:nvSpPr>
            <p:cNvPr id="48" name="TextBox 47">
              <a:extLst>
                <a:ext uri="{FF2B5EF4-FFF2-40B4-BE49-F238E27FC236}">
                  <a16:creationId xmlns:a16="http://schemas.microsoft.com/office/drawing/2014/main" id="{3053A870-F7D1-FE4A-AAE3-B8FC3D3F6D8F}"/>
                </a:ext>
              </a:extLst>
            </p:cNvPr>
            <p:cNvSpPr txBox="1"/>
            <p:nvPr/>
          </p:nvSpPr>
          <p:spPr>
            <a:xfrm>
              <a:off x="1397099" y="3778344"/>
              <a:ext cx="1205779" cy="307777"/>
            </a:xfrm>
            <a:prstGeom prst="rect">
              <a:avLst/>
            </a:prstGeom>
            <a:noFill/>
          </p:spPr>
          <p:txBody>
            <a:bodyPr wrap="none" rtlCol="0">
              <a:spAutoFit/>
            </a:bodyPr>
            <a:lstStyle/>
            <a:p>
              <a:pPr algn="ctr"/>
              <a:r>
                <a:rPr lang="en-GB" sz="1400" dirty="0">
                  <a:solidFill>
                    <a:schemeClr val="tx1">
                      <a:lumMod val="75000"/>
                      <a:lumOff val="25000"/>
                    </a:schemeClr>
                  </a:solidFill>
                  <a:ea typeface="Cambria Math" panose="02040503050406030204" pitchFamily="18" charset="0"/>
                </a:rPr>
                <a:t>D</a:t>
              </a:r>
              <a:r>
                <a:rPr lang="en-GB" sz="800" dirty="0">
                  <a:solidFill>
                    <a:schemeClr val="tx1">
                      <a:lumMod val="75000"/>
                      <a:lumOff val="25000"/>
                    </a:schemeClr>
                  </a:solidFill>
                  <a:ea typeface="Cambria Math" panose="02040503050406030204" pitchFamily="18" charset="0"/>
                </a:rPr>
                <a:t> </a:t>
              </a:r>
              <a:r>
                <a:rPr lang="en-GB" sz="1400" dirty="0">
                  <a:solidFill>
                    <a:schemeClr val="tx1">
                      <a:lumMod val="75000"/>
                      <a:lumOff val="25000"/>
                    </a:schemeClr>
                  </a:solidFill>
                  <a:ea typeface="Cambria Math" panose="02040503050406030204" pitchFamily="18" charset="0"/>
                </a:rPr>
                <a:t>=</a:t>
              </a:r>
              <a:r>
                <a:rPr lang="en-GB" sz="1000" dirty="0">
                  <a:solidFill>
                    <a:schemeClr val="tx1">
                      <a:lumMod val="75000"/>
                      <a:lumOff val="25000"/>
                    </a:schemeClr>
                  </a:solidFill>
                  <a:ea typeface="Cambria Math" panose="02040503050406030204" pitchFamily="18" charset="0"/>
                </a:rPr>
                <a:t> </a:t>
              </a:r>
              <a:r>
                <a:rPr lang="en-GB" sz="1200" dirty="0">
                  <a:solidFill>
                    <a:schemeClr val="tx1">
                      <a:lumMod val="75000"/>
                      <a:lumOff val="25000"/>
                    </a:schemeClr>
                  </a:solidFill>
                  <a:ea typeface="Cambria Math" panose="02040503050406030204" pitchFamily="18" charset="0"/>
                </a:rPr>
                <a:t>b</a:t>
              </a:r>
              <a:r>
                <a:rPr lang="en-GB" sz="1200" baseline="30000" dirty="0">
                  <a:solidFill>
                    <a:schemeClr val="tx1">
                      <a:lumMod val="75000"/>
                      <a:lumOff val="25000"/>
                    </a:schemeClr>
                  </a:solidFill>
                  <a:ea typeface="Cambria Math" panose="02040503050406030204" pitchFamily="18" charset="0"/>
                </a:rPr>
                <a:t>2 </a:t>
              </a:r>
              <a:r>
                <a:rPr lang="en-GB" sz="1200" dirty="0">
                  <a:solidFill>
                    <a:schemeClr val="tx1">
                      <a:lumMod val="75000"/>
                      <a:lumOff val="25000"/>
                    </a:schemeClr>
                  </a:solidFill>
                  <a:ea typeface="Cambria Math" panose="02040503050406030204" pitchFamily="18" charset="0"/>
                </a:rPr>
                <a:t>+ 4ac </a:t>
              </a:r>
              <a:r>
                <a:rPr lang="en-GB" sz="1400" dirty="0">
                  <a:solidFill>
                    <a:schemeClr val="tx1">
                      <a:lumMod val="75000"/>
                      <a:lumOff val="25000"/>
                    </a:schemeClr>
                  </a:solidFill>
                  <a:ea typeface="Cambria Math" panose="02040503050406030204" pitchFamily="18" charset="0"/>
                </a:rPr>
                <a:t>&lt; 0</a:t>
              </a:r>
              <a:endParaRPr lang="en-BE" sz="1600" dirty="0"/>
            </a:p>
          </p:txBody>
        </p:sp>
        <p:sp>
          <p:nvSpPr>
            <p:cNvPr id="49" name="Diamond 48">
              <a:extLst>
                <a:ext uri="{FF2B5EF4-FFF2-40B4-BE49-F238E27FC236}">
                  <a16:creationId xmlns:a16="http://schemas.microsoft.com/office/drawing/2014/main" id="{C51BCDFC-A11F-874D-AEFB-070FC8DA0D82}"/>
                </a:ext>
              </a:extLst>
            </p:cNvPr>
            <p:cNvSpPr/>
            <p:nvPr/>
          </p:nvSpPr>
          <p:spPr>
            <a:xfrm>
              <a:off x="1300598" y="4676909"/>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tx1">
                      <a:lumMod val="75000"/>
                      <a:lumOff val="25000"/>
                    </a:schemeClr>
                  </a:solidFill>
                  <a:ea typeface="Cambria Math" panose="02040503050406030204" pitchFamily="18" charset="0"/>
                </a:rPr>
                <a:t>D &gt; 0</a:t>
              </a:r>
              <a:endParaRPr lang="en-BE" sz="1400" dirty="0">
                <a:solidFill>
                  <a:schemeClr val="tx1">
                    <a:lumMod val="75000"/>
                    <a:lumOff val="25000"/>
                  </a:schemeClr>
                </a:solidFill>
              </a:endParaRPr>
            </a:p>
          </p:txBody>
        </p:sp>
        <p:sp>
          <p:nvSpPr>
            <p:cNvPr id="50" name="TextBox 49">
              <a:extLst>
                <a:ext uri="{FF2B5EF4-FFF2-40B4-BE49-F238E27FC236}">
                  <a16:creationId xmlns:a16="http://schemas.microsoft.com/office/drawing/2014/main" id="{BAD0EB93-A0DF-2D45-9DDD-90FC24EE1698}"/>
                </a:ext>
              </a:extLst>
            </p:cNvPr>
            <p:cNvSpPr txBox="1"/>
            <p:nvPr/>
          </p:nvSpPr>
          <p:spPr>
            <a:xfrm>
              <a:off x="2572120" y="3621265"/>
              <a:ext cx="420243" cy="307777"/>
            </a:xfrm>
            <a:prstGeom prst="rect">
              <a:avLst/>
            </a:prstGeom>
            <a:noFill/>
          </p:spPr>
          <p:txBody>
            <a:bodyPr wrap="none" rtlCol="0">
              <a:spAutoFit/>
            </a:bodyPr>
            <a:lstStyle/>
            <a:p>
              <a:r>
                <a:rPr lang="en-BE" sz="1400" dirty="0">
                  <a:solidFill>
                    <a:srgbClr val="4472C4"/>
                  </a:solidFill>
                </a:rPr>
                <a:t>Yes</a:t>
              </a:r>
            </a:p>
          </p:txBody>
        </p:sp>
        <p:sp>
          <p:nvSpPr>
            <p:cNvPr id="51" name="TextBox 50">
              <a:extLst>
                <a:ext uri="{FF2B5EF4-FFF2-40B4-BE49-F238E27FC236}">
                  <a16:creationId xmlns:a16="http://schemas.microsoft.com/office/drawing/2014/main" id="{7B234F53-4C94-2040-BE3A-EA7A5CC636F4}"/>
                </a:ext>
              </a:extLst>
            </p:cNvPr>
            <p:cNvSpPr txBox="1"/>
            <p:nvPr/>
          </p:nvSpPr>
          <p:spPr>
            <a:xfrm>
              <a:off x="2029438" y="4345741"/>
              <a:ext cx="394660" cy="307777"/>
            </a:xfrm>
            <a:prstGeom prst="rect">
              <a:avLst/>
            </a:prstGeom>
            <a:noFill/>
          </p:spPr>
          <p:txBody>
            <a:bodyPr wrap="none" rtlCol="0">
              <a:spAutoFit/>
            </a:bodyPr>
            <a:lstStyle/>
            <a:p>
              <a:r>
                <a:rPr lang="en-BE" sz="1400" dirty="0">
                  <a:solidFill>
                    <a:srgbClr val="4472C4"/>
                  </a:solidFill>
                </a:rPr>
                <a:t>No</a:t>
              </a:r>
            </a:p>
          </p:txBody>
        </p:sp>
        <p:sp>
          <p:nvSpPr>
            <p:cNvPr id="52" name="TextBox 51">
              <a:extLst>
                <a:ext uri="{FF2B5EF4-FFF2-40B4-BE49-F238E27FC236}">
                  <a16:creationId xmlns:a16="http://schemas.microsoft.com/office/drawing/2014/main" id="{135C1CC1-FD3D-C542-985A-7D58A0A0E1D8}"/>
                </a:ext>
              </a:extLst>
            </p:cNvPr>
            <p:cNvSpPr txBox="1"/>
            <p:nvPr/>
          </p:nvSpPr>
          <p:spPr>
            <a:xfrm>
              <a:off x="2604356" y="4818476"/>
              <a:ext cx="394660" cy="307777"/>
            </a:xfrm>
            <a:prstGeom prst="rect">
              <a:avLst/>
            </a:prstGeom>
            <a:noFill/>
          </p:spPr>
          <p:txBody>
            <a:bodyPr wrap="none" rtlCol="0">
              <a:spAutoFit/>
            </a:bodyPr>
            <a:lstStyle/>
            <a:p>
              <a:r>
                <a:rPr lang="en-BE" sz="1400" dirty="0">
                  <a:solidFill>
                    <a:srgbClr val="4472C4"/>
                  </a:solidFill>
                </a:rPr>
                <a:t>No</a:t>
              </a:r>
            </a:p>
          </p:txBody>
        </p:sp>
        <p:cxnSp>
          <p:nvCxnSpPr>
            <p:cNvPr id="53" name="Straight Arrow Connector 52">
              <a:extLst>
                <a:ext uri="{FF2B5EF4-FFF2-40B4-BE49-F238E27FC236}">
                  <a16:creationId xmlns:a16="http://schemas.microsoft.com/office/drawing/2014/main" id="{98468DAA-EC41-B744-9046-DB34CCA70089}"/>
                </a:ext>
              </a:extLst>
            </p:cNvPr>
            <p:cNvCxnSpPr>
              <a:cxnSpLocks/>
            </p:cNvCxnSpPr>
            <p:nvPr/>
          </p:nvCxnSpPr>
          <p:spPr>
            <a:xfrm>
              <a:off x="1992086" y="3207904"/>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id="{037E3444-0B56-EB45-8664-ECD8B951A893}"/>
                </a:ext>
              </a:extLst>
            </p:cNvPr>
            <p:cNvSpPr/>
            <p:nvPr/>
          </p:nvSpPr>
          <p:spPr>
            <a:xfrm>
              <a:off x="2979663" y="4727145"/>
              <a:ext cx="1458515" cy="785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1 r</a:t>
              </a:r>
              <a:r>
                <a:rPr lang="en-BE" sz="1400" dirty="0"/>
                <a:t>eëel nulpunt</a:t>
              </a:r>
            </a:p>
            <a:p>
              <a:pPr algn="ctr"/>
              <a:endParaRPr lang="en-BE" sz="1400" dirty="0"/>
            </a:p>
          </p:txBody>
        </p:sp>
        <p:sp>
          <p:nvSpPr>
            <p:cNvPr id="55" name="Rounded Rectangle 54">
              <a:extLst>
                <a:ext uri="{FF2B5EF4-FFF2-40B4-BE49-F238E27FC236}">
                  <a16:creationId xmlns:a16="http://schemas.microsoft.com/office/drawing/2014/main" id="{BD4047ED-4DDD-2843-A657-97209DAD933D}"/>
                </a:ext>
              </a:extLst>
            </p:cNvPr>
            <p:cNvSpPr/>
            <p:nvPr/>
          </p:nvSpPr>
          <p:spPr>
            <a:xfrm>
              <a:off x="388624" y="5847003"/>
              <a:ext cx="3203013" cy="78557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2 r</a:t>
              </a:r>
              <a:r>
                <a:rPr lang="en-BE" sz="1400" dirty="0"/>
                <a:t>eële nulpunten</a:t>
              </a:r>
            </a:p>
            <a:p>
              <a:pPr algn="ctr"/>
              <a:endParaRPr lang="en-BE" sz="1400" dirty="0"/>
            </a:p>
            <a:p>
              <a:pPr algn="ctr"/>
              <a:endParaRPr lang="en-BE" sz="1400" dirty="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9195E5EA-BE92-D040-BB5E-08FE8258AED0}"/>
                    </a:ext>
                  </a:extLst>
                </p:cNvPr>
                <p:cNvSpPr txBox="1"/>
                <p:nvPr/>
              </p:nvSpPr>
              <p:spPr>
                <a:xfrm>
                  <a:off x="2088061" y="6126621"/>
                  <a:ext cx="1506759"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latin typeface="Arial" panose="020B0604020202020204" pitchFamily="34" charset="0"/>
                    <a:cs typeface="Arial" panose="020B0604020202020204" pitchFamily="34" charset="0"/>
                  </a:endParaRPr>
                </a:p>
              </p:txBody>
            </p:sp>
          </mc:Choice>
          <mc:Fallback xmlns="">
            <p:sp>
              <p:nvSpPr>
                <p:cNvPr id="81" name="TextBox 80">
                  <a:extLst>
                    <a:ext uri="{FF2B5EF4-FFF2-40B4-BE49-F238E27FC236}">
                      <a16:creationId xmlns:a16="http://schemas.microsoft.com/office/drawing/2014/main" id="{E082496B-D46B-664A-8248-8EDF67965A40}"/>
                    </a:ext>
                  </a:extLst>
                </p:cNvPr>
                <p:cNvSpPr txBox="1">
                  <a:spLocks noRot="1" noChangeAspect="1" noMove="1" noResize="1" noEditPoints="1" noAdjustHandles="1" noChangeArrowheads="1" noChangeShapeType="1" noTextEdit="1"/>
                </p:cNvSpPr>
                <p:nvPr/>
              </p:nvSpPr>
              <p:spPr>
                <a:xfrm>
                  <a:off x="2088061" y="6126621"/>
                  <a:ext cx="1506759" cy="487698"/>
                </a:xfrm>
                <a:prstGeom prst="rect">
                  <a:avLst/>
                </a:prstGeom>
                <a:blipFill>
                  <a:blip r:embed="rId10"/>
                  <a:stretch>
                    <a:fillRect b="-2564"/>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BC086368-8A74-7D49-9DC9-A376CF55F65C}"/>
                    </a:ext>
                  </a:extLst>
                </p:cNvPr>
                <p:cNvSpPr txBox="1"/>
                <p:nvPr/>
              </p:nvSpPr>
              <p:spPr>
                <a:xfrm>
                  <a:off x="391800" y="6125908"/>
                  <a:ext cx="1476302"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2" name="TextBox 81">
                  <a:extLst>
                    <a:ext uri="{FF2B5EF4-FFF2-40B4-BE49-F238E27FC236}">
                      <a16:creationId xmlns:a16="http://schemas.microsoft.com/office/drawing/2014/main" id="{DB57DA56-1F15-F54F-904D-C091B119B69D}"/>
                    </a:ext>
                  </a:extLst>
                </p:cNvPr>
                <p:cNvSpPr txBox="1">
                  <a:spLocks noRot="1" noChangeAspect="1" noMove="1" noResize="1" noEditPoints="1" noAdjustHandles="1" noChangeArrowheads="1" noChangeShapeType="1" noTextEdit="1"/>
                </p:cNvSpPr>
                <p:nvPr/>
              </p:nvSpPr>
              <p:spPr>
                <a:xfrm>
                  <a:off x="391800" y="6125908"/>
                  <a:ext cx="1476302" cy="487698"/>
                </a:xfrm>
                <a:prstGeom prst="rect">
                  <a:avLst/>
                </a:prstGeom>
                <a:blipFill>
                  <a:blip r:embed="rId11"/>
                  <a:stretch>
                    <a:fillRect b="-2564"/>
                  </a:stretch>
                </a:blipFill>
              </p:spPr>
              <p:txBody>
                <a:bodyPr/>
                <a:lstStyle/>
                <a:p>
                  <a:r>
                    <a:rPr lang="en-BE">
                      <a:noFill/>
                    </a:rPr>
                    <a:t> </a:t>
                  </a:r>
                </a:p>
              </p:txBody>
            </p:sp>
          </mc:Fallback>
        </mc:AlternateContent>
        <p:sp>
          <p:nvSpPr>
            <p:cNvPr id="69" name="TextBox 68">
              <a:extLst>
                <a:ext uri="{FF2B5EF4-FFF2-40B4-BE49-F238E27FC236}">
                  <a16:creationId xmlns:a16="http://schemas.microsoft.com/office/drawing/2014/main" id="{C407B4FC-DE6A-7740-9D2B-5173FE18588C}"/>
                </a:ext>
              </a:extLst>
            </p:cNvPr>
            <p:cNvSpPr txBox="1"/>
            <p:nvPr/>
          </p:nvSpPr>
          <p:spPr>
            <a:xfrm>
              <a:off x="1831087" y="6247666"/>
              <a:ext cx="333746" cy="307777"/>
            </a:xfrm>
            <a:prstGeom prst="rect">
              <a:avLst/>
            </a:prstGeom>
            <a:noFill/>
          </p:spPr>
          <p:txBody>
            <a:bodyPr wrap="none" rtlCol="0">
              <a:spAutoFit/>
            </a:bodyPr>
            <a:lstStyle/>
            <a:p>
              <a:r>
                <a:rPr lang="en-BE" sz="1400" dirty="0">
                  <a:solidFill>
                    <a:schemeClr val="bg1"/>
                  </a:solidFill>
                </a:rPr>
                <a:t>of</a:t>
              </a: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F8CDE82B-53A8-2F40-B4B5-0019B84A1717}"/>
                    </a:ext>
                  </a:extLst>
                </p:cNvPr>
                <p:cNvSpPr txBox="1"/>
                <p:nvPr/>
              </p:nvSpPr>
              <p:spPr>
                <a:xfrm>
                  <a:off x="3349187" y="5009799"/>
                  <a:ext cx="704039" cy="440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m:t>
                            </m:r>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002F77BA-5EC5-9E48-9983-BC7FB3AD267D}"/>
                    </a:ext>
                  </a:extLst>
                </p:cNvPr>
                <p:cNvSpPr txBox="1">
                  <a:spLocks noRot="1" noChangeAspect="1" noMove="1" noResize="1" noEditPoints="1" noAdjustHandles="1" noChangeArrowheads="1" noChangeShapeType="1" noTextEdit="1"/>
                </p:cNvSpPr>
                <p:nvPr/>
              </p:nvSpPr>
              <p:spPr>
                <a:xfrm>
                  <a:off x="3349187" y="5009799"/>
                  <a:ext cx="704039" cy="440313"/>
                </a:xfrm>
                <a:prstGeom prst="rect">
                  <a:avLst/>
                </a:prstGeom>
                <a:blipFill>
                  <a:blip r:embed="rId12"/>
                  <a:stretch>
                    <a:fillRect t="-2778"/>
                  </a:stretch>
                </a:blipFill>
              </p:spPr>
              <p:txBody>
                <a:bodyPr/>
                <a:lstStyle/>
                <a:p>
                  <a:r>
                    <a:rPr lang="en-BE">
                      <a:noFill/>
                    </a:rPr>
                    <a:t> </a:t>
                  </a:r>
                </a:p>
              </p:txBody>
            </p:sp>
          </mc:Fallback>
        </mc:AlternateContent>
        <p:cxnSp>
          <p:nvCxnSpPr>
            <p:cNvPr id="71" name="Straight Arrow Connector 70">
              <a:extLst>
                <a:ext uri="{FF2B5EF4-FFF2-40B4-BE49-F238E27FC236}">
                  <a16:creationId xmlns:a16="http://schemas.microsoft.com/office/drawing/2014/main" id="{E915F35C-930B-7A41-A3D5-7B27184D7938}"/>
                </a:ext>
              </a:extLst>
            </p:cNvPr>
            <p:cNvCxnSpPr>
              <a:cxnSpLocks/>
            </p:cNvCxnSpPr>
            <p:nvPr/>
          </p:nvCxnSpPr>
          <p:spPr>
            <a:xfrm>
              <a:off x="1988754" y="4382818"/>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6926950-5CF3-E444-A880-00102337A3BF}"/>
                </a:ext>
              </a:extLst>
            </p:cNvPr>
            <p:cNvCxnSpPr>
              <a:cxnSpLocks/>
            </p:cNvCxnSpPr>
            <p:nvPr/>
          </p:nvCxnSpPr>
          <p:spPr>
            <a:xfrm>
              <a:off x="1985014" y="5550876"/>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938DA1B-EC73-6648-8FB9-FF8023CE41E7}"/>
                </a:ext>
              </a:extLst>
            </p:cNvPr>
            <p:cNvCxnSpPr>
              <a:cxnSpLocks/>
            </p:cNvCxnSpPr>
            <p:nvPr/>
          </p:nvCxnSpPr>
          <p:spPr>
            <a:xfrm rot="16200000">
              <a:off x="2814587" y="4976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DBBC5720-1794-9A48-8115-6F1D457ACD6B}"/>
                </a:ext>
              </a:extLst>
            </p:cNvPr>
            <p:cNvCxnSpPr>
              <a:cxnSpLocks/>
            </p:cNvCxnSpPr>
            <p:nvPr/>
          </p:nvCxnSpPr>
          <p:spPr>
            <a:xfrm rot="16200000">
              <a:off x="2814587" y="3802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9B0B9B7-C9FA-D846-BDE9-3692AA7D9C10}"/>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spTree>
    <p:extLst>
      <p:ext uri="{BB962C8B-B14F-4D97-AF65-F5344CB8AC3E}">
        <p14:creationId xmlns:p14="http://schemas.microsoft.com/office/powerpoint/2010/main" val="1355413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cxnSp>
        <p:nvCxnSpPr>
          <p:cNvPr id="73" name="Straight Arrow Connector 72">
            <a:extLst>
              <a:ext uri="{FF2B5EF4-FFF2-40B4-BE49-F238E27FC236}">
                <a16:creationId xmlns:a16="http://schemas.microsoft.com/office/drawing/2014/main" id="{90B2E32B-D860-9D4E-AEBF-3EC394B84D99}"/>
              </a:ext>
            </a:extLst>
          </p:cNvPr>
          <p:cNvCxnSpPr>
            <a:cxnSpLocks/>
          </p:cNvCxnSpPr>
          <p:nvPr/>
        </p:nvCxnSpPr>
        <p:spPr>
          <a:xfrm flipH="1">
            <a:off x="3196346" y="2416488"/>
            <a:ext cx="2327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sp>
        <p:nvSpPr>
          <p:cNvPr id="57" name="TextBox 56">
            <a:extLst>
              <a:ext uri="{FF2B5EF4-FFF2-40B4-BE49-F238E27FC236}">
                <a16:creationId xmlns:a16="http://schemas.microsoft.com/office/drawing/2014/main" id="{A7F5F995-CA79-C240-99B4-0511C9112E5F}"/>
              </a:ext>
            </a:extLst>
          </p:cNvPr>
          <p:cNvSpPr txBox="1"/>
          <p:nvPr/>
        </p:nvSpPr>
        <p:spPr>
          <a:xfrm>
            <a:off x="1213080" y="2231822"/>
            <a:ext cx="1627369" cy="369332"/>
          </a:xfrm>
          <a:prstGeom prst="rect">
            <a:avLst/>
          </a:prstGeom>
          <a:noFill/>
        </p:spPr>
        <p:txBody>
          <a:bodyPr wrap="none" rtlCol="0">
            <a:spAutoFit/>
          </a:bodyPr>
          <a:lstStyle/>
          <a:p>
            <a:r>
              <a:rPr lang="en-BE" sz="1400" dirty="0">
                <a:solidFill>
                  <a:srgbClr val="C00000"/>
                </a:solidFill>
              </a:rPr>
              <a:t>1</a:t>
            </a:r>
            <a:r>
              <a:rPr lang="en-BE" dirty="0">
                <a:solidFill>
                  <a:srgbClr val="C00000"/>
                </a:solidFill>
              </a:rPr>
              <a:t>|</a:t>
            </a:r>
            <a:r>
              <a:rPr lang="en-BE" i="1" dirty="0">
                <a:solidFill>
                  <a:srgbClr val="C00000"/>
                </a:solidFill>
              </a:rPr>
              <a:t> Structureren</a:t>
            </a:r>
          </a:p>
        </p:txBody>
      </p:sp>
      <p:grpSp>
        <p:nvGrpSpPr>
          <p:cNvPr id="23" name="Group 22">
            <a:extLst>
              <a:ext uri="{FF2B5EF4-FFF2-40B4-BE49-F238E27FC236}">
                <a16:creationId xmlns:a16="http://schemas.microsoft.com/office/drawing/2014/main" id="{61E7C6BA-FAB3-C64F-9A4D-FDFAB14812FC}"/>
              </a:ext>
            </a:extLst>
          </p:cNvPr>
          <p:cNvGrpSpPr/>
          <p:nvPr/>
        </p:nvGrpSpPr>
        <p:grpSpPr>
          <a:xfrm>
            <a:off x="5131573" y="3669065"/>
            <a:ext cx="3426071" cy="3007762"/>
            <a:chOff x="5296673" y="3669065"/>
            <a:chExt cx="3426071" cy="3007762"/>
          </a:xfrm>
        </p:grpSpPr>
        <p:grpSp>
          <p:nvGrpSpPr>
            <p:cNvPr id="22" name="Group 21">
              <a:extLst>
                <a:ext uri="{FF2B5EF4-FFF2-40B4-BE49-F238E27FC236}">
                  <a16:creationId xmlns:a16="http://schemas.microsoft.com/office/drawing/2014/main" id="{4B4E480F-7F62-D743-A984-1D6932553B51}"/>
                </a:ext>
              </a:extLst>
            </p:cNvPr>
            <p:cNvGrpSpPr>
              <a:grpSpLocks noChangeAspect="1"/>
            </p:cNvGrpSpPr>
            <p:nvPr/>
          </p:nvGrpSpPr>
          <p:grpSpPr>
            <a:xfrm>
              <a:off x="5296673" y="3669065"/>
              <a:ext cx="3029188" cy="3007762"/>
              <a:chOff x="4674151" y="1410271"/>
              <a:chExt cx="4143789" cy="4114479"/>
            </a:xfrm>
          </p:grpSpPr>
          <p:pic>
            <p:nvPicPr>
              <p:cNvPr id="10" name="Picture 9">
                <a:extLst>
                  <a:ext uri="{FF2B5EF4-FFF2-40B4-BE49-F238E27FC236}">
                    <a16:creationId xmlns:a16="http://schemas.microsoft.com/office/drawing/2014/main" id="{7112F257-123C-3D4C-9BC0-9A263E9230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674151" y="1410271"/>
                <a:ext cx="4140200" cy="1978374"/>
              </a:xfrm>
              <a:prstGeom prst="rect">
                <a:avLst/>
              </a:prstGeom>
            </p:spPr>
          </p:pic>
          <p:pic>
            <p:nvPicPr>
              <p:cNvPr id="11" name="Picture 10">
                <a:extLst>
                  <a:ext uri="{FF2B5EF4-FFF2-40B4-BE49-F238E27FC236}">
                    <a16:creationId xmlns:a16="http://schemas.microsoft.com/office/drawing/2014/main" id="{9F169EE5-6DE9-B64D-ADBD-401B74BB88A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677740" y="3488617"/>
                <a:ext cx="4140200" cy="2036133"/>
              </a:xfrm>
              <a:prstGeom prst="rect">
                <a:avLst/>
              </a:prstGeom>
            </p:spPr>
          </p:pic>
          <p:pic>
            <p:nvPicPr>
              <p:cNvPr id="31" name="Picture 30">
                <a:extLst>
                  <a:ext uri="{FF2B5EF4-FFF2-40B4-BE49-F238E27FC236}">
                    <a16:creationId xmlns:a16="http://schemas.microsoft.com/office/drawing/2014/main" id="{066FA275-04E0-3D4B-8605-01ABFA9374D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219656" y="1812448"/>
                <a:ext cx="511011" cy="230004"/>
              </a:xfrm>
              <a:prstGeom prst="rect">
                <a:avLst/>
              </a:prstGeom>
            </p:spPr>
          </p:pic>
          <p:sp>
            <p:nvSpPr>
              <p:cNvPr id="5" name="Rectangle 4">
                <a:extLst>
                  <a:ext uri="{FF2B5EF4-FFF2-40B4-BE49-F238E27FC236}">
                    <a16:creationId xmlns:a16="http://schemas.microsoft.com/office/drawing/2014/main" id="{C68516FB-EDE8-024B-9A1A-6A7A08822C38}"/>
                  </a:ext>
                </a:extLst>
              </p:cNvPr>
              <p:cNvSpPr/>
              <p:nvPr/>
            </p:nvSpPr>
            <p:spPr>
              <a:xfrm>
                <a:off x="6210066" y="2231822"/>
                <a:ext cx="11219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47" name="Rounded Rectangle 46">
              <a:extLst>
                <a:ext uri="{FF2B5EF4-FFF2-40B4-BE49-F238E27FC236}">
                  <a16:creationId xmlns:a16="http://schemas.microsoft.com/office/drawing/2014/main" id="{E899B222-7568-A547-97C5-4B13B8AE4023}"/>
                </a:ext>
              </a:extLst>
            </p:cNvPr>
            <p:cNvSpPr/>
            <p:nvPr/>
          </p:nvSpPr>
          <p:spPr>
            <a:xfrm>
              <a:off x="8077299" y="5553010"/>
              <a:ext cx="643860"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Output</a:t>
              </a:r>
            </a:p>
          </p:txBody>
        </p:sp>
        <p:sp>
          <p:nvSpPr>
            <p:cNvPr id="59" name="Rounded Rectangle 58">
              <a:extLst>
                <a:ext uri="{FF2B5EF4-FFF2-40B4-BE49-F238E27FC236}">
                  <a16:creationId xmlns:a16="http://schemas.microsoft.com/office/drawing/2014/main" id="{A3AB9443-9760-404D-8F01-348C5142212E}"/>
                </a:ext>
              </a:extLst>
            </p:cNvPr>
            <p:cNvSpPr/>
            <p:nvPr/>
          </p:nvSpPr>
          <p:spPr>
            <a:xfrm>
              <a:off x="8077433" y="4431963"/>
              <a:ext cx="643861"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Input</a:t>
              </a:r>
            </a:p>
          </p:txBody>
        </p:sp>
        <p:sp>
          <p:nvSpPr>
            <p:cNvPr id="60" name="Rounded Rectangle 59">
              <a:extLst>
                <a:ext uri="{FF2B5EF4-FFF2-40B4-BE49-F238E27FC236}">
                  <a16:creationId xmlns:a16="http://schemas.microsoft.com/office/drawing/2014/main" id="{F2CC499C-2BEF-0241-A14F-5095CA31E60F}"/>
                </a:ext>
              </a:extLst>
            </p:cNvPr>
            <p:cNvSpPr/>
            <p:nvPr/>
          </p:nvSpPr>
          <p:spPr>
            <a:xfrm>
              <a:off x="7914496" y="4995357"/>
              <a:ext cx="808248"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a:solidFill>
                    <a:schemeClr val="tx1">
                      <a:lumMod val="65000"/>
                      <a:lumOff val="35000"/>
                    </a:schemeClr>
                  </a:solidFill>
                </a:rPr>
                <a:t>Verwerking</a:t>
              </a:r>
            </a:p>
          </p:txBody>
        </p:sp>
        <p:cxnSp>
          <p:nvCxnSpPr>
            <p:cNvPr id="61" name="Straight Arrow Connector 60">
              <a:extLst>
                <a:ext uri="{FF2B5EF4-FFF2-40B4-BE49-F238E27FC236}">
                  <a16:creationId xmlns:a16="http://schemas.microsoft.com/office/drawing/2014/main" id="{4D4290C1-4727-E24F-ADF7-5A677F51FA07}"/>
                </a:ext>
              </a:extLst>
            </p:cNvPr>
            <p:cNvCxnSpPr>
              <a:cxnSpLocks/>
            </p:cNvCxnSpPr>
            <p:nvPr/>
          </p:nvCxnSpPr>
          <p:spPr>
            <a:xfrm flipH="1">
              <a:off x="8562201" y="4727145"/>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72AC827-D864-934D-96E0-E7FF602B00A5}"/>
                </a:ext>
              </a:extLst>
            </p:cNvPr>
            <p:cNvCxnSpPr>
              <a:cxnSpLocks/>
            </p:cNvCxnSpPr>
            <p:nvPr/>
          </p:nvCxnSpPr>
          <p:spPr>
            <a:xfrm flipH="1">
              <a:off x="8557152" y="5291340"/>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4A510662-E39D-3F4F-90DC-F00D711D1046}"/>
              </a:ext>
            </a:extLst>
          </p:cNvPr>
          <p:cNvSpPr txBox="1"/>
          <p:nvPr/>
        </p:nvSpPr>
        <p:spPr>
          <a:xfrm>
            <a:off x="6053066" y="3163583"/>
            <a:ext cx="1218410" cy="369332"/>
          </a:xfrm>
          <a:prstGeom prst="rect">
            <a:avLst/>
          </a:prstGeom>
          <a:noFill/>
        </p:spPr>
        <p:txBody>
          <a:bodyPr wrap="none" rtlCol="0">
            <a:spAutoFit/>
          </a:bodyPr>
          <a:lstStyle/>
          <a:p>
            <a:r>
              <a:rPr lang="en-BE" sz="1400" dirty="0">
                <a:solidFill>
                  <a:srgbClr val="C00000"/>
                </a:solidFill>
              </a:rPr>
              <a:t>2</a:t>
            </a:r>
            <a:r>
              <a:rPr lang="en-BE" dirty="0">
                <a:solidFill>
                  <a:srgbClr val="C00000"/>
                </a:solidFill>
              </a:rPr>
              <a:t>|</a:t>
            </a:r>
            <a:r>
              <a:rPr lang="en-BE" i="1" dirty="0">
                <a:solidFill>
                  <a:srgbClr val="C00000"/>
                </a:solidFill>
              </a:rPr>
              <a:t> Vertalen</a:t>
            </a:r>
          </a:p>
        </p:txBody>
      </p:sp>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047381" y="960852"/>
            <a:ext cx="3394378" cy="2047217"/>
          </a:xfrm>
          <a:prstGeom prst="rect">
            <a:avLst/>
          </a:prstGeom>
          <a:effectLst>
            <a:softEdge rad="139700"/>
          </a:effectLst>
        </p:spPr>
      </p:pic>
      <p:cxnSp>
        <p:nvCxnSpPr>
          <p:cNvPr id="68" name="Straight Arrow Connector 67">
            <a:extLst>
              <a:ext uri="{FF2B5EF4-FFF2-40B4-BE49-F238E27FC236}">
                <a16:creationId xmlns:a16="http://schemas.microsoft.com/office/drawing/2014/main" id="{F2BF1B8A-01FC-E140-ABC5-CD26DA61BF2A}"/>
              </a:ext>
            </a:extLst>
          </p:cNvPr>
          <p:cNvCxnSpPr>
            <a:cxnSpLocks/>
          </p:cNvCxnSpPr>
          <p:nvPr/>
        </p:nvCxnSpPr>
        <p:spPr>
          <a:xfrm>
            <a:off x="3196346" y="3348351"/>
            <a:ext cx="2569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E3C148F-1F1D-EA45-A4CD-C58F367B8B13}"/>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grpSp>
        <p:nvGrpSpPr>
          <p:cNvPr id="66" name="Group 65">
            <a:extLst>
              <a:ext uri="{FF2B5EF4-FFF2-40B4-BE49-F238E27FC236}">
                <a16:creationId xmlns:a16="http://schemas.microsoft.com/office/drawing/2014/main" id="{9401EAD1-68DC-CD48-8844-2EBACEFC6A13}"/>
              </a:ext>
            </a:extLst>
          </p:cNvPr>
          <p:cNvGrpSpPr/>
          <p:nvPr/>
        </p:nvGrpSpPr>
        <p:grpSpPr>
          <a:xfrm>
            <a:off x="388624" y="2777825"/>
            <a:ext cx="4049554" cy="3854750"/>
            <a:chOff x="388624" y="2777825"/>
            <a:chExt cx="4049554" cy="3854750"/>
          </a:xfrm>
        </p:grpSpPr>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51A44C1A-20CA-6B48-ACEC-150618B465DC}"/>
                    </a:ext>
                  </a:extLst>
                </p:cNvPr>
                <p:cNvSpPr/>
                <p:nvPr/>
              </p:nvSpPr>
              <p:spPr>
                <a:xfrm>
                  <a:off x="1230869" y="2777825"/>
                  <a:ext cx="1570817" cy="426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Input a </a:t>
                  </a:r>
                  <a14:m>
                    <m:oMath xmlns:m="http://schemas.openxmlformats.org/officeDocument/2006/math">
                      <m:r>
                        <a:rPr lang="en-BE" sz="1400" i="1" smtClean="0">
                          <a:latin typeface="Cambria Math" panose="02040503050406030204" pitchFamily="18" charset="0"/>
                          <a:ea typeface="Cambria Math" panose="02040503050406030204" pitchFamily="18" charset="0"/>
                        </a:rPr>
                        <m:t>≠</m:t>
                      </m:r>
                    </m:oMath>
                  </a14:m>
                  <a:r>
                    <a:rPr lang="en-BE" sz="1400" dirty="0"/>
                    <a:t> 1, b en c </a:t>
                  </a:r>
                </a:p>
              </p:txBody>
            </p:sp>
          </mc:Choice>
          <mc:Fallback xmlns="">
            <p:sp>
              <p:nvSpPr>
                <p:cNvPr id="69" name="Rounded Rectangle 68">
                  <a:extLst>
                    <a:ext uri="{FF2B5EF4-FFF2-40B4-BE49-F238E27FC236}">
                      <a16:creationId xmlns:a16="http://schemas.microsoft.com/office/drawing/2014/main" id="{51A44C1A-20CA-6B48-ACEC-150618B465DC}"/>
                    </a:ext>
                  </a:extLst>
                </p:cNvPr>
                <p:cNvSpPr>
                  <a:spLocks noRot="1" noChangeAspect="1" noMove="1" noResize="1" noEditPoints="1" noAdjustHandles="1" noChangeArrowheads="1" noChangeShapeType="1" noTextEdit="1"/>
                </p:cNvSpPr>
                <p:nvPr/>
              </p:nvSpPr>
              <p:spPr>
                <a:xfrm>
                  <a:off x="1230869" y="2777825"/>
                  <a:ext cx="1570817" cy="426563"/>
                </a:xfrm>
                <a:prstGeom prst="roundRect">
                  <a:avLst/>
                </a:prstGeom>
                <a:blipFill>
                  <a:blip r:embed="rId8"/>
                  <a:stretch>
                    <a:fillRect r="-794"/>
                  </a:stretch>
                </a:blipFill>
              </p:spPr>
              <p:txBody>
                <a:bodyPr/>
                <a:lstStyle/>
                <a:p>
                  <a:r>
                    <a:rPr lang="en-BE">
                      <a:noFill/>
                    </a:rPr>
                    <a:t> </a:t>
                  </a:r>
                </a:p>
              </p:txBody>
            </p:sp>
          </mc:Fallback>
        </mc:AlternateContent>
        <p:sp>
          <p:nvSpPr>
            <p:cNvPr id="70" name="Rounded Rectangle 69">
              <a:extLst>
                <a:ext uri="{FF2B5EF4-FFF2-40B4-BE49-F238E27FC236}">
                  <a16:creationId xmlns:a16="http://schemas.microsoft.com/office/drawing/2014/main" id="{4A7027B3-ABCB-7F4F-A23E-6654DE069CBB}"/>
                </a:ext>
              </a:extLst>
            </p:cNvPr>
            <p:cNvSpPr/>
            <p:nvPr/>
          </p:nvSpPr>
          <p:spPr>
            <a:xfrm>
              <a:off x="2979663" y="3708393"/>
              <a:ext cx="1458515" cy="4716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Geen  </a:t>
              </a:r>
            </a:p>
            <a:p>
              <a:pPr algn="ctr"/>
              <a:r>
                <a:rPr lang="en-GB" sz="1400" dirty="0"/>
                <a:t>r</a:t>
              </a:r>
              <a:r>
                <a:rPr lang="en-BE" sz="1400" dirty="0"/>
                <a:t>eële nulpunten</a:t>
              </a:r>
            </a:p>
          </p:txBody>
        </p:sp>
        <mc:AlternateContent xmlns:mc="http://schemas.openxmlformats.org/markup-compatibility/2006" xmlns:a14="http://schemas.microsoft.com/office/drawing/2010/main">
          <mc:Choice Requires="a14">
            <p:sp>
              <p:nvSpPr>
                <p:cNvPr id="71" name="Diamond 70">
                  <a:extLst>
                    <a:ext uri="{FF2B5EF4-FFF2-40B4-BE49-F238E27FC236}">
                      <a16:creationId xmlns:a16="http://schemas.microsoft.com/office/drawing/2014/main" id="{354A1003-017A-4540-BA02-AD21C51B4DC2}"/>
                    </a:ext>
                  </a:extLst>
                </p:cNvPr>
                <p:cNvSpPr/>
                <p:nvPr/>
              </p:nvSpPr>
              <p:spPr>
                <a:xfrm>
                  <a:off x="1304187" y="3503453"/>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0" smtClean="0">
                            <a:solidFill>
                              <a:schemeClr val="tx1">
                                <a:lumMod val="75000"/>
                                <a:lumOff val="25000"/>
                              </a:schemeClr>
                            </a:solidFill>
                            <a:latin typeface="Cambria Math" panose="02040503050406030204" pitchFamily="18" charset="0"/>
                            <a:ea typeface="Cambria Math" panose="02040503050406030204" pitchFamily="18" charset="0"/>
                          </a:rPr>
                          <m:t> </m:t>
                        </m:r>
                      </m:oMath>
                    </m:oMathPara>
                  </a14:m>
                  <a:endParaRPr lang="en-BE" sz="1400" dirty="0">
                    <a:solidFill>
                      <a:schemeClr val="tx1">
                        <a:lumMod val="75000"/>
                        <a:lumOff val="25000"/>
                      </a:schemeClr>
                    </a:solidFill>
                  </a:endParaRPr>
                </a:p>
              </p:txBody>
            </p:sp>
          </mc:Choice>
          <mc:Fallback xmlns="">
            <p:sp>
              <p:nvSpPr>
                <p:cNvPr id="71" name="Diamond 70">
                  <a:extLst>
                    <a:ext uri="{FF2B5EF4-FFF2-40B4-BE49-F238E27FC236}">
                      <a16:creationId xmlns:a16="http://schemas.microsoft.com/office/drawing/2014/main" id="{354A1003-017A-4540-BA02-AD21C51B4DC2}"/>
                    </a:ext>
                  </a:extLst>
                </p:cNvPr>
                <p:cNvSpPr>
                  <a:spLocks noRot="1" noChangeAspect="1" noMove="1" noResize="1" noEditPoints="1" noAdjustHandles="1" noChangeArrowheads="1" noChangeShapeType="1" noTextEdit="1"/>
                </p:cNvSpPr>
                <p:nvPr/>
              </p:nvSpPr>
              <p:spPr>
                <a:xfrm>
                  <a:off x="1304187" y="3503453"/>
                  <a:ext cx="1376314" cy="875476"/>
                </a:xfrm>
                <a:prstGeom prst="diamond">
                  <a:avLst/>
                </a:prstGeom>
                <a:blipFill>
                  <a:blip r:embed="rId9"/>
                  <a:stretch>
                    <a:fillRect/>
                  </a:stretch>
                </a:blipFill>
              </p:spPr>
              <p:txBody>
                <a:bodyPr/>
                <a:lstStyle/>
                <a:p>
                  <a:r>
                    <a:rPr lang="en-BE">
                      <a:noFill/>
                    </a:rPr>
                    <a:t> </a:t>
                  </a:r>
                </a:p>
              </p:txBody>
            </p:sp>
          </mc:Fallback>
        </mc:AlternateContent>
        <p:sp>
          <p:nvSpPr>
            <p:cNvPr id="72" name="TextBox 71">
              <a:extLst>
                <a:ext uri="{FF2B5EF4-FFF2-40B4-BE49-F238E27FC236}">
                  <a16:creationId xmlns:a16="http://schemas.microsoft.com/office/drawing/2014/main" id="{89B59482-F594-0040-9FBA-782D6C412EF5}"/>
                </a:ext>
              </a:extLst>
            </p:cNvPr>
            <p:cNvSpPr txBox="1"/>
            <p:nvPr/>
          </p:nvSpPr>
          <p:spPr>
            <a:xfrm>
              <a:off x="1397099" y="3778344"/>
              <a:ext cx="1205779" cy="307777"/>
            </a:xfrm>
            <a:prstGeom prst="rect">
              <a:avLst/>
            </a:prstGeom>
            <a:noFill/>
          </p:spPr>
          <p:txBody>
            <a:bodyPr wrap="none" rtlCol="0">
              <a:spAutoFit/>
            </a:bodyPr>
            <a:lstStyle/>
            <a:p>
              <a:pPr algn="ctr"/>
              <a:r>
                <a:rPr lang="en-GB" sz="1400" dirty="0">
                  <a:solidFill>
                    <a:schemeClr val="tx1">
                      <a:lumMod val="75000"/>
                      <a:lumOff val="25000"/>
                    </a:schemeClr>
                  </a:solidFill>
                  <a:ea typeface="Cambria Math" panose="02040503050406030204" pitchFamily="18" charset="0"/>
                </a:rPr>
                <a:t>D</a:t>
              </a:r>
              <a:r>
                <a:rPr lang="en-GB" sz="800" dirty="0">
                  <a:solidFill>
                    <a:schemeClr val="tx1">
                      <a:lumMod val="75000"/>
                      <a:lumOff val="25000"/>
                    </a:schemeClr>
                  </a:solidFill>
                  <a:ea typeface="Cambria Math" panose="02040503050406030204" pitchFamily="18" charset="0"/>
                </a:rPr>
                <a:t> </a:t>
              </a:r>
              <a:r>
                <a:rPr lang="en-GB" sz="1400" dirty="0">
                  <a:solidFill>
                    <a:schemeClr val="tx1">
                      <a:lumMod val="75000"/>
                      <a:lumOff val="25000"/>
                    </a:schemeClr>
                  </a:solidFill>
                  <a:ea typeface="Cambria Math" panose="02040503050406030204" pitchFamily="18" charset="0"/>
                </a:rPr>
                <a:t>=</a:t>
              </a:r>
              <a:r>
                <a:rPr lang="en-GB" sz="1000" dirty="0">
                  <a:solidFill>
                    <a:schemeClr val="tx1">
                      <a:lumMod val="75000"/>
                      <a:lumOff val="25000"/>
                    </a:schemeClr>
                  </a:solidFill>
                  <a:ea typeface="Cambria Math" panose="02040503050406030204" pitchFamily="18" charset="0"/>
                </a:rPr>
                <a:t> </a:t>
              </a:r>
              <a:r>
                <a:rPr lang="en-GB" sz="1200" dirty="0">
                  <a:solidFill>
                    <a:schemeClr val="tx1">
                      <a:lumMod val="75000"/>
                      <a:lumOff val="25000"/>
                    </a:schemeClr>
                  </a:solidFill>
                  <a:ea typeface="Cambria Math" panose="02040503050406030204" pitchFamily="18" charset="0"/>
                </a:rPr>
                <a:t>b</a:t>
              </a:r>
              <a:r>
                <a:rPr lang="en-GB" sz="1200" baseline="30000" dirty="0">
                  <a:solidFill>
                    <a:schemeClr val="tx1">
                      <a:lumMod val="75000"/>
                      <a:lumOff val="25000"/>
                    </a:schemeClr>
                  </a:solidFill>
                  <a:ea typeface="Cambria Math" panose="02040503050406030204" pitchFamily="18" charset="0"/>
                </a:rPr>
                <a:t>2 </a:t>
              </a:r>
              <a:r>
                <a:rPr lang="en-GB" sz="1200" dirty="0">
                  <a:solidFill>
                    <a:schemeClr val="tx1">
                      <a:lumMod val="75000"/>
                      <a:lumOff val="25000"/>
                    </a:schemeClr>
                  </a:solidFill>
                  <a:ea typeface="Cambria Math" panose="02040503050406030204" pitchFamily="18" charset="0"/>
                </a:rPr>
                <a:t>+ 4ac </a:t>
              </a:r>
              <a:r>
                <a:rPr lang="en-GB" sz="1400" dirty="0">
                  <a:solidFill>
                    <a:schemeClr val="tx1">
                      <a:lumMod val="75000"/>
                      <a:lumOff val="25000"/>
                    </a:schemeClr>
                  </a:solidFill>
                  <a:ea typeface="Cambria Math" panose="02040503050406030204" pitchFamily="18" charset="0"/>
                </a:rPr>
                <a:t>&lt; 0</a:t>
              </a:r>
              <a:endParaRPr lang="en-BE" sz="1600" dirty="0"/>
            </a:p>
          </p:txBody>
        </p:sp>
        <p:sp>
          <p:nvSpPr>
            <p:cNvPr id="74" name="Diamond 73">
              <a:extLst>
                <a:ext uri="{FF2B5EF4-FFF2-40B4-BE49-F238E27FC236}">
                  <a16:creationId xmlns:a16="http://schemas.microsoft.com/office/drawing/2014/main" id="{9C668CC8-7F4E-A547-8383-8833392FCD8F}"/>
                </a:ext>
              </a:extLst>
            </p:cNvPr>
            <p:cNvSpPr/>
            <p:nvPr/>
          </p:nvSpPr>
          <p:spPr>
            <a:xfrm>
              <a:off x="1300598" y="4676909"/>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tx1">
                      <a:lumMod val="75000"/>
                      <a:lumOff val="25000"/>
                    </a:schemeClr>
                  </a:solidFill>
                  <a:ea typeface="Cambria Math" panose="02040503050406030204" pitchFamily="18" charset="0"/>
                </a:rPr>
                <a:t>D &gt; 0</a:t>
              </a:r>
              <a:endParaRPr lang="en-BE" sz="1400" dirty="0">
                <a:solidFill>
                  <a:schemeClr val="tx1">
                    <a:lumMod val="75000"/>
                    <a:lumOff val="25000"/>
                  </a:schemeClr>
                </a:solidFill>
              </a:endParaRPr>
            </a:p>
          </p:txBody>
        </p:sp>
        <p:sp>
          <p:nvSpPr>
            <p:cNvPr id="75" name="TextBox 74">
              <a:extLst>
                <a:ext uri="{FF2B5EF4-FFF2-40B4-BE49-F238E27FC236}">
                  <a16:creationId xmlns:a16="http://schemas.microsoft.com/office/drawing/2014/main" id="{90DA4B8B-2D22-F147-8F7B-19D3BA1C4962}"/>
                </a:ext>
              </a:extLst>
            </p:cNvPr>
            <p:cNvSpPr txBox="1"/>
            <p:nvPr/>
          </p:nvSpPr>
          <p:spPr>
            <a:xfrm>
              <a:off x="2572120" y="3621265"/>
              <a:ext cx="420243" cy="307777"/>
            </a:xfrm>
            <a:prstGeom prst="rect">
              <a:avLst/>
            </a:prstGeom>
            <a:noFill/>
          </p:spPr>
          <p:txBody>
            <a:bodyPr wrap="none" rtlCol="0">
              <a:spAutoFit/>
            </a:bodyPr>
            <a:lstStyle/>
            <a:p>
              <a:r>
                <a:rPr lang="en-BE" sz="1400" dirty="0">
                  <a:solidFill>
                    <a:srgbClr val="4472C4"/>
                  </a:solidFill>
                </a:rPr>
                <a:t>Yes</a:t>
              </a:r>
            </a:p>
          </p:txBody>
        </p:sp>
        <p:sp>
          <p:nvSpPr>
            <p:cNvPr id="76" name="TextBox 75">
              <a:extLst>
                <a:ext uri="{FF2B5EF4-FFF2-40B4-BE49-F238E27FC236}">
                  <a16:creationId xmlns:a16="http://schemas.microsoft.com/office/drawing/2014/main" id="{7BC11B6D-9D03-5F4E-9870-DE8F7B56A01F}"/>
                </a:ext>
              </a:extLst>
            </p:cNvPr>
            <p:cNvSpPr txBox="1"/>
            <p:nvPr/>
          </p:nvSpPr>
          <p:spPr>
            <a:xfrm>
              <a:off x="2029438" y="4345741"/>
              <a:ext cx="394660" cy="307777"/>
            </a:xfrm>
            <a:prstGeom prst="rect">
              <a:avLst/>
            </a:prstGeom>
            <a:noFill/>
          </p:spPr>
          <p:txBody>
            <a:bodyPr wrap="none" rtlCol="0">
              <a:spAutoFit/>
            </a:bodyPr>
            <a:lstStyle/>
            <a:p>
              <a:r>
                <a:rPr lang="en-BE" sz="1400" dirty="0">
                  <a:solidFill>
                    <a:srgbClr val="4472C4"/>
                  </a:solidFill>
                </a:rPr>
                <a:t>No</a:t>
              </a:r>
            </a:p>
          </p:txBody>
        </p:sp>
        <p:sp>
          <p:nvSpPr>
            <p:cNvPr id="77" name="TextBox 76">
              <a:extLst>
                <a:ext uri="{FF2B5EF4-FFF2-40B4-BE49-F238E27FC236}">
                  <a16:creationId xmlns:a16="http://schemas.microsoft.com/office/drawing/2014/main" id="{6171CDF8-9D44-E247-9A4D-7098670EEBE9}"/>
                </a:ext>
              </a:extLst>
            </p:cNvPr>
            <p:cNvSpPr txBox="1"/>
            <p:nvPr/>
          </p:nvSpPr>
          <p:spPr>
            <a:xfrm>
              <a:off x="2604356" y="4818476"/>
              <a:ext cx="394660" cy="307777"/>
            </a:xfrm>
            <a:prstGeom prst="rect">
              <a:avLst/>
            </a:prstGeom>
            <a:noFill/>
          </p:spPr>
          <p:txBody>
            <a:bodyPr wrap="none" rtlCol="0">
              <a:spAutoFit/>
            </a:bodyPr>
            <a:lstStyle/>
            <a:p>
              <a:r>
                <a:rPr lang="en-BE" sz="1400" dirty="0">
                  <a:solidFill>
                    <a:srgbClr val="4472C4"/>
                  </a:solidFill>
                </a:rPr>
                <a:t>No</a:t>
              </a:r>
            </a:p>
          </p:txBody>
        </p:sp>
        <p:cxnSp>
          <p:nvCxnSpPr>
            <p:cNvPr id="78" name="Straight Arrow Connector 77">
              <a:extLst>
                <a:ext uri="{FF2B5EF4-FFF2-40B4-BE49-F238E27FC236}">
                  <a16:creationId xmlns:a16="http://schemas.microsoft.com/office/drawing/2014/main" id="{6EB66378-ABDE-654A-8A46-790F86552029}"/>
                </a:ext>
              </a:extLst>
            </p:cNvPr>
            <p:cNvCxnSpPr>
              <a:cxnSpLocks/>
            </p:cNvCxnSpPr>
            <p:nvPr/>
          </p:nvCxnSpPr>
          <p:spPr>
            <a:xfrm>
              <a:off x="1992086" y="3207904"/>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79" name="Rounded Rectangle 78">
              <a:extLst>
                <a:ext uri="{FF2B5EF4-FFF2-40B4-BE49-F238E27FC236}">
                  <a16:creationId xmlns:a16="http://schemas.microsoft.com/office/drawing/2014/main" id="{AC1597A3-43F6-9D41-85D9-4347EA5EDD64}"/>
                </a:ext>
              </a:extLst>
            </p:cNvPr>
            <p:cNvSpPr/>
            <p:nvPr/>
          </p:nvSpPr>
          <p:spPr>
            <a:xfrm>
              <a:off x="2979663" y="4727145"/>
              <a:ext cx="1458515" cy="785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1 r</a:t>
              </a:r>
              <a:r>
                <a:rPr lang="en-BE" sz="1400" dirty="0"/>
                <a:t>eëel nulpunt</a:t>
              </a:r>
            </a:p>
            <a:p>
              <a:pPr algn="ctr"/>
              <a:endParaRPr lang="en-BE" sz="1400" dirty="0"/>
            </a:p>
          </p:txBody>
        </p:sp>
        <p:sp>
          <p:nvSpPr>
            <p:cNvPr id="80" name="Rounded Rectangle 79">
              <a:extLst>
                <a:ext uri="{FF2B5EF4-FFF2-40B4-BE49-F238E27FC236}">
                  <a16:creationId xmlns:a16="http://schemas.microsoft.com/office/drawing/2014/main" id="{DDBFC006-D547-B44E-AF6F-408D0019847F}"/>
                </a:ext>
              </a:extLst>
            </p:cNvPr>
            <p:cNvSpPr/>
            <p:nvPr/>
          </p:nvSpPr>
          <p:spPr>
            <a:xfrm>
              <a:off x="388624" y="5847003"/>
              <a:ext cx="3203013" cy="78557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2 r</a:t>
              </a:r>
              <a:r>
                <a:rPr lang="en-BE" sz="1400" dirty="0"/>
                <a:t>eële nulpunten</a:t>
              </a:r>
            </a:p>
            <a:p>
              <a:pPr algn="ctr"/>
              <a:endParaRPr lang="en-BE" sz="1400" dirty="0"/>
            </a:p>
            <a:p>
              <a:pPr algn="ctr"/>
              <a:endParaRPr lang="en-BE" sz="1400" dirty="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E082496B-D46B-664A-8248-8EDF67965A40}"/>
                    </a:ext>
                  </a:extLst>
                </p:cNvPr>
                <p:cNvSpPr txBox="1"/>
                <p:nvPr/>
              </p:nvSpPr>
              <p:spPr>
                <a:xfrm>
                  <a:off x="2088061" y="6126621"/>
                  <a:ext cx="1506759"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latin typeface="Arial" panose="020B0604020202020204" pitchFamily="34" charset="0"/>
                    <a:cs typeface="Arial" panose="020B0604020202020204" pitchFamily="34" charset="0"/>
                  </a:endParaRPr>
                </a:p>
              </p:txBody>
            </p:sp>
          </mc:Choice>
          <mc:Fallback xmlns="">
            <p:sp>
              <p:nvSpPr>
                <p:cNvPr id="81" name="TextBox 80">
                  <a:extLst>
                    <a:ext uri="{FF2B5EF4-FFF2-40B4-BE49-F238E27FC236}">
                      <a16:creationId xmlns:a16="http://schemas.microsoft.com/office/drawing/2014/main" id="{E082496B-D46B-664A-8248-8EDF67965A40}"/>
                    </a:ext>
                  </a:extLst>
                </p:cNvPr>
                <p:cNvSpPr txBox="1">
                  <a:spLocks noRot="1" noChangeAspect="1" noMove="1" noResize="1" noEditPoints="1" noAdjustHandles="1" noChangeArrowheads="1" noChangeShapeType="1" noTextEdit="1"/>
                </p:cNvSpPr>
                <p:nvPr/>
              </p:nvSpPr>
              <p:spPr>
                <a:xfrm>
                  <a:off x="2088061" y="6126621"/>
                  <a:ext cx="1506759" cy="487698"/>
                </a:xfrm>
                <a:prstGeom prst="rect">
                  <a:avLst/>
                </a:prstGeom>
                <a:blipFill>
                  <a:blip r:embed="rId10"/>
                  <a:stretch>
                    <a:fillRect b="-2564"/>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DB57DA56-1F15-F54F-904D-C091B119B69D}"/>
                    </a:ext>
                  </a:extLst>
                </p:cNvPr>
                <p:cNvSpPr txBox="1"/>
                <p:nvPr/>
              </p:nvSpPr>
              <p:spPr>
                <a:xfrm>
                  <a:off x="391800" y="6125908"/>
                  <a:ext cx="1476302"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2" name="TextBox 81">
                  <a:extLst>
                    <a:ext uri="{FF2B5EF4-FFF2-40B4-BE49-F238E27FC236}">
                      <a16:creationId xmlns:a16="http://schemas.microsoft.com/office/drawing/2014/main" id="{DB57DA56-1F15-F54F-904D-C091B119B69D}"/>
                    </a:ext>
                  </a:extLst>
                </p:cNvPr>
                <p:cNvSpPr txBox="1">
                  <a:spLocks noRot="1" noChangeAspect="1" noMove="1" noResize="1" noEditPoints="1" noAdjustHandles="1" noChangeArrowheads="1" noChangeShapeType="1" noTextEdit="1"/>
                </p:cNvSpPr>
                <p:nvPr/>
              </p:nvSpPr>
              <p:spPr>
                <a:xfrm>
                  <a:off x="391800" y="6125908"/>
                  <a:ext cx="1476302" cy="487698"/>
                </a:xfrm>
                <a:prstGeom prst="rect">
                  <a:avLst/>
                </a:prstGeom>
                <a:blipFill>
                  <a:blip r:embed="rId11"/>
                  <a:stretch>
                    <a:fillRect b="-2564"/>
                  </a:stretch>
                </a:blipFill>
              </p:spPr>
              <p:txBody>
                <a:bodyPr/>
                <a:lstStyle/>
                <a:p>
                  <a:r>
                    <a:rPr lang="en-BE">
                      <a:noFill/>
                    </a:rPr>
                    <a:t> </a:t>
                  </a:r>
                </a:p>
              </p:txBody>
            </p:sp>
          </mc:Fallback>
        </mc:AlternateContent>
        <p:sp>
          <p:nvSpPr>
            <p:cNvPr id="83" name="TextBox 82">
              <a:extLst>
                <a:ext uri="{FF2B5EF4-FFF2-40B4-BE49-F238E27FC236}">
                  <a16:creationId xmlns:a16="http://schemas.microsoft.com/office/drawing/2014/main" id="{A7C585C9-8941-5549-836A-9C12A6E2CB21}"/>
                </a:ext>
              </a:extLst>
            </p:cNvPr>
            <p:cNvSpPr txBox="1"/>
            <p:nvPr/>
          </p:nvSpPr>
          <p:spPr>
            <a:xfrm>
              <a:off x="1831087" y="6247666"/>
              <a:ext cx="333746" cy="307777"/>
            </a:xfrm>
            <a:prstGeom prst="rect">
              <a:avLst/>
            </a:prstGeom>
            <a:noFill/>
          </p:spPr>
          <p:txBody>
            <a:bodyPr wrap="none" rtlCol="0">
              <a:spAutoFit/>
            </a:bodyPr>
            <a:lstStyle/>
            <a:p>
              <a:r>
                <a:rPr lang="en-BE" sz="1400" dirty="0">
                  <a:solidFill>
                    <a:schemeClr val="bg1"/>
                  </a:solidFill>
                </a:rPr>
                <a:t>of</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02F77BA-5EC5-9E48-9983-BC7FB3AD267D}"/>
                    </a:ext>
                  </a:extLst>
                </p:cNvPr>
                <p:cNvSpPr txBox="1"/>
                <p:nvPr/>
              </p:nvSpPr>
              <p:spPr>
                <a:xfrm>
                  <a:off x="3349187" y="5009799"/>
                  <a:ext cx="704039" cy="440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m:t>
                            </m:r>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002F77BA-5EC5-9E48-9983-BC7FB3AD267D}"/>
                    </a:ext>
                  </a:extLst>
                </p:cNvPr>
                <p:cNvSpPr txBox="1">
                  <a:spLocks noRot="1" noChangeAspect="1" noMove="1" noResize="1" noEditPoints="1" noAdjustHandles="1" noChangeArrowheads="1" noChangeShapeType="1" noTextEdit="1"/>
                </p:cNvSpPr>
                <p:nvPr/>
              </p:nvSpPr>
              <p:spPr>
                <a:xfrm>
                  <a:off x="3349187" y="5009799"/>
                  <a:ext cx="704039" cy="440313"/>
                </a:xfrm>
                <a:prstGeom prst="rect">
                  <a:avLst/>
                </a:prstGeom>
                <a:blipFill>
                  <a:blip r:embed="rId12"/>
                  <a:stretch>
                    <a:fillRect t="-2778"/>
                  </a:stretch>
                </a:blipFill>
              </p:spPr>
              <p:txBody>
                <a:bodyPr/>
                <a:lstStyle/>
                <a:p>
                  <a:r>
                    <a:rPr lang="en-BE">
                      <a:noFill/>
                    </a:rPr>
                    <a:t> </a:t>
                  </a:r>
                </a:p>
              </p:txBody>
            </p:sp>
          </mc:Fallback>
        </mc:AlternateContent>
        <p:cxnSp>
          <p:nvCxnSpPr>
            <p:cNvPr id="85" name="Straight Arrow Connector 84">
              <a:extLst>
                <a:ext uri="{FF2B5EF4-FFF2-40B4-BE49-F238E27FC236}">
                  <a16:creationId xmlns:a16="http://schemas.microsoft.com/office/drawing/2014/main" id="{17EF88A4-65DE-2449-8307-668E2E295C11}"/>
                </a:ext>
              </a:extLst>
            </p:cNvPr>
            <p:cNvCxnSpPr>
              <a:cxnSpLocks/>
            </p:cNvCxnSpPr>
            <p:nvPr/>
          </p:nvCxnSpPr>
          <p:spPr>
            <a:xfrm>
              <a:off x="1988754" y="4382818"/>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066D0AA-07F1-8C4C-88B3-A52F5AB4742E}"/>
                </a:ext>
              </a:extLst>
            </p:cNvPr>
            <p:cNvCxnSpPr>
              <a:cxnSpLocks/>
            </p:cNvCxnSpPr>
            <p:nvPr/>
          </p:nvCxnSpPr>
          <p:spPr>
            <a:xfrm>
              <a:off x="1985014" y="5550876"/>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408B365-A154-D94B-92FF-EE94DA20BE79}"/>
                </a:ext>
              </a:extLst>
            </p:cNvPr>
            <p:cNvCxnSpPr>
              <a:cxnSpLocks/>
            </p:cNvCxnSpPr>
            <p:nvPr/>
          </p:nvCxnSpPr>
          <p:spPr>
            <a:xfrm rot="16200000">
              <a:off x="2814587" y="4976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B4D22C95-506C-394B-8C61-9B0E17B443F7}"/>
                </a:ext>
              </a:extLst>
            </p:cNvPr>
            <p:cNvCxnSpPr>
              <a:cxnSpLocks/>
            </p:cNvCxnSpPr>
            <p:nvPr/>
          </p:nvCxnSpPr>
          <p:spPr>
            <a:xfrm rot="16200000">
              <a:off x="2814587" y="3802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C1D49496-CBD9-284A-AC2C-D990B662C633}"/>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spTree>
    <p:extLst>
      <p:ext uri="{BB962C8B-B14F-4D97-AF65-F5344CB8AC3E}">
        <p14:creationId xmlns:p14="http://schemas.microsoft.com/office/powerpoint/2010/main" val="342536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cxnSp>
        <p:nvCxnSpPr>
          <p:cNvPr id="73" name="Straight Arrow Connector 72">
            <a:extLst>
              <a:ext uri="{FF2B5EF4-FFF2-40B4-BE49-F238E27FC236}">
                <a16:creationId xmlns:a16="http://schemas.microsoft.com/office/drawing/2014/main" id="{90B2E32B-D860-9D4E-AEBF-3EC394B84D99}"/>
              </a:ext>
            </a:extLst>
          </p:cNvPr>
          <p:cNvCxnSpPr>
            <a:cxnSpLocks/>
          </p:cNvCxnSpPr>
          <p:nvPr/>
        </p:nvCxnSpPr>
        <p:spPr>
          <a:xfrm flipH="1">
            <a:off x="3196346" y="2416488"/>
            <a:ext cx="2327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sp>
        <p:nvSpPr>
          <p:cNvPr id="57" name="TextBox 56">
            <a:extLst>
              <a:ext uri="{FF2B5EF4-FFF2-40B4-BE49-F238E27FC236}">
                <a16:creationId xmlns:a16="http://schemas.microsoft.com/office/drawing/2014/main" id="{A7F5F995-CA79-C240-99B4-0511C9112E5F}"/>
              </a:ext>
            </a:extLst>
          </p:cNvPr>
          <p:cNvSpPr txBox="1"/>
          <p:nvPr/>
        </p:nvSpPr>
        <p:spPr>
          <a:xfrm>
            <a:off x="1213080" y="2231822"/>
            <a:ext cx="1627369" cy="369332"/>
          </a:xfrm>
          <a:prstGeom prst="rect">
            <a:avLst/>
          </a:prstGeom>
          <a:noFill/>
        </p:spPr>
        <p:txBody>
          <a:bodyPr wrap="none" rtlCol="0">
            <a:spAutoFit/>
          </a:bodyPr>
          <a:lstStyle/>
          <a:p>
            <a:r>
              <a:rPr lang="en-BE" sz="1400" dirty="0">
                <a:solidFill>
                  <a:srgbClr val="C00000"/>
                </a:solidFill>
              </a:rPr>
              <a:t>1</a:t>
            </a:r>
            <a:r>
              <a:rPr lang="en-BE" dirty="0">
                <a:solidFill>
                  <a:srgbClr val="C00000"/>
                </a:solidFill>
              </a:rPr>
              <a:t>|</a:t>
            </a:r>
            <a:r>
              <a:rPr lang="en-BE" i="1" dirty="0">
                <a:solidFill>
                  <a:srgbClr val="C00000"/>
                </a:solidFill>
              </a:rPr>
              <a:t> Structureren</a:t>
            </a:r>
          </a:p>
        </p:txBody>
      </p:sp>
      <p:sp>
        <p:nvSpPr>
          <p:cNvPr id="58" name="TextBox 57">
            <a:extLst>
              <a:ext uri="{FF2B5EF4-FFF2-40B4-BE49-F238E27FC236}">
                <a16:creationId xmlns:a16="http://schemas.microsoft.com/office/drawing/2014/main" id="{7A9A56D0-3A00-334C-979D-C736D8E9FD71}"/>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nvGrpSpPr>
          <p:cNvPr id="21" name="Group 20">
            <a:extLst>
              <a:ext uri="{FF2B5EF4-FFF2-40B4-BE49-F238E27FC236}">
                <a16:creationId xmlns:a16="http://schemas.microsoft.com/office/drawing/2014/main" id="{D0DFB90D-E091-DF4D-BFED-DB28BB043DF3}"/>
              </a:ext>
            </a:extLst>
          </p:cNvPr>
          <p:cNvGrpSpPr>
            <a:grpSpLocks noChangeAspect="1"/>
          </p:cNvGrpSpPr>
          <p:nvPr/>
        </p:nvGrpSpPr>
        <p:grpSpPr>
          <a:xfrm>
            <a:off x="8817713" y="3669065"/>
            <a:ext cx="3012896" cy="2995062"/>
            <a:chOff x="8993458" y="1410271"/>
            <a:chExt cx="4140200" cy="4115693"/>
          </a:xfrm>
        </p:grpSpPr>
        <p:pic>
          <p:nvPicPr>
            <p:cNvPr id="17" name="Picture 16">
              <a:extLst>
                <a:ext uri="{FF2B5EF4-FFF2-40B4-BE49-F238E27FC236}">
                  <a16:creationId xmlns:a16="http://schemas.microsoft.com/office/drawing/2014/main" id="{775A7140-04F0-6946-9BC1-39B52E1987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93458" y="1410271"/>
              <a:ext cx="4140200" cy="2368073"/>
            </a:xfrm>
            <a:prstGeom prst="rect">
              <a:avLst/>
            </a:prstGeom>
          </p:spPr>
        </p:pic>
        <p:pic>
          <p:nvPicPr>
            <p:cNvPr id="18" name="Picture 17">
              <a:extLst>
                <a:ext uri="{FF2B5EF4-FFF2-40B4-BE49-F238E27FC236}">
                  <a16:creationId xmlns:a16="http://schemas.microsoft.com/office/drawing/2014/main" id="{E48AC778-7C3F-FC4E-98AA-E9C4CC2BE2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93458" y="3915332"/>
              <a:ext cx="4140200" cy="1610632"/>
            </a:xfrm>
            <a:prstGeom prst="rect">
              <a:avLst/>
            </a:prstGeom>
          </p:spPr>
        </p:pic>
        <p:pic>
          <p:nvPicPr>
            <p:cNvPr id="19" name="Picture 18">
              <a:extLst>
                <a:ext uri="{FF2B5EF4-FFF2-40B4-BE49-F238E27FC236}">
                  <a16:creationId xmlns:a16="http://schemas.microsoft.com/office/drawing/2014/main" id="{C6B89B10-60E9-E540-9A30-21EABCA3AE4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601315" y="1815623"/>
              <a:ext cx="461891" cy="230080"/>
            </a:xfrm>
            <a:prstGeom prst="rect">
              <a:avLst/>
            </a:prstGeom>
          </p:spPr>
        </p:pic>
      </p:grpSp>
      <p:grpSp>
        <p:nvGrpSpPr>
          <p:cNvPr id="23" name="Group 22">
            <a:extLst>
              <a:ext uri="{FF2B5EF4-FFF2-40B4-BE49-F238E27FC236}">
                <a16:creationId xmlns:a16="http://schemas.microsoft.com/office/drawing/2014/main" id="{61E7C6BA-FAB3-C64F-9A4D-FDFAB14812FC}"/>
              </a:ext>
            </a:extLst>
          </p:cNvPr>
          <p:cNvGrpSpPr/>
          <p:nvPr/>
        </p:nvGrpSpPr>
        <p:grpSpPr>
          <a:xfrm>
            <a:off x="5131573" y="3669065"/>
            <a:ext cx="3426071" cy="3007762"/>
            <a:chOff x="5296673" y="3669065"/>
            <a:chExt cx="3426071" cy="3007762"/>
          </a:xfrm>
        </p:grpSpPr>
        <p:grpSp>
          <p:nvGrpSpPr>
            <p:cNvPr id="22" name="Group 21">
              <a:extLst>
                <a:ext uri="{FF2B5EF4-FFF2-40B4-BE49-F238E27FC236}">
                  <a16:creationId xmlns:a16="http://schemas.microsoft.com/office/drawing/2014/main" id="{4B4E480F-7F62-D743-A984-1D6932553B51}"/>
                </a:ext>
              </a:extLst>
            </p:cNvPr>
            <p:cNvGrpSpPr>
              <a:grpSpLocks noChangeAspect="1"/>
            </p:cNvGrpSpPr>
            <p:nvPr/>
          </p:nvGrpSpPr>
          <p:grpSpPr>
            <a:xfrm>
              <a:off x="5296673" y="3669065"/>
              <a:ext cx="3029188" cy="3007762"/>
              <a:chOff x="4674151" y="1410271"/>
              <a:chExt cx="4143789" cy="4114479"/>
            </a:xfrm>
          </p:grpSpPr>
          <p:pic>
            <p:nvPicPr>
              <p:cNvPr id="10" name="Picture 9">
                <a:extLst>
                  <a:ext uri="{FF2B5EF4-FFF2-40B4-BE49-F238E27FC236}">
                    <a16:creationId xmlns:a16="http://schemas.microsoft.com/office/drawing/2014/main" id="{7112F257-123C-3D4C-9BC0-9A263E92302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74151" y="1410271"/>
                <a:ext cx="4140200" cy="1978374"/>
              </a:xfrm>
              <a:prstGeom prst="rect">
                <a:avLst/>
              </a:prstGeom>
            </p:spPr>
          </p:pic>
          <p:pic>
            <p:nvPicPr>
              <p:cNvPr id="11" name="Picture 10">
                <a:extLst>
                  <a:ext uri="{FF2B5EF4-FFF2-40B4-BE49-F238E27FC236}">
                    <a16:creationId xmlns:a16="http://schemas.microsoft.com/office/drawing/2014/main" id="{9F169EE5-6DE9-B64D-ADBD-401B74BB88A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677740" y="3488617"/>
                <a:ext cx="4140200" cy="2036133"/>
              </a:xfrm>
              <a:prstGeom prst="rect">
                <a:avLst/>
              </a:prstGeom>
            </p:spPr>
          </p:pic>
          <p:pic>
            <p:nvPicPr>
              <p:cNvPr id="31" name="Picture 30">
                <a:extLst>
                  <a:ext uri="{FF2B5EF4-FFF2-40B4-BE49-F238E27FC236}">
                    <a16:creationId xmlns:a16="http://schemas.microsoft.com/office/drawing/2014/main" id="{066FA275-04E0-3D4B-8605-01ABFA9374D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219656" y="1812448"/>
                <a:ext cx="511011" cy="230004"/>
              </a:xfrm>
              <a:prstGeom prst="rect">
                <a:avLst/>
              </a:prstGeom>
            </p:spPr>
          </p:pic>
          <p:sp>
            <p:nvSpPr>
              <p:cNvPr id="5" name="Rectangle 4">
                <a:extLst>
                  <a:ext uri="{FF2B5EF4-FFF2-40B4-BE49-F238E27FC236}">
                    <a16:creationId xmlns:a16="http://schemas.microsoft.com/office/drawing/2014/main" id="{C68516FB-EDE8-024B-9A1A-6A7A08822C38}"/>
                  </a:ext>
                </a:extLst>
              </p:cNvPr>
              <p:cNvSpPr/>
              <p:nvPr/>
            </p:nvSpPr>
            <p:spPr>
              <a:xfrm>
                <a:off x="6210066" y="2231822"/>
                <a:ext cx="11219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47" name="Rounded Rectangle 46">
              <a:extLst>
                <a:ext uri="{FF2B5EF4-FFF2-40B4-BE49-F238E27FC236}">
                  <a16:creationId xmlns:a16="http://schemas.microsoft.com/office/drawing/2014/main" id="{E899B222-7568-A547-97C5-4B13B8AE4023}"/>
                </a:ext>
              </a:extLst>
            </p:cNvPr>
            <p:cNvSpPr/>
            <p:nvPr/>
          </p:nvSpPr>
          <p:spPr>
            <a:xfrm>
              <a:off x="8077299" y="5553010"/>
              <a:ext cx="643860"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Output</a:t>
              </a:r>
            </a:p>
          </p:txBody>
        </p:sp>
        <p:sp>
          <p:nvSpPr>
            <p:cNvPr id="59" name="Rounded Rectangle 58">
              <a:extLst>
                <a:ext uri="{FF2B5EF4-FFF2-40B4-BE49-F238E27FC236}">
                  <a16:creationId xmlns:a16="http://schemas.microsoft.com/office/drawing/2014/main" id="{A3AB9443-9760-404D-8F01-348C5142212E}"/>
                </a:ext>
              </a:extLst>
            </p:cNvPr>
            <p:cNvSpPr/>
            <p:nvPr/>
          </p:nvSpPr>
          <p:spPr>
            <a:xfrm>
              <a:off x="8077433" y="4431963"/>
              <a:ext cx="643861"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Input</a:t>
              </a:r>
            </a:p>
          </p:txBody>
        </p:sp>
        <p:sp>
          <p:nvSpPr>
            <p:cNvPr id="60" name="Rounded Rectangle 59">
              <a:extLst>
                <a:ext uri="{FF2B5EF4-FFF2-40B4-BE49-F238E27FC236}">
                  <a16:creationId xmlns:a16="http://schemas.microsoft.com/office/drawing/2014/main" id="{F2CC499C-2BEF-0241-A14F-5095CA31E60F}"/>
                </a:ext>
              </a:extLst>
            </p:cNvPr>
            <p:cNvSpPr/>
            <p:nvPr/>
          </p:nvSpPr>
          <p:spPr>
            <a:xfrm>
              <a:off x="7914496" y="4995357"/>
              <a:ext cx="808248"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a:solidFill>
                    <a:schemeClr val="tx1">
                      <a:lumMod val="65000"/>
                      <a:lumOff val="35000"/>
                    </a:schemeClr>
                  </a:solidFill>
                </a:rPr>
                <a:t>Verwerking</a:t>
              </a:r>
            </a:p>
          </p:txBody>
        </p:sp>
        <p:cxnSp>
          <p:nvCxnSpPr>
            <p:cNvPr id="61" name="Straight Arrow Connector 60">
              <a:extLst>
                <a:ext uri="{FF2B5EF4-FFF2-40B4-BE49-F238E27FC236}">
                  <a16:creationId xmlns:a16="http://schemas.microsoft.com/office/drawing/2014/main" id="{4D4290C1-4727-E24F-ADF7-5A677F51FA07}"/>
                </a:ext>
              </a:extLst>
            </p:cNvPr>
            <p:cNvCxnSpPr>
              <a:cxnSpLocks/>
            </p:cNvCxnSpPr>
            <p:nvPr/>
          </p:nvCxnSpPr>
          <p:spPr>
            <a:xfrm flipH="1">
              <a:off x="8562201" y="4727145"/>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72AC827-D864-934D-96E0-E7FF602B00A5}"/>
                </a:ext>
              </a:extLst>
            </p:cNvPr>
            <p:cNvCxnSpPr>
              <a:cxnSpLocks/>
            </p:cNvCxnSpPr>
            <p:nvPr/>
          </p:nvCxnSpPr>
          <p:spPr>
            <a:xfrm flipH="1">
              <a:off x="8557152" y="5291340"/>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4A510662-E39D-3F4F-90DC-F00D711D1046}"/>
              </a:ext>
            </a:extLst>
          </p:cNvPr>
          <p:cNvSpPr txBox="1"/>
          <p:nvPr/>
        </p:nvSpPr>
        <p:spPr>
          <a:xfrm>
            <a:off x="6053066" y="3163583"/>
            <a:ext cx="1218410" cy="369332"/>
          </a:xfrm>
          <a:prstGeom prst="rect">
            <a:avLst/>
          </a:prstGeom>
          <a:noFill/>
        </p:spPr>
        <p:txBody>
          <a:bodyPr wrap="none" rtlCol="0">
            <a:spAutoFit/>
          </a:bodyPr>
          <a:lstStyle/>
          <a:p>
            <a:r>
              <a:rPr lang="en-BE" sz="1400" dirty="0">
                <a:solidFill>
                  <a:srgbClr val="C00000"/>
                </a:solidFill>
              </a:rPr>
              <a:t>2</a:t>
            </a:r>
            <a:r>
              <a:rPr lang="en-BE" dirty="0">
                <a:solidFill>
                  <a:srgbClr val="C00000"/>
                </a:solidFill>
              </a:rPr>
              <a:t>|</a:t>
            </a:r>
            <a:r>
              <a:rPr lang="en-BE" i="1" dirty="0">
                <a:solidFill>
                  <a:srgbClr val="C00000"/>
                </a:solidFill>
              </a:rPr>
              <a:t> Vertalen</a:t>
            </a:r>
          </a:p>
        </p:txBody>
      </p:sp>
      <p:sp>
        <p:nvSpPr>
          <p:cNvPr id="64" name="TextBox 63">
            <a:extLst>
              <a:ext uri="{FF2B5EF4-FFF2-40B4-BE49-F238E27FC236}">
                <a16:creationId xmlns:a16="http://schemas.microsoft.com/office/drawing/2014/main" id="{42F1E10F-52D5-1145-99F4-4E9AD770B8C9}"/>
              </a:ext>
            </a:extLst>
          </p:cNvPr>
          <p:cNvSpPr txBox="1"/>
          <p:nvPr/>
        </p:nvSpPr>
        <p:spPr>
          <a:xfrm>
            <a:off x="9578672" y="3163583"/>
            <a:ext cx="1425005" cy="369332"/>
          </a:xfrm>
          <a:prstGeom prst="rect">
            <a:avLst/>
          </a:prstGeom>
          <a:noFill/>
        </p:spPr>
        <p:txBody>
          <a:bodyPr wrap="none" rtlCol="0">
            <a:spAutoFit/>
          </a:bodyPr>
          <a:lstStyle/>
          <a:p>
            <a:r>
              <a:rPr lang="en-BE" sz="1400" dirty="0">
                <a:solidFill>
                  <a:srgbClr val="C00000"/>
                </a:solidFill>
              </a:rPr>
              <a:t>3</a:t>
            </a:r>
            <a:r>
              <a:rPr lang="en-BE" dirty="0">
                <a:solidFill>
                  <a:srgbClr val="C00000"/>
                </a:solidFill>
              </a:rPr>
              <a:t>|</a:t>
            </a:r>
            <a:r>
              <a:rPr lang="en-BE" i="1" dirty="0">
                <a:solidFill>
                  <a:srgbClr val="C00000"/>
                </a:solidFill>
              </a:rPr>
              <a:t> Verwerken</a:t>
            </a:r>
          </a:p>
        </p:txBody>
      </p:sp>
      <p:cxnSp>
        <p:nvCxnSpPr>
          <p:cNvPr id="67" name="Straight Arrow Connector 66">
            <a:extLst>
              <a:ext uri="{FF2B5EF4-FFF2-40B4-BE49-F238E27FC236}">
                <a16:creationId xmlns:a16="http://schemas.microsoft.com/office/drawing/2014/main" id="{B434CFEE-1A83-CD43-BA84-34412831188B}"/>
              </a:ext>
            </a:extLst>
          </p:cNvPr>
          <p:cNvCxnSpPr>
            <a:cxnSpLocks/>
          </p:cNvCxnSpPr>
          <p:nvPr/>
        </p:nvCxnSpPr>
        <p:spPr>
          <a:xfrm>
            <a:off x="7546196" y="3348249"/>
            <a:ext cx="1559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047381" y="960852"/>
            <a:ext cx="3394378" cy="2047217"/>
          </a:xfrm>
          <a:prstGeom prst="rect">
            <a:avLst/>
          </a:prstGeom>
          <a:effectLst>
            <a:softEdge rad="139700"/>
          </a:effectLst>
        </p:spPr>
      </p:pic>
      <p:cxnSp>
        <p:nvCxnSpPr>
          <p:cNvPr id="68" name="Straight Arrow Connector 67">
            <a:extLst>
              <a:ext uri="{FF2B5EF4-FFF2-40B4-BE49-F238E27FC236}">
                <a16:creationId xmlns:a16="http://schemas.microsoft.com/office/drawing/2014/main" id="{F2BF1B8A-01FC-E140-ABC5-CD26DA61BF2A}"/>
              </a:ext>
            </a:extLst>
          </p:cNvPr>
          <p:cNvCxnSpPr>
            <a:cxnSpLocks/>
          </p:cNvCxnSpPr>
          <p:nvPr/>
        </p:nvCxnSpPr>
        <p:spPr>
          <a:xfrm>
            <a:off x="3196346" y="3348351"/>
            <a:ext cx="2569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E3C148F-1F1D-EA45-A4CD-C58F367B8B13}"/>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grpSp>
        <p:nvGrpSpPr>
          <p:cNvPr id="66" name="Group 65">
            <a:extLst>
              <a:ext uri="{FF2B5EF4-FFF2-40B4-BE49-F238E27FC236}">
                <a16:creationId xmlns:a16="http://schemas.microsoft.com/office/drawing/2014/main" id="{CD033F8A-2057-2B46-9ED1-7B2E43AAD865}"/>
              </a:ext>
            </a:extLst>
          </p:cNvPr>
          <p:cNvGrpSpPr/>
          <p:nvPr/>
        </p:nvGrpSpPr>
        <p:grpSpPr>
          <a:xfrm>
            <a:off x="388624" y="2777825"/>
            <a:ext cx="4049554" cy="3854750"/>
            <a:chOff x="388624" y="2777825"/>
            <a:chExt cx="4049554" cy="3854750"/>
          </a:xfrm>
        </p:grpSpPr>
        <mc:AlternateContent xmlns:mc="http://schemas.openxmlformats.org/markup-compatibility/2006" xmlns:a14="http://schemas.microsoft.com/office/drawing/2010/main">
          <mc:Choice Requires="a14">
            <p:sp>
              <p:nvSpPr>
                <p:cNvPr id="69" name="Rounded Rectangle 68">
                  <a:extLst>
                    <a:ext uri="{FF2B5EF4-FFF2-40B4-BE49-F238E27FC236}">
                      <a16:creationId xmlns:a16="http://schemas.microsoft.com/office/drawing/2014/main" id="{84B81CBC-A19C-6346-A226-199A63F06600}"/>
                    </a:ext>
                  </a:extLst>
                </p:cNvPr>
                <p:cNvSpPr/>
                <p:nvPr/>
              </p:nvSpPr>
              <p:spPr>
                <a:xfrm>
                  <a:off x="1230869" y="2777825"/>
                  <a:ext cx="1570817" cy="426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Input a </a:t>
                  </a:r>
                  <a14:m>
                    <m:oMath xmlns:m="http://schemas.openxmlformats.org/officeDocument/2006/math">
                      <m:r>
                        <a:rPr lang="en-BE" sz="1400" i="1" smtClean="0">
                          <a:latin typeface="Cambria Math" panose="02040503050406030204" pitchFamily="18" charset="0"/>
                          <a:ea typeface="Cambria Math" panose="02040503050406030204" pitchFamily="18" charset="0"/>
                        </a:rPr>
                        <m:t>≠</m:t>
                      </m:r>
                    </m:oMath>
                  </a14:m>
                  <a:r>
                    <a:rPr lang="en-BE" sz="1400" dirty="0"/>
                    <a:t> 1, b en c </a:t>
                  </a:r>
                </a:p>
              </p:txBody>
            </p:sp>
          </mc:Choice>
          <mc:Fallback xmlns="">
            <p:sp>
              <p:nvSpPr>
                <p:cNvPr id="69" name="Rounded Rectangle 68">
                  <a:extLst>
                    <a:ext uri="{FF2B5EF4-FFF2-40B4-BE49-F238E27FC236}">
                      <a16:creationId xmlns:a16="http://schemas.microsoft.com/office/drawing/2014/main" id="{84B81CBC-A19C-6346-A226-199A63F06600}"/>
                    </a:ext>
                  </a:extLst>
                </p:cNvPr>
                <p:cNvSpPr>
                  <a:spLocks noRot="1" noChangeAspect="1" noMove="1" noResize="1" noEditPoints="1" noAdjustHandles="1" noChangeArrowheads="1" noChangeShapeType="1" noTextEdit="1"/>
                </p:cNvSpPr>
                <p:nvPr/>
              </p:nvSpPr>
              <p:spPr>
                <a:xfrm>
                  <a:off x="1230869" y="2777825"/>
                  <a:ext cx="1570817" cy="426563"/>
                </a:xfrm>
                <a:prstGeom prst="roundRect">
                  <a:avLst/>
                </a:prstGeom>
                <a:blipFill>
                  <a:blip r:embed="rId11"/>
                  <a:stretch>
                    <a:fillRect r="-794"/>
                  </a:stretch>
                </a:blipFill>
              </p:spPr>
              <p:txBody>
                <a:bodyPr/>
                <a:lstStyle/>
                <a:p>
                  <a:r>
                    <a:rPr lang="en-BE">
                      <a:noFill/>
                    </a:rPr>
                    <a:t> </a:t>
                  </a:r>
                </a:p>
              </p:txBody>
            </p:sp>
          </mc:Fallback>
        </mc:AlternateContent>
        <p:sp>
          <p:nvSpPr>
            <p:cNvPr id="70" name="Rounded Rectangle 69">
              <a:extLst>
                <a:ext uri="{FF2B5EF4-FFF2-40B4-BE49-F238E27FC236}">
                  <a16:creationId xmlns:a16="http://schemas.microsoft.com/office/drawing/2014/main" id="{B8C5070A-9A61-7C47-B2A2-EDCF4D5F030D}"/>
                </a:ext>
              </a:extLst>
            </p:cNvPr>
            <p:cNvSpPr/>
            <p:nvPr/>
          </p:nvSpPr>
          <p:spPr>
            <a:xfrm>
              <a:off x="2979663" y="3708393"/>
              <a:ext cx="1458515" cy="4716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Geen  </a:t>
              </a:r>
            </a:p>
            <a:p>
              <a:pPr algn="ctr"/>
              <a:r>
                <a:rPr lang="en-GB" sz="1400" dirty="0"/>
                <a:t>r</a:t>
              </a:r>
              <a:r>
                <a:rPr lang="en-BE" sz="1400" dirty="0"/>
                <a:t>eële nulpunten</a:t>
              </a:r>
            </a:p>
          </p:txBody>
        </p:sp>
        <mc:AlternateContent xmlns:mc="http://schemas.openxmlformats.org/markup-compatibility/2006" xmlns:a14="http://schemas.microsoft.com/office/drawing/2010/main">
          <mc:Choice Requires="a14">
            <p:sp>
              <p:nvSpPr>
                <p:cNvPr id="71" name="Diamond 70">
                  <a:extLst>
                    <a:ext uri="{FF2B5EF4-FFF2-40B4-BE49-F238E27FC236}">
                      <a16:creationId xmlns:a16="http://schemas.microsoft.com/office/drawing/2014/main" id="{34C62500-EF18-5048-A7BC-7928745090D3}"/>
                    </a:ext>
                  </a:extLst>
                </p:cNvPr>
                <p:cNvSpPr/>
                <p:nvPr/>
              </p:nvSpPr>
              <p:spPr>
                <a:xfrm>
                  <a:off x="1304187" y="3503453"/>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0" smtClean="0">
                            <a:solidFill>
                              <a:schemeClr val="tx1">
                                <a:lumMod val="75000"/>
                                <a:lumOff val="25000"/>
                              </a:schemeClr>
                            </a:solidFill>
                            <a:latin typeface="Cambria Math" panose="02040503050406030204" pitchFamily="18" charset="0"/>
                            <a:ea typeface="Cambria Math" panose="02040503050406030204" pitchFamily="18" charset="0"/>
                          </a:rPr>
                          <m:t> </m:t>
                        </m:r>
                      </m:oMath>
                    </m:oMathPara>
                  </a14:m>
                  <a:endParaRPr lang="en-BE" sz="1400" dirty="0">
                    <a:solidFill>
                      <a:schemeClr val="tx1">
                        <a:lumMod val="75000"/>
                        <a:lumOff val="25000"/>
                      </a:schemeClr>
                    </a:solidFill>
                  </a:endParaRPr>
                </a:p>
              </p:txBody>
            </p:sp>
          </mc:Choice>
          <mc:Fallback xmlns="">
            <p:sp>
              <p:nvSpPr>
                <p:cNvPr id="71" name="Diamond 70">
                  <a:extLst>
                    <a:ext uri="{FF2B5EF4-FFF2-40B4-BE49-F238E27FC236}">
                      <a16:creationId xmlns:a16="http://schemas.microsoft.com/office/drawing/2014/main" id="{34C62500-EF18-5048-A7BC-7928745090D3}"/>
                    </a:ext>
                  </a:extLst>
                </p:cNvPr>
                <p:cNvSpPr>
                  <a:spLocks noRot="1" noChangeAspect="1" noMove="1" noResize="1" noEditPoints="1" noAdjustHandles="1" noChangeArrowheads="1" noChangeShapeType="1" noTextEdit="1"/>
                </p:cNvSpPr>
                <p:nvPr/>
              </p:nvSpPr>
              <p:spPr>
                <a:xfrm>
                  <a:off x="1304187" y="3503453"/>
                  <a:ext cx="1376314" cy="875476"/>
                </a:xfrm>
                <a:prstGeom prst="diamond">
                  <a:avLst/>
                </a:prstGeom>
                <a:blipFill>
                  <a:blip r:embed="rId12"/>
                  <a:stretch>
                    <a:fillRect/>
                  </a:stretch>
                </a:blipFill>
              </p:spPr>
              <p:txBody>
                <a:bodyPr/>
                <a:lstStyle/>
                <a:p>
                  <a:r>
                    <a:rPr lang="en-BE">
                      <a:noFill/>
                    </a:rPr>
                    <a:t> </a:t>
                  </a:r>
                </a:p>
              </p:txBody>
            </p:sp>
          </mc:Fallback>
        </mc:AlternateContent>
        <p:sp>
          <p:nvSpPr>
            <p:cNvPr id="72" name="TextBox 71">
              <a:extLst>
                <a:ext uri="{FF2B5EF4-FFF2-40B4-BE49-F238E27FC236}">
                  <a16:creationId xmlns:a16="http://schemas.microsoft.com/office/drawing/2014/main" id="{20C2DCB0-523E-A748-9D3B-9A78EF826CE8}"/>
                </a:ext>
              </a:extLst>
            </p:cNvPr>
            <p:cNvSpPr txBox="1"/>
            <p:nvPr/>
          </p:nvSpPr>
          <p:spPr>
            <a:xfrm>
              <a:off x="1397099" y="3778344"/>
              <a:ext cx="1205779" cy="307777"/>
            </a:xfrm>
            <a:prstGeom prst="rect">
              <a:avLst/>
            </a:prstGeom>
            <a:noFill/>
          </p:spPr>
          <p:txBody>
            <a:bodyPr wrap="none" rtlCol="0">
              <a:spAutoFit/>
            </a:bodyPr>
            <a:lstStyle/>
            <a:p>
              <a:pPr algn="ctr"/>
              <a:r>
                <a:rPr lang="en-GB" sz="1400" dirty="0">
                  <a:solidFill>
                    <a:schemeClr val="tx1">
                      <a:lumMod val="75000"/>
                      <a:lumOff val="25000"/>
                    </a:schemeClr>
                  </a:solidFill>
                  <a:ea typeface="Cambria Math" panose="02040503050406030204" pitchFamily="18" charset="0"/>
                </a:rPr>
                <a:t>D</a:t>
              </a:r>
              <a:r>
                <a:rPr lang="en-GB" sz="800" dirty="0">
                  <a:solidFill>
                    <a:schemeClr val="tx1">
                      <a:lumMod val="75000"/>
                      <a:lumOff val="25000"/>
                    </a:schemeClr>
                  </a:solidFill>
                  <a:ea typeface="Cambria Math" panose="02040503050406030204" pitchFamily="18" charset="0"/>
                </a:rPr>
                <a:t> </a:t>
              </a:r>
              <a:r>
                <a:rPr lang="en-GB" sz="1400" dirty="0">
                  <a:solidFill>
                    <a:schemeClr val="tx1">
                      <a:lumMod val="75000"/>
                      <a:lumOff val="25000"/>
                    </a:schemeClr>
                  </a:solidFill>
                  <a:ea typeface="Cambria Math" panose="02040503050406030204" pitchFamily="18" charset="0"/>
                </a:rPr>
                <a:t>=</a:t>
              </a:r>
              <a:r>
                <a:rPr lang="en-GB" sz="1000" dirty="0">
                  <a:solidFill>
                    <a:schemeClr val="tx1">
                      <a:lumMod val="75000"/>
                      <a:lumOff val="25000"/>
                    </a:schemeClr>
                  </a:solidFill>
                  <a:ea typeface="Cambria Math" panose="02040503050406030204" pitchFamily="18" charset="0"/>
                </a:rPr>
                <a:t> </a:t>
              </a:r>
              <a:r>
                <a:rPr lang="en-GB" sz="1200" dirty="0">
                  <a:solidFill>
                    <a:schemeClr val="tx1">
                      <a:lumMod val="75000"/>
                      <a:lumOff val="25000"/>
                    </a:schemeClr>
                  </a:solidFill>
                  <a:ea typeface="Cambria Math" panose="02040503050406030204" pitchFamily="18" charset="0"/>
                </a:rPr>
                <a:t>b</a:t>
              </a:r>
              <a:r>
                <a:rPr lang="en-GB" sz="1200" baseline="30000" dirty="0">
                  <a:solidFill>
                    <a:schemeClr val="tx1">
                      <a:lumMod val="75000"/>
                      <a:lumOff val="25000"/>
                    </a:schemeClr>
                  </a:solidFill>
                  <a:ea typeface="Cambria Math" panose="02040503050406030204" pitchFamily="18" charset="0"/>
                </a:rPr>
                <a:t>2 </a:t>
              </a:r>
              <a:r>
                <a:rPr lang="en-GB" sz="1200" dirty="0">
                  <a:solidFill>
                    <a:schemeClr val="tx1">
                      <a:lumMod val="75000"/>
                      <a:lumOff val="25000"/>
                    </a:schemeClr>
                  </a:solidFill>
                  <a:ea typeface="Cambria Math" panose="02040503050406030204" pitchFamily="18" charset="0"/>
                </a:rPr>
                <a:t>+ 4ac </a:t>
              </a:r>
              <a:r>
                <a:rPr lang="en-GB" sz="1400" dirty="0">
                  <a:solidFill>
                    <a:schemeClr val="tx1">
                      <a:lumMod val="75000"/>
                      <a:lumOff val="25000"/>
                    </a:schemeClr>
                  </a:solidFill>
                  <a:ea typeface="Cambria Math" panose="02040503050406030204" pitchFamily="18" charset="0"/>
                </a:rPr>
                <a:t>&lt; 0</a:t>
              </a:r>
              <a:endParaRPr lang="en-BE" sz="1600" dirty="0"/>
            </a:p>
          </p:txBody>
        </p:sp>
        <p:sp>
          <p:nvSpPr>
            <p:cNvPr id="74" name="Diamond 73">
              <a:extLst>
                <a:ext uri="{FF2B5EF4-FFF2-40B4-BE49-F238E27FC236}">
                  <a16:creationId xmlns:a16="http://schemas.microsoft.com/office/drawing/2014/main" id="{CFC54A67-644B-8F49-BDF8-B6DFDD0DFF12}"/>
                </a:ext>
              </a:extLst>
            </p:cNvPr>
            <p:cNvSpPr/>
            <p:nvPr/>
          </p:nvSpPr>
          <p:spPr>
            <a:xfrm>
              <a:off x="1300598" y="4676909"/>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tx1">
                      <a:lumMod val="75000"/>
                      <a:lumOff val="25000"/>
                    </a:schemeClr>
                  </a:solidFill>
                  <a:ea typeface="Cambria Math" panose="02040503050406030204" pitchFamily="18" charset="0"/>
                </a:rPr>
                <a:t>D &gt; 0</a:t>
              </a:r>
              <a:endParaRPr lang="en-BE" sz="1400" dirty="0">
                <a:solidFill>
                  <a:schemeClr val="tx1">
                    <a:lumMod val="75000"/>
                    <a:lumOff val="25000"/>
                  </a:schemeClr>
                </a:solidFill>
              </a:endParaRPr>
            </a:p>
          </p:txBody>
        </p:sp>
        <p:sp>
          <p:nvSpPr>
            <p:cNvPr id="75" name="TextBox 74">
              <a:extLst>
                <a:ext uri="{FF2B5EF4-FFF2-40B4-BE49-F238E27FC236}">
                  <a16:creationId xmlns:a16="http://schemas.microsoft.com/office/drawing/2014/main" id="{9D6E8FB1-9C81-5546-9CEE-7DC20C0200AD}"/>
                </a:ext>
              </a:extLst>
            </p:cNvPr>
            <p:cNvSpPr txBox="1"/>
            <p:nvPr/>
          </p:nvSpPr>
          <p:spPr>
            <a:xfrm>
              <a:off x="2572120" y="3621265"/>
              <a:ext cx="420243" cy="307777"/>
            </a:xfrm>
            <a:prstGeom prst="rect">
              <a:avLst/>
            </a:prstGeom>
            <a:noFill/>
          </p:spPr>
          <p:txBody>
            <a:bodyPr wrap="none" rtlCol="0">
              <a:spAutoFit/>
            </a:bodyPr>
            <a:lstStyle/>
            <a:p>
              <a:r>
                <a:rPr lang="en-BE" sz="1400" dirty="0">
                  <a:solidFill>
                    <a:srgbClr val="4472C4"/>
                  </a:solidFill>
                </a:rPr>
                <a:t>Yes</a:t>
              </a:r>
            </a:p>
          </p:txBody>
        </p:sp>
        <p:sp>
          <p:nvSpPr>
            <p:cNvPr id="76" name="TextBox 75">
              <a:extLst>
                <a:ext uri="{FF2B5EF4-FFF2-40B4-BE49-F238E27FC236}">
                  <a16:creationId xmlns:a16="http://schemas.microsoft.com/office/drawing/2014/main" id="{FA30D9B4-2AEF-E54C-BF6B-448F3521640D}"/>
                </a:ext>
              </a:extLst>
            </p:cNvPr>
            <p:cNvSpPr txBox="1"/>
            <p:nvPr/>
          </p:nvSpPr>
          <p:spPr>
            <a:xfrm>
              <a:off x="2029438" y="4345741"/>
              <a:ext cx="394660" cy="307777"/>
            </a:xfrm>
            <a:prstGeom prst="rect">
              <a:avLst/>
            </a:prstGeom>
            <a:noFill/>
          </p:spPr>
          <p:txBody>
            <a:bodyPr wrap="none" rtlCol="0">
              <a:spAutoFit/>
            </a:bodyPr>
            <a:lstStyle/>
            <a:p>
              <a:r>
                <a:rPr lang="en-BE" sz="1400" dirty="0">
                  <a:solidFill>
                    <a:srgbClr val="4472C4"/>
                  </a:solidFill>
                </a:rPr>
                <a:t>No</a:t>
              </a:r>
            </a:p>
          </p:txBody>
        </p:sp>
        <p:sp>
          <p:nvSpPr>
            <p:cNvPr id="77" name="TextBox 76">
              <a:extLst>
                <a:ext uri="{FF2B5EF4-FFF2-40B4-BE49-F238E27FC236}">
                  <a16:creationId xmlns:a16="http://schemas.microsoft.com/office/drawing/2014/main" id="{B139A345-5A36-8D41-839B-D062E9B929D0}"/>
                </a:ext>
              </a:extLst>
            </p:cNvPr>
            <p:cNvSpPr txBox="1"/>
            <p:nvPr/>
          </p:nvSpPr>
          <p:spPr>
            <a:xfrm>
              <a:off x="2604356" y="4818476"/>
              <a:ext cx="394660" cy="307777"/>
            </a:xfrm>
            <a:prstGeom prst="rect">
              <a:avLst/>
            </a:prstGeom>
            <a:noFill/>
          </p:spPr>
          <p:txBody>
            <a:bodyPr wrap="none" rtlCol="0">
              <a:spAutoFit/>
            </a:bodyPr>
            <a:lstStyle/>
            <a:p>
              <a:r>
                <a:rPr lang="en-BE" sz="1400" dirty="0">
                  <a:solidFill>
                    <a:srgbClr val="4472C4"/>
                  </a:solidFill>
                </a:rPr>
                <a:t>No</a:t>
              </a:r>
            </a:p>
          </p:txBody>
        </p:sp>
        <p:cxnSp>
          <p:nvCxnSpPr>
            <p:cNvPr id="78" name="Straight Arrow Connector 77">
              <a:extLst>
                <a:ext uri="{FF2B5EF4-FFF2-40B4-BE49-F238E27FC236}">
                  <a16:creationId xmlns:a16="http://schemas.microsoft.com/office/drawing/2014/main" id="{41DAF923-4A39-AE40-BFE9-52FC2F522BEB}"/>
                </a:ext>
              </a:extLst>
            </p:cNvPr>
            <p:cNvCxnSpPr>
              <a:cxnSpLocks/>
            </p:cNvCxnSpPr>
            <p:nvPr/>
          </p:nvCxnSpPr>
          <p:spPr>
            <a:xfrm>
              <a:off x="1992086" y="3207904"/>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79" name="Rounded Rectangle 78">
              <a:extLst>
                <a:ext uri="{FF2B5EF4-FFF2-40B4-BE49-F238E27FC236}">
                  <a16:creationId xmlns:a16="http://schemas.microsoft.com/office/drawing/2014/main" id="{92403DB3-0DC8-1C47-94DC-84C0FCF4786D}"/>
                </a:ext>
              </a:extLst>
            </p:cNvPr>
            <p:cNvSpPr/>
            <p:nvPr/>
          </p:nvSpPr>
          <p:spPr>
            <a:xfrm>
              <a:off x="2979663" y="4727145"/>
              <a:ext cx="1458515" cy="785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1 r</a:t>
              </a:r>
              <a:r>
                <a:rPr lang="en-BE" sz="1400" dirty="0"/>
                <a:t>eëel nulpunt</a:t>
              </a:r>
            </a:p>
            <a:p>
              <a:pPr algn="ctr"/>
              <a:endParaRPr lang="en-BE" sz="1400" dirty="0"/>
            </a:p>
          </p:txBody>
        </p:sp>
        <p:sp>
          <p:nvSpPr>
            <p:cNvPr id="80" name="Rounded Rectangle 79">
              <a:extLst>
                <a:ext uri="{FF2B5EF4-FFF2-40B4-BE49-F238E27FC236}">
                  <a16:creationId xmlns:a16="http://schemas.microsoft.com/office/drawing/2014/main" id="{24F350A8-7E0E-BF4F-98C7-586D4BB7DF93}"/>
                </a:ext>
              </a:extLst>
            </p:cNvPr>
            <p:cNvSpPr/>
            <p:nvPr/>
          </p:nvSpPr>
          <p:spPr>
            <a:xfrm>
              <a:off x="388624" y="5847003"/>
              <a:ext cx="3203013" cy="78557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2 r</a:t>
              </a:r>
              <a:r>
                <a:rPr lang="en-BE" sz="1400" dirty="0"/>
                <a:t>eële nulpunten</a:t>
              </a:r>
            </a:p>
            <a:p>
              <a:pPr algn="ctr"/>
              <a:endParaRPr lang="en-BE" sz="1400" dirty="0"/>
            </a:p>
            <a:p>
              <a:pPr algn="ctr"/>
              <a:endParaRPr lang="en-BE" sz="1400" dirty="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982B7710-DBDF-2745-BFFF-3285E6F4FAD7}"/>
                    </a:ext>
                  </a:extLst>
                </p:cNvPr>
                <p:cNvSpPr txBox="1"/>
                <p:nvPr/>
              </p:nvSpPr>
              <p:spPr>
                <a:xfrm>
                  <a:off x="2088061" y="6126621"/>
                  <a:ext cx="1506759"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latin typeface="Arial" panose="020B0604020202020204" pitchFamily="34" charset="0"/>
                    <a:cs typeface="Arial" panose="020B0604020202020204" pitchFamily="34" charset="0"/>
                  </a:endParaRPr>
                </a:p>
              </p:txBody>
            </p:sp>
          </mc:Choice>
          <mc:Fallback xmlns="">
            <p:sp>
              <p:nvSpPr>
                <p:cNvPr id="81" name="TextBox 80">
                  <a:extLst>
                    <a:ext uri="{FF2B5EF4-FFF2-40B4-BE49-F238E27FC236}">
                      <a16:creationId xmlns:a16="http://schemas.microsoft.com/office/drawing/2014/main" id="{982B7710-DBDF-2745-BFFF-3285E6F4FAD7}"/>
                    </a:ext>
                  </a:extLst>
                </p:cNvPr>
                <p:cNvSpPr txBox="1">
                  <a:spLocks noRot="1" noChangeAspect="1" noMove="1" noResize="1" noEditPoints="1" noAdjustHandles="1" noChangeArrowheads="1" noChangeShapeType="1" noTextEdit="1"/>
                </p:cNvSpPr>
                <p:nvPr/>
              </p:nvSpPr>
              <p:spPr>
                <a:xfrm>
                  <a:off x="2088061" y="6126621"/>
                  <a:ext cx="1506759" cy="487698"/>
                </a:xfrm>
                <a:prstGeom prst="rect">
                  <a:avLst/>
                </a:prstGeom>
                <a:blipFill>
                  <a:blip r:embed="rId13"/>
                  <a:stretch>
                    <a:fillRect b="-2564"/>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53417A0-8158-8044-B9B4-5DA3B2BED8BF}"/>
                    </a:ext>
                  </a:extLst>
                </p:cNvPr>
                <p:cNvSpPr txBox="1"/>
                <p:nvPr/>
              </p:nvSpPr>
              <p:spPr>
                <a:xfrm>
                  <a:off x="391800" y="6125908"/>
                  <a:ext cx="1476302"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2" name="TextBox 81">
                  <a:extLst>
                    <a:ext uri="{FF2B5EF4-FFF2-40B4-BE49-F238E27FC236}">
                      <a16:creationId xmlns:a16="http://schemas.microsoft.com/office/drawing/2014/main" id="{E53417A0-8158-8044-B9B4-5DA3B2BED8BF}"/>
                    </a:ext>
                  </a:extLst>
                </p:cNvPr>
                <p:cNvSpPr txBox="1">
                  <a:spLocks noRot="1" noChangeAspect="1" noMove="1" noResize="1" noEditPoints="1" noAdjustHandles="1" noChangeArrowheads="1" noChangeShapeType="1" noTextEdit="1"/>
                </p:cNvSpPr>
                <p:nvPr/>
              </p:nvSpPr>
              <p:spPr>
                <a:xfrm>
                  <a:off x="391800" y="6125908"/>
                  <a:ext cx="1476302" cy="487698"/>
                </a:xfrm>
                <a:prstGeom prst="rect">
                  <a:avLst/>
                </a:prstGeom>
                <a:blipFill>
                  <a:blip r:embed="rId14"/>
                  <a:stretch>
                    <a:fillRect b="-2564"/>
                  </a:stretch>
                </a:blipFill>
              </p:spPr>
              <p:txBody>
                <a:bodyPr/>
                <a:lstStyle/>
                <a:p>
                  <a:r>
                    <a:rPr lang="en-BE">
                      <a:noFill/>
                    </a:rPr>
                    <a:t> </a:t>
                  </a:r>
                </a:p>
              </p:txBody>
            </p:sp>
          </mc:Fallback>
        </mc:AlternateContent>
        <p:sp>
          <p:nvSpPr>
            <p:cNvPr id="83" name="TextBox 82">
              <a:extLst>
                <a:ext uri="{FF2B5EF4-FFF2-40B4-BE49-F238E27FC236}">
                  <a16:creationId xmlns:a16="http://schemas.microsoft.com/office/drawing/2014/main" id="{9BF19E8B-743A-9646-95B6-B32C80BDD85B}"/>
                </a:ext>
              </a:extLst>
            </p:cNvPr>
            <p:cNvSpPr txBox="1"/>
            <p:nvPr/>
          </p:nvSpPr>
          <p:spPr>
            <a:xfrm>
              <a:off x="1831087" y="6247666"/>
              <a:ext cx="333746" cy="307777"/>
            </a:xfrm>
            <a:prstGeom prst="rect">
              <a:avLst/>
            </a:prstGeom>
            <a:noFill/>
          </p:spPr>
          <p:txBody>
            <a:bodyPr wrap="none" rtlCol="0">
              <a:spAutoFit/>
            </a:bodyPr>
            <a:lstStyle/>
            <a:p>
              <a:r>
                <a:rPr lang="en-BE" sz="1400" dirty="0">
                  <a:solidFill>
                    <a:schemeClr val="bg1"/>
                  </a:solidFill>
                </a:rPr>
                <a:t>of</a:t>
              </a:r>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C62025E0-D786-0F44-92EC-7A9FE221B318}"/>
                    </a:ext>
                  </a:extLst>
                </p:cNvPr>
                <p:cNvSpPr txBox="1"/>
                <p:nvPr/>
              </p:nvSpPr>
              <p:spPr>
                <a:xfrm>
                  <a:off x="3349187" y="5009799"/>
                  <a:ext cx="704039" cy="440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m:t>
                            </m:r>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C62025E0-D786-0F44-92EC-7A9FE221B318}"/>
                    </a:ext>
                  </a:extLst>
                </p:cNvPr>
                <p:cNvSpPr txBox="1">
                  <a:spLocks noRot="1" noChangeAspect="1" noMove="1" noResize="1" noEditPoints="1" noAdjustHandles="1" noChangeArrowheads="1" noChangeShapeType="1" noTextEdit="1"/>
                </p:cNvSpPr>
                <p:nvPr/>
              </p:nvSpPr>
              <p:spPr>
                <a:xfrm>
                  <a:off x="3349187" y="5009799"/>
                  <a:ext cx="704039" cy="440313"/>
                </a:xfrm>
                <a:prstGeom prst="rect">
                  <a:avLst/>
                </a:prstGeom>
                <a:blipFill>
                  <a:blip r:embed="rId15"/>
                  <a:stretch>
                    <a:fillRect t="-2778"/>
                  </a:stretch>
                </a:blipFill>
              </p:spPr>
              <p:txBody>
                <a:bodyPr/>
                <a:lstStyle/>
                <a:p>
                  <a:r>
                    <a:rPr lang="en-BE">
                      <a:noFill/>
                    </a:rPr>
                    <a:t> </a:t>
                  </a:r>
                </a:p>
              </p:txBody>
            </p:sp>
          </mc:Fallback>
        </mc:AlternateContent>
        <p:cxnSp>
          <p:nvCxnSpPr>
            <p:cNvPr id="85" name="Straight Arrow Connector 84">
              <a:extLst>
                <a:ext uri="{FF2B5EF4-FFF2-40B4-BE49-F238E27FC236}">
                  <a16:creationId xmlns:a16="http://schemas.microsoft.com/office/drawing/2014/main" id="{B28FFB6D-F689-6E4F-9501-477BEDBC40A7}"/>
                </a:ext>
              </a:extLst>
            </p:cNvPr>
            <p:cNvCxnSpPr>
              <a:cxnSpLocks/>
            </p:cNvCxnSpPr>
            <p:nvPr/>
          </p:nvCxnSpPr>
          <p:spPr>
            <a:xfrm>
              <a:off x="1988754" y="4382818"/>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84DB13DD-B439-7046-A01E-B5DA64D6ECAD}"/>
                </a:ext>
              </a:extLst>
            </p:cNvPr>
            <p:cNvCxnSpPr>
              <a:cxnSpLocks/>
            </p:cNvCxnSpPr>
            <p:nvPr/>
          </p:nvCxnSpPr>
          <p:spPr>
            <a:xfrm>
              <a:off x="1985014" y="5550876"/>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47FA3FB-FD00-544E-A00F-AC2B28CB9869}"/>
                </a:ext>
              </a:extLst>
            </p:cNvPr>
            <p:cNvCxnSpPr>
              <a:cxnSpLocks/>
            </p:cNvCxnSpPr>
            <p:nvPr/>
          </p:nvCxnSpPr>
          <p:spPr>
            <a:xfrm rot="16200000">
              <a:off x="2814587" y="4976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F42C656B-07C4-FC4D-A113-87A9155378BB}"/>
                </a:ext>
              </a:extLst>
            </p:cNvPr>
            <p:cNvCxnSpPr>
              <a:cxnSpLocks/>
            </p:cNvCxnSpPr>
            <p:nvPr/>
          </p:nvCxnSpPr>
          <p:spPr>
            <a:xfrm rot="16200000">
              <a:off x="2814587" y="3802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59237AD9-2D4E-4A4D-8B5C-EACA53AED70E}"/>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spTree>
    <p:extLst>
      <p:ext uri="{BB962C8B-B14F-4D97-AF65-F5344CB8AC3E}">
        <p14:creationId xmlns:p14="http://schemas.microsoft.com/office/powerpoint/2010/main" val="1515337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cxnSp>
        <p:nvCxnSpPr>
          <p:cNvPr id="73" name="Straight Arrow Connector 72">
            <a:extLst>
              <a:ext uri="{FF2B5EF4-FFF2-40B4-BE49-F238E27FC236}">
                <a16:creationId xmlns:a16="http://schemas.microsoft.com/office/drawing/2014/main" id="{90B2E32B-D860-9D4E-AEBF-3EC394B84D99}"/>
              </a:ext>
            </a:extLst>
          </p:cNvPr>
          <p:cNvCxnSpPr>
            <a:cxnSpLocks/>
          </p:cNvCxnSpPr>
          <p:nvPr/>
        </p:nvCxnSpPr>
        <p:spPr>
          <a:xfrm flipH="1">
            <a:off x="3196346" y="2416488"/>
            <a:ext cx="23270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005CFBF0-718B-C644-BCB7-9EE10F560223}"/>
              </a:ext>
            </a:extLst>
          </p:cNvPr>
          <p:cNvPicPr>
            <a:picLocks noChangeAspect="1"/>
          </p:cNvPicPr>
          <p:nvPr/>
        </p:nvPicPr>
        <p:blipFill>
          <a:blip r:embed="rId3"/>
          <a:stretch>
            <a:fillRect/>
          </a:stretch>
        </p:blipFill>
        <p:spPr>
          <a:xfrm>
            <a:off x="5141667" y="495119"/>
            <a:ext cx="6637673" cy="386747"/>
          </a:xfrm>
          <a:prstGeom prst="rect">
            <a:avLst/>
          </a:prstGeom>
        </p:spPr>
      </p:pic>
      <p:sp>
        <p:nvSpPr>
          <p:cNvPr id="57" name="TextBox 56">
            <a:extLst>
              <a:ext uri="{FF2B5EF4-FFF2-40B4-BE49-F238E27FC236}">
                <a16:creationId xmlns:a16="http://schemas.microsoft.com/office/drawing/2014/main" id="{A7F5F995-CA79-C240-99B4-0511C9112E5F}"/>
              </a:ext>
            </a:extLst>
          </p:cNvPr>
          <p:cNvSpPr txBox="1"/>
          <p:nvPr/>
        </p:nvSpPr>
        <p:spPr>
          <a:xfrm>
            <a:off x="1213080" y="2231822"/>
            <a:ext cx="1627369" cy="369332"/>
          </a:xfrm>
          <a:prstGeom prst="rect">
            <a:avLst/>
          </a:prstGeom>
          <a:noFill/>
        </p:spPr>
        <p:txBody>
          <a:bodyPr wrap="none" rtlCol="0">
            <a:spAutoFit/>
          </a:bodyPr>
          <a:lstStyle/>
          <a:p>
            <a:r>
              <a:rPr lang="en-BE" sz="1400" dirty="0">
                <a:solidFill>
                  <a:srgbClr val="C00000"/>
                </a:solidFill>
              </a:rPr>
              <a:t>1</a:t>
            </a:r>
            <a:r>
              <a:rPr lang="en-BE" dirty="0">
                <a:solidFill>
                  <a:srgbClr val="C00000"/>
                </a:solidFill>
              </a:rPr>
              <a:t>|</a:t>
            </a:r>
            <a:r>
              <a:rPr lang="en-BE" i="1" dirty="0">
                <a:solidFill>
                  <a:srgbClr val="C00000"/>
                </a:solidFill>
              </a:rPr>
              <a:t> Structureren</a:t>
            </a:r>
          </a:p>
        </p:txBody>
      </p:sp>
      <p:grpSp>
        <p:nvGrpSpPr>
          <p:cNvPr id="21" name="Group 20">
            <a:extLst>
              <a:ext uri="{FF2B5EF4-FFF2-40B4-BE49-F238E27FC236}">
                <a16:creationId xmlns:a16="http://schemas.microsoft.com/office/drawing/2014/main" id="{D0DFB90D-E091-DF4D-BFED-DB28BB043DF3}"/>
              </a:ext>
            </a:extLst>
          </p:cNvPr>
          <p:cNvGrpSpPr>
            <a:grpSpLocks noChangeAspect="1"/>
          </p:cNvGrpSpPr>
          <p:nvPr/>
        </p:nvGrpSpPr>
        <p:grpSpPr>
          <a:xfrm>
            <a:off x="8817713" y="3669065"/>
            <a:ext cx="3012896" cy="2995062"/>
            <a:chOff x="8993458" y="1410271"/>
            <a:chExt cx="4140200" cy="4115693"/>
          </a:xfrm>
        </p:grpSpPr>
        <p:pic>
          <p:nvPicPr>
            <p:cNvPr id="17" name="Picture 16">
              <a:extLst>
                <a:ext uri="{FF2B5EF4-FFF2-40B4-BE49-F238E27FC236}">
                  <a16:creationId xmlns:a16="http://schemas.microsoft.com/office/drawing/2014/main" id="{775A7140-04F0-6946-9BC1-39B52E1987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993458" y="1410271"/>
              <a:ext cx="4140200" cy="2368073"/>
            </a:xfrm>
            <a:prstGeom prst="rect">
              <a:avLst/>
            </a:prstGeom>
          </p:spPr>
        </p:pic>
        <p:pic>
          <p:nvPicPr>
            <p:cNvPr id="18" name="Picture 17">
              <a:extLst>
                <a:ext uri="{FF2B5EF4-FFF2-40B4-BE49-F238E27FC236}">
                  <a16:creationId xmlns:a16="http://schemas.microsoft.com/office/drawing/2014/main" id="{E48AC778-7C3F-FC4E-98AA-E9C4CC2BE27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993458" y="3915332"/>
              <a:ext cx="4140200" cy="1610632"/>
            </a:xfrm>
            <a:prstGeom prst="rect">
              <a:avLst/>
            </a:prstGeom>
          </p:spPr>
        </p:pic>
        <p:pic>
          <p:nvPicPr>
            <p:cNvPr id="19" name="Picture 18">
              <a:extLst>
                <a:ext uri="{FF2B5EF4-FFF2-40B4-BE49-F238E27FC236}">
                  <a16:creationId xmlns:a16="http://schemas.microsoft.com/office/drawing/2014/main" id="{C6B89B10-60E9-E540-9A30-21EABCA3AE4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2601315" y="1815623"/>
              <a:ext cx="461891" cy="230080"/>
            </a:xfrm>
            <a:prstGeom prst="rect">
              <a:avLst/>
            </a:prstGeom>
          </p:spPr>
        </p:pic>
      </p:grpSp>
      <p:grpSp>
        <p:nvGrpSpPr>
          <p:cNvPr id="23" name="Group 22">
            <a:extLst>
              <a:ext uri="{FF2B5EF4-FFF2-40B4-BE49-F238E27FC236}">
                <a16:creationId xmlns:a16="http://schemas.microsoft.com/office/drawing/2014/main" id="{61E7C6BA-FAB3-C64F-9A4D-FDFAB14812FC}"/>
              </a:ext>
            </a:extLst>
          </p:cNvPr>
          <p:cNvGrpSpPr/>
          <p:nvPr/>
        </p:nvGrpSpPr>
        <p:grpSpPr>
          <a:xfrm>
            <a:off x="5131573" y="3669065"/>
            <a:ext cx="3426071" cy="3007762"/>
            <a:chOff x="5296673" y="3669065"/>
            <a:chExt cx="3426071" cy="3007762"/>
          </a:xfrm>
        </p:grpSpPr>
        <p:grpSp>
          <p:nvGrpSpPr>
            <p:cNvPr id="22" name="Group 21">
              <a:extLst>
                <a:ext uri="{FF2B5EF4-FFF2-40B4-BE49-F238E27FC236}">
                  <a16:creationId xmlns:a16="http://schemas.microsoft.com/office/drawing/2014/main" id="{4B4E480F-7F62-D743-A984-1D6932553B51}"/>
                </a:ext>
              </a:extLst>
            </p:cNvPr>
            <p:cNvGrpSpPr>
              <a:grpSpLocks noChangeAspect="1"/>
            </p:cNvGrpSpPr>
            <p:nvPr/>
          </p:nvGrpSpPr>
          <p:grpSpPr>
            <a:xfrm>
              <a:off x="5296673" y="3669065"/>
              <a:ext cx="3029188" cy="3007762"/>
              <a:chOff x="4674151" y="1410271"/>
              <a:chExt cx="4143789" cy="4114479"/>
            </a:xfrm>
          </p:grpSpPr>
          <p:pic>
            <p:nvPicPr>
              <p:cNvPr id="10" name="Picture 9">
                <a:extLst>
                  <a:ext uri="{FF2B5EF4-FFF2-40B4-BE49-F238E27FC236}">
                    <a16:creationId xmlns:a16="http://schemas.microsoft.com/office/drawing/2014/main" id="{7112F257-123C-3D4C-9BC0-9A263E92302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4674151" y="1410271"/>
                <a:ext cx="4140200" cy="1978374"/>
              </a:xfrm>
              <a:prstGeom prst="rect">
                <a:avLst/>
              </a:prstGeom>
            </p:spPr>
          </p:pic>
          <p:pic>
            <p:nvPicPr>
              <p:cNvPr id="11" name="Picture 10">
                <a:extLst>
                  <a:ext uri="{FF2B5EF4-FFF2-40B4-BE49-F238E27FC236}">
                    <a16:creationId xmlns:a16="http://schemas.microsoft.com/office/drawing/2014/main" id="{9F169EE5-6DE9-B64D-ADBD-401B74BB88A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677740" y="3488617"/>
                <a:ext cx="4140200" cy="2036133"/>
              </a:xfrm>
              <a:prstGeom prst="rect">
                <a:avLst/>
              </a:prstGeom>
            </p:spPr>
          </p:pic>
          <p:pic>
            <p:nvPicPr>
              <p:cNvPr id="31" name="Picture 30">
                <a:extLst>
                  <a:ext uri="{FF2B5EF4-FFF2-40B4-BE49-F238E27FC236}">
                    <a16:creationId xmlns:a16="http://schemas.microsoft.com/office/drawing/2014/main" id="{066FA275-04E0-3D4B-8605-01ABFA9374D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8219656" y="1812448"/>
                <a:ext cx="511011" cy="230004"/>
              </a:xfrm>
              <a:prstGeom prst="rect">
                <a:avLst/>
              </a:prstGeom>
            </p:spPr>
          </p:pic>
          <p:sp>
            <p:nvSpPr>
              <p:cNvPr id="5" name="Rectangle 4">
                <a:extLst>
                  <a:ext uri="{FF2B5EF4-FFF2-40B4-BE49-F238E27FC236}">
                    <a16:creationId xmlns:a16="http://schemas.microsoft.com/office/drawing/2014/main" id="{C68516FB-EDE8-024B-9A1A-6A7A08822C38}"/>
                  </a:ext>
                </a:extLst>
              </p:cNvPr>
              <p:cNvSpPr/>
              <p:nvPr/>
            </p:nvSpPr>
            <p:spPr>
              <a:xfrm>
                <a:off x="6210066" y="2231822"/>
                <a:ext cx="112197"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47" name="Rounded Rectangle 46">
              <a:extLst>
                <a:ext uri="{FF2B5EF4-FFF2-40B4-BE49-F238E27FC236}">
                  <a16:creationId xmlns:a16="http://schemas.microsoft.com/office/drawing/2014/main" id="{E899B222-7568-A547-97C5-4B13B8AE4023}"/>
                </a:ext>
              </a:extLst>
            </p:cNvPr>
            <p:cNvSpPr/>
            <p:nvPr/>
          </p:nvSpPr>
          <p:spPr>
            <a:xfrm>
              <a:off x="8077299" y="5553010"/>
              <a:ext cx="643860"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Output</a:t>
              </a:r>
            </a:p>
          </p:txBody>
        </p:sp>
        <p:sp>
          <p:nvSpPr>
            <p:cNvPr id="59" name="Rounded Rectangle 58">
              <a:extLst>
                <a:ext uri="{FF2B5EF4-FFF2-40B4-BE49-F238E27FC236}">
                  <a16:creationId xmlns:a16="http://schemas.microsoft.com/office/drawing/2014/main" id="{A3AB9443-9760-404D-8F01-348C5142212E}"/>
                </a:ext>
              </a:extLst>
            </p:cNvPr>
            <p:cNvSpPr/>
            <p:nvPr/>
          </p:nvSpPr>
          <p:spPr>
            <a:xfrm>
              <a:off x="8077433" y="4431963"/>
              <a:ext cx="643861"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100" cap="small">
                  <a:solidFill>
                    <a:schemeClr val="tx1">
                      <a:lumMod val="65000"/>
                      <a:lumOff val="35000"/>
                    </a:schemeClr>
                  </a:solidFill>
                </a:rPr>
                <a:t>Input</a:t>
              </a:r>
            </a:p>
          </p:txBody>
        </p:sp>
        <p:sp>
          <p:nvSpPr>
            <p:cNvPr id="60" name="Rounded Rectangle 59">
              <a:extLst>
                <a:ext uri="{FF2B5EF4-FFF2-40B4-BE49-F238E27FC236}">
                  <a16:creationId xmlns:a16="http://schemas.microsoft.com/office/drawing/2014/main" id="{F2CC499C-2BEF-0241-A14F-5095CA31E60F}"/>
                </a:ext>
              </a:extLst>
            </p:cNvPr>
            <p:cNvSpPr/>
            <p:nvPr/>
          </p:nvSpPr>
          <p:spPr>
            <a:xfrm>
              <a:off x="7914496" y="4995357"/>
              <a:ext cx="808248" cy="2951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000">
                  <a:solidFill>
                    <a:schemeClr val="tx1">
                      <a:lumMod val="65000"/>
                      <a:lumOff val="35000"/>
                    </a:schemeClr>
                  </a:solidFill>
                </a:rPr>
                <a:t>Verwerking</a:t>
              </a:r>
            </a:p>
          </p:txBody>
        </p:sp>
        <p:cxnSp>
          <p:nvCxnSpPr>
            <p:cNvPr id="61" name="Straight Arrow Connector 60">
              <a:extLst>
                <a:ext uri="{FF2B5EF4-FFF2-40B4-BE49-F238E27FC236}">
                  <a16:creationId xmlns:a16="http://schemas.microsoft.com/office/drawing/2014/main" id="{4D4290C1-4727-E24F-ADF7-5A677F51FA07}"/>
                </a:ext>
              </a:extLst>
            </p:cNvPr>
            <p:cNvCxnSpPr>
              <a:cxnSpLocks/>
            </p:cNvCxnSpPr>
            <p:nvPr/>
          </p:nvCxnSpPr>
          <p:spPr>
            <a:xfrm flipH="1">
              <a:off x="8562201" y="4727145"/>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72AC827-D864-934D-96E0-E7FF602B00A5}"/>
                </a:ext>
              </a:extLst>
            </p:cNvPr>
            <p:cNvCxnSpPr>
              <a:cxnSpLocks/>
            </p:cNvCxnSpPr>
            <p:nvPr/>
          </p:nvCxnSpPr>
          <p:spPr>
            <a:xfrm flipH="1">
              <a:off x="8557152" y="5291340"/>
              <a:ext cx="1" cy="254557"/>
            </a:xfrm>
            <a:prstGeom prst="straightConnector1">
              <a:avLst/>
            </a:prstGeom>
            <a:ln w="9525">
              <a:tailEnd type="triangle" w="sm" len="med"/>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4A510662-E39D-3F4F-90DC-F00D711D1046}"/>
              </a:ext>
            </a:extLst>
          </p:cNvPr>
          <p:cNvSpPr txBox="1"/>
          <p:nvPr/>
        </p:nvSpPr>
        <p:spPr>
          <a:xfrm>
            <a:off x="6053066" y="3163583"/>
            <a:ext cx="1218410" cy="369332"/>
          </a:xfrm>
          <a:prstGeom prst="rect">
            <a:avLst/>
          </a:prstGeom>
          <a:noFill/>
        </p:spPr>
        <p:txBody>
          <a:bodyPr wrap="none" rtlCol="0">
            <a:spAutoFit/>
          </a:bodyPr>
          <a:lstStyle/>
          <a:p>
            <a:r>
              <a:rPr lang="en-BE" sz="1400" dirty="0">
                <a:solidFill>
                  <a:srgbClr val="C00000"/>
                </a:solidFill>
              </a:rPr>
              <a:t>2</a:t>
            </a:r>
            <a:r>
              <a:rPr lang="en-BE" dirty="0">
                <a:solidFill>
                  <a:srgbClr val="C00000"/>
                </a:solidFill>
              </a:rPr>
              <a:t>|</a:t>
            </a:r>
            <a:r>
              <a:rPr lang="en-BE" i="1" dirty="0">
                <a:solidFill>
                  <a:srgbClr val="C00000"/>
                </a:solidFill>
              </a:rPr>
              <a:t> Vertalen</a:t>
            </a:r>
          </a:p>
        </p:txBody>
      </p:sp>
      <p:sp>
        <p:nvSpPr>
          <p:cNvPr id="64" name="TextBox 63">
            <a:extLst>
              <a:ext uri="{FF2B5EF4-FFF2-40B4-BE49-F238E27FC236}">
                <a16:creationId xmlns:a16="http://schemas.microsoft.com/office/drawing/2014/main" id="{42F1E10F-52D5-1145-99F4-4E9AD770B8C9}"/>
              </a:ext>
            </a:extLst>
          </p:cNvPr>
          <p:cNvSpPr txBox="1"/>
          <p:nvPr/>
        </p:nvSpPr>
        <p:spPr>
          <a:xfrm>
            <a:off x="9578672" y="3163583"/>
            <a:ext cx="1425005" cy="369332"/>
          </a:xfrm>
          <a:prstGeom prst="rect">
            <a:avLst/>
          </a:prstGeom>
          <a:noFill/>
        </p:spPr>
        <p:txBody>
          <a:bodyPr wrap="none" rtlCol="0">
            <a:spAutoFit/>
          </a:bodyPr>
          <a:lstStyle/>
          <a:p>
            <a:r>
              <a:rPr lang="en-BE" sz="1400" dirty="0">
                <a:solidFill>
                  <a:srgbClr val="C00000"/>
                </a:solidFill>
              </a:rPr>
              <a:t>3</a:t>
            </a:r>
            <a:r>
              <a:rPr lang="en-BE" dirty="0">
                <a:solidFill>
                  <a:srgbClr val="C00000"/>
                </a:solidFill>
              </a:rPr>
              <a:t>|</a:t>
            </a:r>
            <a:r>
              <a:rPr lang="en-BE" i="1" dirty="0">
                <a:solidFill>
                  <a:srgbClr val="C00000"/>
                </a:solidFill>
              </a:rPr>
              <a:t> Verwerken</a:t>
            </a:r>
          </a:p>
        </p:txBody>
      </p:sp>
      <p:cxnSp>
        <p:nvCxnSpPr>
          <p:cNvPr id="67" name="Straight Arrow Connector 66">
            <a:extLst>
              <a:ext uri="{FF2B5EF4-FFF2-40B4-BE49-F238E27FC236}">
                <a16:creationId xmlns:a16="http://schemas.microsoft.com/office/drawing/2014/main" id="{B434CFEE-1A83-CD43-BA84-34412831188B}"/>
              </a:ext>
            </a:extLst>
          </p:cNvPr>
          <p:cNvCxnSpPr>
            <a:cxnSpLocks/>
          </p:cNvCxnSpPr>
          <p:nvPr/>
        </p:nvCxnSpPr>
        <p:spPr>
          <a:xfrm>
            <a:off x="7546196" y="3348249"/>
            <a:ext cx="1559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descr="Text, letter&#10;&#10;Description automatically generated">
            <a:extLst>
              <a:ext uri="{FF2B5EF4-FFF2-40B4-BE49-F238E27FC236}">
                <a16:creationId xmlns:a16="http://schemas.microsoft.com/office/drawing/2014/main" id="{42CC991F-85F3-B34E-9C7B-B5B5AC8A352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047381" y="960852"/>
            <a:ext cx="3394378" cy="2047217"/>
          </a:xfrm>
          <a:prstGeom prst="rect">
            <a:avLst/>
          </a:prstGeom>
          <a:effectLst>
            <a:softEdge rad="139700"/>
          </a:effectLst>
        </p:spPr>
      </p:pic>
      <p:cxnSp>
        <p:nvCxnSpPr>
          <p:cNvPr id="68" name="Straight Arrow Connector 67">
            <a:extLst>
              <a:ext uri="{FF2B5EF4-FFF2-40B4-BE49-F238E27FC236}">
                <a16:creationId xmlns:a16="http://schemas.microsoft.com/office/drawing/2014/main" id="{F2BF1B8A-01FC-E140-ABC5-CD26DA61BF2A}"/>
              </a:ext>
            </a:extLst>
          </p:cNvPr>
          <p:cNvCxnSpPr>
            <a:cxnSpLocks/>
          </p:cNvCxnSpPr>
          <p:nvPr/>
        </p:nvCxnSpPr>
        <p:spPr>
          <a:xfrm>
            <a:off x="3196346" y="3348351"/>
            <a:ext cx="25694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E3C148F-1F1D-EA45-A4CD-C58F367B8B13}"/>
              </a:ext>
            </a:extLst>
          </p:cNvPr>
          <p:cNvSpPr/>
          <p:nvPr/>
        </p:nvSpPr>
        <p:spPr>
          <a:xfrm>
            <a:off x="500109" y="1440377"/>
            <a:ext cx="5030679" cy="400110"/>
          </a:xfrm>
          <a:prstGeom prst="rect">
            <a:avLst/>
          </a:prstGeom>
        </p:spPr>
        <p:txBody>
          <a:bodyPr wrap="square">
            <a:spAutoFit/>
          </a:bodyPr>
          <a:lstStyle/>
          <a:p>
            <a:r>
              <a:rPr lang="nl-NL" sz="2000" b="1" i="1" dirty="0">
                <a:solidFill>
                  <a:srgbClr val="595652"/>
                </a:solidFill>
                <a:latin typeface="Arial" panose="020B0604020202020204" pitchFamily="34" charset="0"/>
              </a:rPr>
              <a:t>Kwadratische vergelijkingen</a:t>
            </a:r>
            <a:endParaRPr lang="nl-NL" sz="2000" b="1" i="1" dirty="0">
              <a:solidFill>
                <a:srgbClr val="595652"/>
              </a:solidFill>
            </a:endParaRPr>
          </a:p>
        </p:txBody>
      </p:sp>
      <p:cxnSp>
        <p:nvCxnSpPr>
          <p:cNvPr id="66" name="Straight Arrow Connector 65">
            <a:extLst>
              <a:ext uri="{FF2B5EF4-FFF2-40B4-BE49-F238E27FC236}">
                <a16:creationId xmlns:a16="http://schemas.microsoft.com/office/drawing/2014/main" id="{C01FB25F-E19A-6546-837E-C32D5808D6EF}"/>
              </a:ext>
            </a:extLst>
          </p:cNvPr>
          <p:cNvCxnSpPr>
            <a:cxnSpLocks/>
          </p:cNvCxnSpPr>
          <p:nvPr/>
        </p:nvCxnSpPr>
        <p:spPr>
          <a:xfrm flipH="1" flipV="1">
            <a:off x="8639812" y="2216777"/>
            <a:ext cx="1430856" cy="810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C70EA4B4-320A-B148-8FA1-D1784DCC2A12}"/>
              </a:ext>
            </a:extLst>
          </p:cNvPr>
          <p:cNvSpPr txBox="1"/>
          <p:nvPr/>
        </p:nvSpPr>
        <p:spPr>
          <a:xfrm rot="1800000">
            <a:off x="8760881" y="2265942"/>
            <a:ext cx="1535357" cy="369332"/>
          </a:xfrm>
          <a:prstGeom prst="rect">
            <a:avLst/>
          </a:prstGeom>
          <a:noFill/>
        </p:spPr>
        <p:txBody>
          <a:bodyPr wrap="none" rtlCol="0">
            <a:spAutoFit/>
          </a:bodyPr>
          <a:lstStyle/>
          <a:p>
            <a:r>
              <a:rPr lang="en-BE" sz="1400" dirty="0">
                <a:solidFill>
                  <a:srgbClr val="C00000"/>
                </a:solidFill>
              </a:rPr>
              <a:t>4</a:t>
            </a:r>
            <a:r>
              <a:rPr lang="en-BE" dirty="0">
                <a:solidFill>
                  <a:srgbClr val="C00000"/>
                </a:solidFill>
              </a:rPr>
              <a:t>|</a:t>
            </a:r>
            <a:r>
              <a:rPr lang="en-BE" i="1" dirty="0">
                <a:solidFill>
                  <a:srgbClr val="C00000"/>
                </a:solidFill>
              </a:rPr>
              <a:t> Controleren</a:t>
            </a:r>
          </a:p>
        </p:txBody>
      </p:sp>
      <p:grpSp>
        <p:nvGrpSpPr>
          <p:cNvPr id="70" name="Group 69">
            <a:extLst>
              <a:ext uri="{FF2B5EF4-FFF2-40B4-BE49-F238E27FC236}">
                <a16:creationId xmlns:a16="http://schemas.microsoft.com/office/drawing/2014/main" id="{A3800C14-A116-0D4B-8766-99E40774EABD}"/>
              </a:ext>
            </a:extLst>
          </p:cNvPr>
          <p:cNvGrpSpPr/>
          <p:nvPr/>
        </p:nvGrpSpPr>
        <p:grpSpPr>
          <a:xfrm>
            <a:off x="388624" y="2777825"/>
            <a:ext cx="4049554" cy="3854750"/>
            <a:chOff x="388624" y="2777825"/>
            <a:chExt cx="4049554" cy="3854750"/>
          </a:xfrm>
        </p:grpSpPr>
        <mc:AlternateContent xmlns:mc="http://schemas.openxmlformats.org/markup-compatibility/2006" xmlns:a14="http://schemas.microsoft.com/office/drawing/2010/main">
          <mc:Choice Requires="a14">
            <p:sp>
              <p:nvSpPr>
                <p:cNvPr id="71" name="Rounded Rectangle 70">
                  <a:extLst>
                    <a:ext uri="{FF2B5EF4-FFF2-40B4-BE49-F238E27FC236}">
                      <a16:creationId xmlns:a16="http://schemas.microsoft.com/office/drawing/2014/main" id="{85DAC979-4381-5641-971B-22A8E952EF5D}"/>
                    </a:ext>
                  </a:extLst>
                </p:cNvPr>
                <p:cNvSpPr/>
                <p:nvPr/>
              </p:nvSpPr>
              <p:spPr>
                <a:xfrm>
                  <a:off x="1230869" y="2777825"/>
                  <a:ext cx="1570817" cy="426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Input a </a:t>
                  </a:r>
                  <a14:m>
                    <m:oMath xmlns:m="http://schemas.openxmlformats.org/officeDocument/2006/math">
                      <m:r>
                        <a:rPr lang="en-BE" sz="1400" i="1" smtClean="0">
                          <a:latin typeface="Cambria Math" panose="02040503050406030204" pitchFamily="18" charset="0"/>
                          <a:ea typeface="Cambria Math" panose="02040503050406030204" pitchFamily="18" charset="0"/>
                        </a:rPr>
                        <m:t>≠</m:t>
                      </m:r>
                    </m:oMath>
                  </a14:m>
                  <a:r>
                    <a:rPr lang="en-BE" sz="1400" dirty="0"/>
                    <a:t> 1, b en c </a:t>
                  </a:r>
                </a:p>
              </p:txBody>
            </p:sp>
          </mc:Choice>
          <mc:Fallback xmlns="">
            <p:sp>
              <p:nvSpPr>
                <p:cNvPr id="71" name="Rounded Rectangle 70">
                  <a:extLst>
                    <a:ext uri="{FF2B5EF4-FFF2-40B4-BE49-F238E27FC236}">
                      <a16:creationId xmlns:a16="http://schemas.microsoft.com/office/drawing/2014/main" id="{85DAC979-4381-5641-971B-22A8E952EF5D}"/>
                    </a:ext>
                  </a:extLst>
                </p:cNvPr>
                <p:cNvSpPr>
                  <a:spLocks noRot="1" noChangeAspect="1" noMove="1" noResize="1" noEditPoints="1" noAdjustHandles="1" noChangeArrowheads="1" noChangeShapeType="1" noTextEdit="1"/>
                </p:cNvSpPr>
                <p:nvPr/>
              </p:nvSpPr>
              <p:spPr>
                <a:xfrm>
                  <a:off x="1230869" y="2777825"/>
                  <a:ext cx="1570817" cy="426563"/>
                </a:xfrm>
                <a:prstGeom prst="roundRect">
                  <a:avLst/>
                </a:prstGeom>
                <a:blipFill>
                  <a:blip r:embed="rId11"/>
                  <a:stretch>
                    <a:fillRect r="-794"/>
                  </a:stretch>
                </a:blipFill>
              </p:spPr>
              <p:txBody>
                <a:bodyPr/>
                <a:lstStyle/>
                <a:p>
                  <a:r>
                    <a:rPr lang="en-BE">
                      <a:noFill/>
                    </a:rPr>
                    <a:t> </a:t>
                  </a:r>
                </a:p>
              </p:txBody>
            </p:sp>
          </mc:Fallback>
        </mc:AlternateContent>
        <p:sp>
          <p:nvSpPr>
            <p:cNvPr id="72" name="Rounded Rectangle 71">
              <a:extLst>
                <a:ext uri="{FF2B5EF4-FFF2-40B4-BE49-F238E27FC236}">
                  <a16:creationId xmlns:a16="http://schemas.microsoft.com/office/drawing/2014/main" id="{D08DC060-9AD5-D645-945E-7DC9AF147E76}"/>
                </a:ext>
              </a:extLst>
            </p:cNvPr>
            <p:cNvSpPr/>
            <p:nvPr/>
          </p:nvSpPr>
          <p:spPr>
            <a:xfrm>
              <a:off x="2979663" y="3708393"/>
              <a:ext cx="1458515" cy="47164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t>Geen  </a:t>
              </a:r>
            </a:p>
            <a:p>
              <a:pPr algn="ctr"/>
              <a:r>
                <a:rPr lang="en-GB" sz="1400" dirty="0"/>
                <a:t>r</a:t>
              </a:r>
              <a:r>
                <a:rPr lang="en-BE" sz="1400" dirty="0"/>
                <a:t>eële nulpunten</a:t>
              </a:r>
            </a:p>
          </p:txBody>
        </p:sp>
        <mc:AlternateContent xmlns:mc="http://schemas.openxmlformats.org/markup-compatibility/2006" xmlns:a14="http://schemas.microsoft.com/office/drawing/2010/main">
          <mc:Choice Requires="a14">
            <p:sp>
              <p:nvSpPr>
                <p:cNvPr id="74" name="Diamond 73">
                  <a:extLst>
                    <a:ext uri="{FF2B5EF4-FFF2-40B4-BE49-F238E27FC236}">
                      <a16:creationId xmlns:a16="http://schemas.microsoft.com/office/drawing/2014/main" id="{0C0597EE-FA0C-C84E-9212-24A110CC8ACE}"/>
                    </a:ext>
                  </a:extLst>
                </p:cNvPr>
                <p:cNvSpPr/>
                <p:nvPr/>
              </p:nvSpPr>
              <p:spPr>
                <a:xfrm>
                  <a:off x="1304187" y="3503453"/>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b="0" i="0" smtClean="0">
                            <a:solidFill>
                              <a:schemeClr val="tx1">
                                <a:lumMod val="75000"/>
                                <a:lumOff val="25000"/>
                              </a:schemeClr>
                            </a:solidFill>
                            <a:latin typeface="Cambria Math" panose="02040503050406030204" pitchFamily="18" charset="0"/>
                            <a:ea typeface="Cambria Math" panose="02040503050406030204" pitchFamily="18" charset="0"/>
                          </a:rPr>
                          <m:t> </m:t>
                        </m:r>
                      </m:oMath>
                    </m:oMathPara>
                  </a14:m>
                  <a:endParaRPr lang="en-BE" sz="1400" dirty="0">
                    <a:solidFill>
                      <a:schemeClr val="tx1">
                        <a:lumMod val="75000"/>
                        <a:lumOff val="25000"/>
                      </a:schemeClr>
                    </a:solidFill>
                  </a:endParaRPr>
                </a:p>
              </p:txBody>
            </p:sp>
          </mc:Choice>
          <mc:Fallback xmlns="">
            <p:sp>
              <p:nvSpPr>
                <p:cNvPr id="74" name="Diamond 73">
                  <a:extLst>
                    <a:ext uri="{FF2B5EF4-FFF2-40B4-BE49-F238E27FC236}">
                      <a16:creationId xmlns:a16="http://schemas.microsoft.com/office/drawing/2014/main" id="{0C0597EE-FA0C-C84E-9212-24A110CC8ACE}"/>
                    </a:ext>
                  </a:extLst>
                </p:cNvPr>
                <p:cNvSpPr>
                  <a:spLocks noRot="1" noChangeAspect="1" noMove="1" noResize="1" noEditPoints="1" noAdjustHandles="1" noChangeArrowheads="1" noChangeShapeType="1" noTextEdit="1"/>
                </p:cNvSpPr>
                <p:nvPr/>
              </p:nvSpPr>
              <p:spPr>
                <a:xfrm>
                  <a:off x="1304187" y="3503453"/>
                  <a:ext cx="1376314" cy="875476"/>
                </a:xfrm>
                <a:prstGeom prst="diamond">
                  <a:avLst/>
                </a:prstGeom>
                <a:blipFill>
                  <a:blip r:embed="rId12"/>
                  <a:stretch>
                    <a:fillRect/>
                  </a:stretch>
                </a:blipFill>
              </p:spPr>
              <p:txBody>
                <a:bodyPr/>
                <a:lstStyle/>
                <a:p>
                  <a:r>
                    <a:rPr lang="en-BE">
                      <a:noFill/>
                    </a:rPr>
                    <a:t> </a:t>
                  </a:r>
                </a:p>
              </p:txBody>
            </p:sp>
          </mc:Fallback>
        </mc:AlternateContent>
        <p:sp>
          <p:nvSpPr>
            <p:cNvPr id="75" name="TextBox 74">
              <a:extLst>
                <a:ext uri="{FF2B5EF4-FFF2-40B4-BE49-F238E27FC236}">
                  <a16:creationId xmlns:a16="http://schemas.microsoft.com/office/drawing/2014/main" id="{9E810393-5B50-6749-BFB0-073D6B4D23C7}"/>
                </a:ext>
              </a:extLst>
            </p:cNvPr>
            <p:cNvSpPr txBox="1"/>
            <p:nvPr/>
          </p:nvSpPr>
          <p:spPr>
            <a:xfrm>
              <a:off x="1397099" y="3778344"/>
              <a:ext cx="1205779" cy="307777"/>
            </a:xfrm>
            <a:prstGeom prst="rect">
              <a:avLst/>
            </a:prstGeom>
            <a:noFill/>
          </p:spPr>
          <p:txBody>
            <a:bodyPr wrap="none" rtlCol="0">
              <a:spAutoFit/>
            </a:bodyPr>
            <a:lstStyle/>
            <a:p>
              <a:pPr algn="ctr"/>
              <a:r>
                <a:rPr lang="en-GB" sz="1400" dirty="0">
                  <a:solidFill>
                    <a:schemeClr val="tx1">
                      <a:lumMod val="75000"/>
                      <a:lumOff val="25000"/>
                    </a:schemeClr>
                  </a:solidFill>
                  <a:ea typeface="Cambria Math" panose="02040503050406030204" pitchFamily="18" charset="0"/>
                </a:rPr>
                <a:t>D</a:t>
              </a:r>
              <a:r>
                <a:rPr lang="en-GB" sz="800" dirty="0">
                  <a:solidFill>
                    <a:schemeClr val="tx1">
                      <a:lumMod val="75000"/>
                      <a:lumOff val="25000"/>
                    </a:schemeClr>
                  </a:solidFill>
                  <a:ea typeface="Cambria Math" panose="02040503050406030204" pitchFamily="18" charset="0"/>
                </a:rPr>
                <a:t> </a:t>
              </a:r>
              <a:r>
                <a:rPr lang="en-GB" sz="1400" dirty="0">
                  <a:solidFill>
                    <a:schemeClr val="tx1">
                      <a:lumMod val="75000"/>
                      <a:lumOff val="25000"/>
                    </a:schemeClr>
                  </a:solidFill>
                  <a:ea typeface="Cambria Math" panose="02040503050406030204" pitchFamily="18" charset="0"/>
                </a:rPr>
                <a:t>=</a:t>
              </a:r>
              <a:r>
                <a:rPr lang="en-GB" sz="1000" dirty="0">
                  <a:solidFill>
                    <a:schemeClr val="tx1">
                      <a:lumMod val="75000"/>
                      <a:lumOff val="25000"/>
                    </a:schemeClr>
                  </a:solidFill>
                  <a:ea typeface="Cambria Math" panose="02040503050406030204" pitchFamily="18" charset="0"/>
                </a:rPr>
                <a:t> </a:t>
              </a:r>
              <a:r>
                <a:rPr lang="en-GB" sz="1200" dirty="0">
                  <a:solidFill>
                    <a:schemeClr val="tx1">
                      <a:lumMod val="75000"/>
                      <a:lumOff val="25000"/>
                    </a:schemeClr>
                  </a:solidFill>
                  <a:ea typeface="Cambria Math" panose="02040503050406030204" pitchFamily="18" charset="0"/>
                </a:rPr>
                <a:t>b</a:t>
              </a:r>
              <a:r>
                <a:rPr lang="en-GB" sz="1200" baseline="30000" dirty="0">
                  <a:solidFill>
                    <a:schemeClr val="tx1">
                      <a:lumMod val="75000"/>
                      <a:lumOff val="25000"/>
                    </a:schemeClr>
                  </a:solidFill>
                  <a:ea typeface="Cambria Math" panose="02040503050406030204" pitchFamily="18" charset="0"/>
                </a:rPr>
                <a:t>2 </a:t>
              </a:r>
              <a:r>
                <a:rPr lang="en-GB" sz="1200" dirty="0">
                  <a:solidFill>
                    <a:schemeClr val="tx1">
                      <a:lumMod val="75000"/>
                      <a:lumOff val="25000"/>
                    </a:schemeClr>
                  </a:solidFill>
                  <a:ea typeface="Cambria Math" panose="02040503050406030204" pitchFamily="18" charset="0"/>
                </a:rPr>
                <a:t>+ 4ac </a:t>
              </a:r>
              <a:r>
                <a:rPr lang="en-GB" sz="1400" dirty="0">
                  <a:solidFill>
                    <a:schemeClr val="tx1">
                      <a:lumMod val="75000"/>
                      <a:lumOff val="25000"/>
                    </a:schemeClr>
                  </a:solidFill>
                  <a:ea typeface="Cambria Math" panose="02040503050406030204" pitchFamily="18" charset="0"/>
                </a:rPr>
                <a:t>&lt; 0</a:t>
              </a:r>
              <a:endParaRPr lang="en-BE" sz="1600" dirty="0"/>
            </a:p>
          </p:txBody>
        </p:sp>
        <p:sp>
          <p:nvSpPr>
            <p:cNvPr id="76" name="Diamond 75">
              <a:extLst>
                <a:ext uri="{FF2B5EF4-FFF2-40B4-BE49-F238E27FC236}">
                  <a16:creationId xmlns:a16="http://schemas.microsoft.com/office/drawing/2014/main" id="{CE12A32B-7C98-7941-8401-420D92879A45}"/>
                </a:ext>
              </a:extLst>
            </p:cNvPr>
            <p:cNvSpPr/>
            <p:nvPr/>
          </p:nvSpPr>
          <p:spPr>
            <a:xfrm>
              <a:off x="1300598" y="4676909"/>
              <a:ext cx="1376314" cy="875476"/>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chemeClr val="tx1">
                      <a:lumMod val="75000"/>
                      <a:lumOff val="25000"/>
                    </a:schemeClr>
                  </a:solidFill>
                  <a:ea typeface="Cambria Math" panose="02040503050406030204" pitchFamily="18" charset="0"/>
                </a:rPr>
                <a:t>D &gt; 0</a:t>
              </a:r>
              <a:endParaRPr lang="en-BE" sz="1400" dirty="0">
                <a:solidFill>
                  <a:schemeClr val="tx1">
                    <a:lumMod val="75000"/>
                    <a:lumOff val="25000"/>
                  </a:schemeClr>
                </a:solidFill>
              </a:endParaRPr>
            </a:p>
          </p:txBody>
        </p:sp>
        <p:sp>
          <p:nvSpPr>
            <p:cNvPr id="77" name="TextBox 76">
              <a:extLst>
                <a:ext uri="{FF2B5EF4-FFF2-40B4-BE49-F238E27FC236}">
                  <a16:creationId xmlns:a16="http://schemas.microsoft.com/office/drawing/2014/main" id="{3AF84D03-6A45-0D40-92BC-508EABC90FB9}"/>
                </a:ext>
              </a:extLst>
            </p:cNvPr>
            <p:cNvSpPr txBox="1"/>
            <p:nvPr/>
          </p:nvSpPr>
          <p:spPr>
            <a:xfrm>
              <a:off x="2572120" y="3621265"/>
              <a:ext cx="420243" cy="307777"/>
            </a:xfrm>
            <a:prstGeom prst="rect">
              <a:avLst/>
            </a:prstGeom>
            <a:noFill/>
          </p:spPr>
          <p:txBody>
            <a:bodyPr wrap="none" rtlCol="0">
              <a:spAutoFit/>
            </a:bodyPr>
            <a:lstStyle/>
            <a:p>
              <a:r>
                <a:rPr lang="en-BE" sz="1400" dirty="0">
                  <a:solidFill>
                    <a:srgbClr val="4472C4"/>
                  </a:solidFill>
                </a:rPr>
                <a:t>Yes</a:t>
              </a:r>
            </a:p>
          </p:txBody>
        </p:sp>
        <p:sp>
          <p:nvSpPr>
            <p:cNvPr id="78" name="TextBox 77">
              <a:extLst>
                <a:ext uri="{FF2B5EF4-FFF2-40B4-BE49-F238E27FC236}">
                  <a16:creationId xmlns:a16="http://schemas.microsoft.com/office/drawing/2014/main" id="{3AC6E525-855F-5642-B73B-12079B0B9100}"/>
                </a:ext>
              </a:extLst>
            </p:cNvPr>
            <p:cNvSpPr txBox="1"/>
            <p:nvPr/>
          </p:nvSpPr>
          <p:spPr>
            <a:xfrm>
              <a:off x="2029438" y="4345741"/>
              <a:ext cx="394660" cy="307777"/>
            </a:xfrm>
            <a:prstGeom prst="rect">
              <a:avLst/>
            </a:prstGeom>
            <a:noFill/>
          </p:spPr>
          <p:txBody>
            <a:bodyPr wrap="none" rtlCol="0">
              <a:spAutoFit/>
            </a:bodyPr>
            <a:lstStyle/>
            <a:p>
              <a:r>
                <a:rPr lang="en-BE" sz="1400" dirty="0">
                  <a:solidFill>
                    <a:srgbClr val="4472C4"/>
                  </a:solidFill>
                </a:rPr>
                <a:t>No</a:t>
              </a:r>
            </a:p>
          </p:txBody>
        </p:sp>
        <p:sp>
          <p:nvSpPr>
            <p:cNvPr id="79" name="TextBox 78">
              <a:extLst>
                <a:ext uri="{FF2B5EF4-FFF2-40B4-BE49-F238E27FC236}">
                  <a16:creationId xmlns:a16="http://schemas.microsoft.com/office/drawing/2014/main" id="{ED2E8F20-921F-1342-95A6-407F52BFA8AD}"/>
                </a:ext>
              </a:extLst>
            </p:cNvPr>
            <p:cNvSpPr txBox="1"/>
            <p:nvPr/>
          </p:nvSpPr>
          <p:spPr>
            <a:xfrm>
              <a:off x="2604356" y="4818476"/>
              <a:ext cx="394660" cy="307777"/>
            </a:xfrm>
            <a:prstGeom prst="rect">
              <a:avLst/>
            </a:prstGeom>
            <a:noFill/>
          </p:spPr>
          <p:txBody>
            <a:bodyPr wrap="none" rtlCol="0">
              <a:spAutoFit/>
            </a:bodyPr>
            <a:lstStyle/>
            <a:p>
              <a:r>
                <a:rPr lang="en-BE" sz="1400" dirty="0">
                  <a:solidFill>
                    <a:srgbClr val="4472C4"/>
                  </a:solidFill>
                </a:rPr>
                <a:t>No</a:t>
              </a:r>
            </a:p>
          </p:txBody>
        </p:sp>
        <p:cxnSp>
          <p:nvCxnSpPr>
            <p:cNvPr id="80" name="Straight Arrow Connector 79">
              <a:extLst>
                <a:ext uri="{FF2B5EF4-FFF2-40B4-BE49-F238E27FC236}">
                  <a16:creationId xmlns:a16="http://schemas.microsoft.com/office/drawing/2014/main" id="{4B806617-AA6F-DB44-84B8-EAA7AFA227CF}"/>
                </a:ext>
              </a:extLst>
            </p:cNvPr>
            <p:cNvCxnSpPr>
              <a:cxnSpLocks/>
            </p:cNvCxnSpPr>
            <p:nvPr/>
          </p:nvCxnSpPr>
          <p:spPr>
            <a:xfrm>
              <a:off x="1992086" y="3207904"/>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2F0B6A95-CB90-A046-859C-89E2D4B4BD06}"/>
                </a:ext>
              </a:extLst>
            </p:cNvPr>
            <p:cNvSpPr/>
            <p:nvPr/>
          </p:nvSpPr>
          <p:spPr>
            <a:xfrm>
              <a:off x="2979663" y="4727145"/>
              <a:ext cx="1458515" cy="7855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1 r</a:t>
              </a:r>
              <a:r>
                <a:rPr lang="en-BE" sz="1400" dirty="0"/>
                <a:t>eëel nulpunt</a:t>
              </a:r>
            </a:p>
            <a:p>
              <a:pPr algn="ctr"/>
              <a:endParaRPr lang="en-BE" sz="1400" dirty="0"/>
            </a:p>
          </p:txBody>
        </p:sp>
        <p:sp>
          <p:nvSpPr>
            <p:cNvPr id="82" name="Rounded Rectangle 81">
              <a:extLst>
                <a:ext uri="{FF2B5EF4-FFF2-40B4-BE49-F238E27FC236}">
                  <a16:creationId xmlns:a16="http://schemas.microsoft.com/office/drawing/2014/main" id="{53BF2A33-C3E9-594B-A81A-B5168E1941D3}"/>
                </a:ext>
              </a:extLst>
            </p:cNvPr>
            <p:cNvSpPr/>
            <p:nvPr/>
          </p:nvSpPr>
          <p:spPr>
            <a:xfrm>
              <a:off x="388624" y="5847003"/>
              <a:ext cx="3203013" cy="78557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t>2 r</a:t>
              </a:r>
              <a:r>
                <a:rPr lang="en-BE" sz="1400" dirty="0"/>
                <a:t>eële nulpunten</a:t>
              </a:r>
            </a:p>
            <a:p>
              <a:pPr algn="ctr"/>
              <a:endParaRPr lang="en-BE" sz="1400" dirty="0"/>
            </a:p>
            <a:p>
              <a:pPr algn="ctr"/>
              <a:endParaRPr lang="en-BE" sz="1400" dirty="0"/>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02062DAA-BD9A-B842-B131-55A9EA61CA28}"/>
                    </a:ext>
                  </a:extLst>
                </p:cNvPr>
                <p:cNvSpPr txBox="1"/>
                <p:nvPr/>
              </p:nvSpPr>
              <p:spPr>
                <a:xfrm>
                  <a:off x="2088061" y="6126621"/>
                  <a:ext cx="1506759"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latin typeface="Arial" panose="020B0604020202020204" pitchFamily="34" charset="0"/>
                    <a:cs typeface="Arial" panose="020B0604020202020204" pitchFamily="34" charset="0"/>
                  </a:endParaRPr>
                </a:p>
              </p:txBody>
            </p:sp>
          </mc:Choice>
          <mc:Fallback xmlns="">
            <p:sp>
              <p:nvSpPr>
                <p:cNvPr id="83" name="TextBox 82">
                  <a:extLst>
                    <a:ext uri="{FF2B5EF4-FFF2-40B4-BE49-F238E27FC236}">
                      <a16:creationId xmlns:a16="http://schemas.microsoft.com/office/drawing/2014/main" id="{02062DAA-BD9A-B842-B131-55A9EA61CA28}"/>
                    </a:ext>
                  </a:extLst>
                </p:cNvPr>
                <p:cNvSpPr txBox="1">
                  <a:spLocks noRot="1" noChangeAspect="1" noMove="1" noResize="1" noEditPoints="1" noAdjustHandles="1" noChangeArrowheads="1" noChangeShapeType="1" noTextEdit="1"/>
                </p:cNvSpPr>
                <p:nvPr/>
              </p:nvSpPr>
              <p:spPr>
                <a:xfrm>
                  <a:off x="2088061" y="6126621"/>
                  <a:ext cx="1506759" cy="487698"/>
                </a:xfrm>
                <a:prstGeom prst="rect">
                  <a:avLst/>
                </a:prstGeom>
                <a:blipFill>
                  <a:blip r:embed="rId13"/>
                  <a:stretch>
                    <a:fillRect b="-2564"/>
                  </a:stretch>
                </a:blipFill>
              </p:spPr>
              <p:txBody>
                <a:bodyPr/>
                <a:lstStyle/>
                <a:p>
                  <a:r>
                    <a:rPr lang="en-BE">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E5342E5-A24F-A147-AA24-481938E735D9}"/>
                    </a:ext>
                  </a:extLst>
                </p:cNvPr>
                <p:cNvSpPr txBox="1"/>
                <p:nvPr/>
              </p:nvSpPr>
              <p:spPr>
                <a:xfrm>
                  <a:off x="391800" y="6125908"/>
                  <a:ext cx="1476302" cy="4876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 </m:t>
                            </m:r>
                            <m:rad>
                              <m:radPr>
                                <m:degHide m:val="on"/>
                                <m:ctrlPr>
                                  <a:rPr lang="en-US" sz="1200" b="0" i="1" smtClean="0">
                                    <a:solidFill>
                                      <a:schemeClr val="bg1"/>
                                    </a:solidFill>
                                    <a:latin typeface="Cambria Math" panose="02040503050406030204" pitchFamily="18" charset="0"/>
                                  </a:rPr>
                                </m:ctrlPr>
                              </m:radPr>
                              <m:deg/>
                              <m:e>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panose="02040503050406030204" pitchFamily="18" charset="0"/>
                                      </a:rPr>
                                      <m:t>𝑏</m:t>
                                    </m:r>
                                  </m:e>
                                  <m:sup>
                                    <m:r>
                                      <a:rPr lang="en-US" sz="1200" b="0" i="1" smtClean="0">
                                        <a:solidFill>
                                          <a:schemeClr val="bg1"/>
                                        </a:solidFill>
                                        <a:latin typeface="Cambria Math" panose="02040503050406030204" pitchFamily="18" charset="0"/>
                                      </a:rPr>
                                      <m:t>2</m:t>
                                    </m:r>
                                  </m:sup>
                                </m:sSup>
                                <m:r>
                                  <a:rPr lang="en-US" sz="1200" b="0" i="1" smtClean="0">
                                    <a:solidFill>
                                      <a:schemeClr val="bg1"/>
                                    </a:solidFill>
                                    <a:latin typeface="Cambria Math" panose="02040503050406030204" pitchFamily="18" charset="0"/>
                                  </a:rPr>
                                  <m:t>−4</m:t>
                                </m:r>
                                <m:r>
                                  <a:rPr lang="en-US" sz="1200" b="0" i="1" smtClean="0">
                                    <a:solidFill>
                                      <a:schemeClr val="bg1"/>
                                    </a:solidFill>
                                    <a:latin typeface="Cambria Math" panose="02040503050406030204" pitchFamily="18" charset="0"/>
                                  </a:rPr>
                                  <m:t>𝑎𝑐</m:t>
                                </m:r>
                              </m:e>
                            </m:rad>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4" name="TextBox 83">
                  <a:extLst>
                    <a:ext uri="{FF2B5EF4-FFF2-40B4-BE49-F238E27FC236}">
                      <a16:creationId xmlns:a16="http://schemas.microsoft.com/office/drawing/2014/main" id="{0E5342E5-A24F-A147-AA24-481938E735D9}"/>
                    </a:ext>
                  </a:extLst>
                </p:cNvPr>
                <p:cNvSpPr txBox="1">
                  <a:spLocks noRot="1" noChangeAspect="1" noMove="1" noResize="1" noEditPoints="1" noAdjustHandles="1" noChangeArrowheads="1" noChangeShapeType="1" noTextEdit="1"/>
                </p:cNvSpPr>
                <p:nvPr/>
              </p:nvSpPr>
              <p:spPr>
                <a:xfrm>
                  <a:off x="391800" y="6125908"/>
                  <a:ext cx="1476302" cy="487698"/>
                </a:xfrm>
                <a:prstGeom prst="rect">
                  <a:avLst/>
                </a:prstGeom>
                <a:blipFill>
                  <a:blip r:embed="rId14"/>
                  <a:stretch>
                    <a:fillRect b="-2564"/>
                  </a:stretch>
                </a:blipFill>
              </p:spPr>
              <p:txBody>
                <a:bodyPr/>
                <a:lstStyle/>
                <a:p>
                  <a:r>
                    <a:rPr lang="en-BE">
                      <a:noFill/>
                    </a:rPr>
                    <a:t> </a:t>
                  </a:r>
                </a:p>
              </p:txBody>
            </p:sp>
          </mc:Fallback>
        </mc:AlternateContent>
        <p:sp>
          <p:nvSpPr>
            <p:cNvPr id="85" name="TextBox 84">
              <a:extLst>
                <a:ext uri="{FF2B5EF4-FFF2-40B4-BE49-F238E27FC236}">
                  <a16:creationId xmlns:a16="http://schemas.microsoft.com/office/drawing/2014/main" id="{E1BFA4BA-027E-2B4A-9872-27B314FBD398}"/>
                </a:ext>
              </a:extLst>
            </p:cNvPr>
            <p:cNvSpPr txBox="1"/>
            <p:nvPr/>
          </p:nvSpPr>
          <p:spPr>
            <a:xfrm>
              <a:off x="1831087" y="6247666"/>
              <a:ext cx="333746" cy="307777"/>
            </a:xfrm>
            <a:prstGeom prst="rect">
              <a:avLst/>
            </a:prstGeom>
            <a:noFill/>
          </p:spPr>
          <p:txBody>
            <a:bodyPr wrap="none" rtlCol="0">
              <a:spAutoFit/>
            </a:bodyPr>
            <a:lstStyle/>
            <a:p>
              <a:r>
                <a:rPr lang="en-BE" sz="1400" dirty="0">
                  <a:solidFill>
                    <a:schemeClr val="bg1"/>
                  </a:solidFill>
                </a:rPr>
                <a:t>of</a:t>
              </a:r>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CFA987F6-BC71-5F4E-A84C-1310500DF0D7}"/>
                    </a:ext>
                  </a:extLst>
                </p:cNvPr>
                <p:cNvSpPr txBox="1"/>
                <p:nvPr/>
              </p:nvSpPr>
              <p:spPr>
                <a:xfrm>
                  <a:off x="3349187" y="5009799"/>
                  <a:ext cx="704039" cy="4403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nor/>
                          </m:rPr>
                          <a:rPr lang="en-US" sz="1200" b="0" i="0" smtClean="0">
                            <a:solidFill>
                              <a:schemeClr val="bg1"/>
                            </a:solidFill>
                            <a:latin typeface="Arial" panose="020B0604020202020204" pitchFamily="34" charset="0"/>
                            <a:cs typeface="Arial" panose="020B0604020202020204" pitchFamily="34" charset="0"/>
                          </a:rPr>
                          <m:t>x</m:t>
                        </m:r>
                        <m:r>
                          <m:rPr>
                            <m:nor/>
                          </m:rPr>
                          <a:rPr lang="en-US" sz="1200" b="0" i="0" smtClean="0">
                            <a:solidFill>
                              <a:schemeClr val="bg1"/>
                            </a:solidFill>
                            <a:latin typeface="Arial" panose="020B0604020202020204" pitchFamily="34" charset="0"/>
                            <a:cs typeface="Arial" panose="020B0604020202020204" pitchFamily="34" charset="0"/>
                          </a:rPr>
                          <m:t> = </m:t>
                        </m:r>
                        <m:f>
                          <m:fPr>
                            <m:ctrlPr>
                              <a:rPr lang="en-BE" sz="1200" b="0" i="1" smtClean="0">
                                <a:solidFill>
                                  <a:schemeClr val="bg1"/>
                                </a:solidFill>
                                <a:latin typeface="Cambria Math" panose="02040503050406030204" pitchFamily="18" charset="0"/>
                              </a:rPr>
                            </m:ctrlPr>
                          </m:fPr>
                          <m:num>
                            <m:r>
                              <m:rPr>
                                <m:nor/>
                              </m:rPr>
                              <a:rPr lang="en-US" sz="1200" b="0" i="0" smtClean="0">
                                <a:solidFill>
                                  <a:schemeClr val="bg1"/>
                                </a:solidFill>
                              </a:rPr>
                              <m:t>− </m:t>
                            </m:r>
                            <m:r>
                              <m:rPr>
                                <m:nor/>
                              </m:rPr>
                              <a:rPr lang="en-US" sz="1200" b="0" i="0" smtClean="0">
                                <a:solidFill>
                                  <a:schemeClr val="bg1"/>
                                </a:solidFill>
                              </a:rPr>
                              <m:t>b</m:t>
                            </m:r>
                            <m:r>
                              <m:rPr>
                                <m:nor/>
                              </m:rPr>
                              <a:rPr lang="en-US" sz="1200" b="0" i="0" smtClean="0">
                                <a:solidFill>
                                  <a:schemeClr val="bg1"/>
                                </a:solidFill>
                              </a:rPr>
                              <m:t> </m:t>
                            </m:r>
                          </m:num>
                          <m:den>
                            <m:r>
                              <m:rPr>
                                <m:nor/>
                              </m:rPr>
                              <a:rPr lang="en-US" sz="1200" b="0" i="0" smtClean="0">
                                <a:solidFill>
                                  <a:schemeClr val="bg1"/>
                                </a:solidFill>
                              </a:rPr>
                              <m:t>2</m:t>
                            </m:r>
                            <m:r>
                              <m:rPr>
                                <m:nor/>
                              </m:rPr>
                              <a:rPr lang="en-US" sz="1200" b="0" i="0" smtClean="0">
                                <a:solidFill>
                                  <a:schemeClr val="bg1"/>
                                </a:solidFill>
                              </a:rPr>
                              <m:t>a</m:t>
                            </m:r>
                          </m:den>
                        </m:f>
                      </m:oMath>
                    </m:oMathPara>
                  </a14:m>
                  <a:endParaRPr lang="en-BE" sz="1200" dirty="0">
                    <a:solidFill>
                      <a:schemeClr val="bg1"/>
                    </a:solidFill>
                    <a:latin typeface="Arial" panose="020B0604020202020204" pitchFamily="34" charset="0"/>
                    <a:cs typeface="Arial" panose="020B0604020202020204" pitchFamily="34" charset="0"/>
                  </a:endParaRPr>
                </a:p>
              </p:txBody>
            </p:sp>
          </mc:Choice>
          <mc:Fallback xmlns="">
            <p:sp>
              <p:nvSpPr>
                <p:cNvPr id="86" name="TextBox 85">
                  <a:extLst>
                    <a:ext uri="{FF2B5EF4-FFF2-40B4-BE49-F238E27FC236}">
                      <a16:creationId xmlns:a16="http://schemas.microsoft.com/office/drawing/2014/main" id="{CFA987F6-BC71-5F4E-A84C-1310500DF0D7}"/>
                    </a:ext>
                  </a:extLst>
                </p:cNvPr>
                <p:cNvSpPr txBox="1">
                  <a:spLocks noRot="1" noChangeAspect="1" noMove="1" noResize="1" noEditPoints="1" noAdjustHandles="1" noChangeArrowheads="1" noChangeShapeType="1" noTextEdit="1"/>
                </p:cNvSpPr>
                <p:nvPr/>
              </p:nvSpPr>
              <p:spPr>
                <a:xfrm>
                  <a:off x="3349187" y="5009799"/>
                  <a:ext cx="704039" cy="440313"/>
                </a:xfrm>
                <a:prstGeom prst="rect">
                  <a:avLst/>
                </a:prstGeom>
                <a:blipFill>
                  <a:blip r:embed="rId15"/>
                  <a:stretch>
                    <a:fillRect t="-2778"/>
                  </a:stretch>
                </a:blipFill>
              </p:spPr>
              <p:txBody>
                <a:bodyPr/>
                <a:lstStyle/>
                <a:p>
                  <a:r>
                    <a:rPr lang="en-BE">
                      <a:noFill/>
                    </a:rPr>
                    <a:t> </a:t>
                  </a:r>
                </a:p>
              </p:txBody>
            </p:sp>
          </mc:Fallback>
        </mc:AlternateContent>
        <p:cxnSp>
          <p:nvCxnSpPr>
            <p:cNvPr id="87" name="Straight Arrow Connector 86">
              <a:extLst>
                <a:ext uri="{FF2B5EF4-FFF2-40B4-BE49-F238E27FC236}">
                  <a16:creationId xmlns:a16="http://schemas.microsoft.com/office/drawing/2014/main" id="{DA0CF559-A339-154F-847A-FD04B1AB61F8}"/>
                </a:ext>
              </a:extLst>
            </p:cNvPr>
            <p:cNvCxnSpPr>
              <a:cxnSpLocks/>
            </p:cNvCxnSpPr>
            <p:nvPr/>
          </p:nvCxnSpPr>
          <p:spPr>
            <a:xfrm>
              <a:off x="1988754" y="4382818"/>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BFE4FCE-5A3D-8040-A9C8-27616CF60018}"/>
                </a:ext>
              </a:extLst>
            </p:cNvPr>
            <p:cNvCxnSpPr>
              <a:cxnSpLocks/>
            </p:cNvCxnSpPr>
            <p:nvPr/>
          </p:nvCxnSpPr>
          <p:spPr>
            <a:xfrm>
              <a:off x="1985014" y="5550876"/>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17919FA-9A35-864A-B9EE-A35F96DE2C19}"/>
                </a:ext>
              </a:extLst>
            </p:cNvPr>
            <p:cNvCxnSpPr>
              <a:cxnSpLocks/>
            </p:cNvCxnSpPr>
            <p:nvPr/>
          </p:nvCxnSpPr>
          <p:spPr>
            <a:xfrm rot="16200000">
              <a:off x="2814587" y="4976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090EBD1F-4413-B541-B8FF-A3C8A4A3421E}"/>
                </a:ext>
              </a:extLst>
            </p:cNvPr>
            <p:cNvCxnSpPr>
              <a:cxnSpLocks/>
            </p:cNvCxnSpPr>
            <p:nvPr/>
          </p:nvCxnSpPr>
          <p:spPr>
            <a:xfrm rot="16200000">
              <a:off x="2814587" y="3802972"/>
              <a:ext cx="1" cy="275351"/>
            </a:xfrm>
            <a:prstGeom prst="straightConnector1">
              <a:avLst/>
            </a:prstGeom>
            <a:ln w="9525">
              <a:tailEnd type="triangle" w="lg" len="me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1E96466D-859C-F947-B8C1-BAC7CDDA04F2}"/>
                </a:ext>
              </a:extLst>
            </p:cNvPr>
            <p:cNvSpPr txBox="1"/>
            <p:nvPr/>
          </p:nvSpPr>
          <p:spPr>
            <a:xfrm>
              <a:off x="1999988" y="5493598"/>
              <a:ext cx="420243" cy="307777"/>
            </a:xfrm>
            <a:prstGeom prst="rect">
              <a:avLst/>
            </a:prstGeom>
            <a:noFill/>
          </p:spPr>
          <p:txBody>
            <a:bodyPr wrap="none" rtlCol="0">
              <a:spAutoFit/>
            </a:bodyPr>
            <a:lstStyle/>
            <a:p>
              <a:r>
                <a:rPr lang="en-BE" sz="1400" dirty="0">
                  <a:solidFill>
                    <a:srgbClr val="4472C4"/>
                  </a:solidFill>
                </a:rPr>
                <a:t>Yes</a:t>
              </a:r>
            </a:p>
          </p:txBody>
        </p:sp>
      </p:grpSp>
    </p:spTree>
    <p:extLst>
      <p:ext uri="{BB962C8B-B14F-4D97-AF65-F5344CB8AC3E}">
        <p14:creationId xmlns:p14="http://schemas.microsoft.com/office/powerpoint/2010/main" val="1062730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outdoor, zebra, person, sitting&#10;&#10;Description automatically generated">
            <a:extLst>
              <a:ext uri="{FF2B5EF4-FFF2-40B4-BE49-F238E27FC236}">
                <a16:creationId xmlns:a16="http://schemas.microsoft.com/office/drawing/2014/main" id="{DD712AC0-51C4-F54F-9F95-642328497C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grpSp>
        <p:nvGrpSpPr>
          <p:cNvPr id="18" name="Group 17">
            <a:extLst>
              <a:ext uri="{FF2B5EF4-FFF2-40B4-BE49-F238E27FC236}">
                <a16:creationId xmlns:a16="http://schemas.microsoft.com/office/drawing/2014/main" id="{25385BC6-DC4D-8341-8742-22543BA91262}"/>
              </a:ext>
            </a:extLst>
          </p:cNvPr>
          <p:cNvGrpSpPr/>
          <p:nvPr/>
        </p:nvGrpSpPr>
        <p:grpSpPr>
          <a:xfrm>
            <a:off x="887828" y="2799826"/>
            <a:ext cx="4072359" cy="2886203"/>
            <a:chOff x="5478069" y="1092946"/>
            <a:chExt cx="4072359" cy="2886203"/>
          </a:xfrm>
        </p:grpSpPr>
        <p:sp>
          <p:nvSpPr>
            <p:cNvPr id="19" name="TextBox 18">
              <a:extLst>
                <a:ext uri="{FF2B5EF4-FFF2-40B4-BE49-F238E27FC236}">
                  <a16:creationId xmlns:a16="http://schemas.microsoft.com/office/drawing/2014/main" id="{F4C3EDD0-55C5-0545-B3BD-172960EB32BD}"/>
                </a:ext>
              </a:extLst>
            </p:cNvPr>
            <p:cNvSpPr txBox="1"/>
            <p:nvPr/>
          </p:nvSpPr>
          <p:spPr>
            <a:xfrm>
              <a:off x="7165247" y="2764608"/>
              <a:ext cx="401072" cy="338554"/>
            </a:xfrm>
            <a:prstGeom prst="rect">
              <a:avLst/>
            </a:prstGeom>
            <a:noFill/>
          </p:spPr>
          <p:txBody>
            <a:bodyPr wrap="none" rtlCol="0">
              <a:spAutoFit/>
            </a:bodyPr>
            <a:lstStyle/>
            <a:p>
              <a:r>
                <a:rPr lang="en-BE" sz="1600" dirty="0">
                  <a:solidFill>
                    <a:srgbClr val="4472C4"/>
                  </a:solidFill>
                </a:rPr>
                <a:t>no</a:t>
              </a:r>
            </a:p>
          </p:txBody>
        </p:sp>
        <p:sp>
          <p:nvSpPr>
            <p:cNvPr id="20" name="Rounded Rectangle 19">
              <a:extLst>
                <a:ext uri="{FF2B5EF4-FFF2-40B4-BE49-F238E27FC236}">
                  <a16:creationId xmlns:a16="http://schemas.microsoft.com/office/drawing/2014/main" id="{9A9F386E-6557-1E47-9C21-2E10D5EC3264}"/>
                </a:ext>
              </a:extLst>
            </p:cNvPr>
            <p:cNvSpPr/>
            <p:nvPr/>
          </p:nvSpPr>
          <p:spPr>
            <a:xfrm>
              <a:off x="5478069" y="1092946"/>
              <a:ext cx="186376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a:t>
              </a:r>
            </a:p>
          </p:txBody>
        </p:sp>
        <p:sp>
          <p:nvSpPr>
            <p:cNvPr id="21" name="Rounded Rectangle 20">
              <a:extLst>
                <a:ext uri="{FF2B5EF4-FFF2-40B4-BE49-F238E27FC236}">
                  <a16:creationId xmlns:a16="http://schemas.microsoft.com/office/drawing/2014/main" id="{6B5C7836-F272-C342-A7EB-145C0E370AAA}"/>
                </a:ext>
              </a:extLst>
            </p:cNvPr>
            <p:cNvSpPr/>
            <p:nvPr/>
          </p:nvSpPr>
          <p:spPr>
            <a:xfrm>
              <a:off x="5652098" y="3640595"/>
              <a:ext cx="152144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kleinste = ggd</a:t>
              </a:r>
            </a:p>
          </p:txBody>
        </p:sp>
        <p:sp>
          <p:nvSpPr>
            <p:cNvPr id="22" name="Rounded Rectangle 21">
              <a:extLst>
                <a:ext uri="{FF2B5EF4-FFF2-40B4-BE49-F238E27FC236}">
                  <a16:creationId xmlns:a16="http://schemas.microsoft.com/office/drawing/2014/main" id="{9B271587-2B76-BE4E-A5CE-6B4B0015AD53}"/>
                </a:ext>
              </a:extLst>
            </p:cNvPr>
            <p:cNvSpPr/>
            <p:nvPr/>
          </p:nvSpPr>
          <p:spPr>
            <a:xfrm>
              <a:off x="5667013" y="2904776"/>
              <a:ext cx="1473791"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het resultaat 0?</a:t>
              </a:r>
            </a:p>
          </p:txBody>
        </p:sp>
        <p:sp>
          <p:nvSpPr>
            <p:cNvPr id="23" name="TextBox 22">
              <a:extLst>
                <a:ext uri="{FF2B5EF4-FFF2-40B4-BE49-F238E27FC236}">
                  <a16:creationId xmlns:a16="http://schemas.microsoft.com/office/drawing/2014/main" id="{551C2BDE-69A4-8E49-BA9E-100C030F4D52}"/>
                </a:ext>
              </a:extLst>
            </p:cNvPr>
            <p:cNvSpPr txBox="1"/>
            <p:nvPr/>
          </p:nvSpPr>
          <p:spPr>
            <a:xfrm>
              <a:off x="5940027" y="3214852"/>
              <a:ext cx="424540" cy="307777"/>
            </a:xfrm>
            <a:prstGeom prst="rect">
              <a:avLst/>
            </a:prstGeom>
            <a:noFill/>
          </p:spPr>
          <p:txBody>
            <a:bodyPr wrap="none" rtlCol="0">
              <a:spAutoFit/>
            </a:bodyPr>
            <a:lstStyle/>
            <a:p>
              <a:r>
                <a:rPr lang="en-BE" sz="1400" dirty="0">
                  <a:solidFill>
                    <a:srgbClr val="4472C4"/>
                  </a:solidFill>
                </a:rPr>
                <a:t>yes</a:t>
              </a:r>
            </a:p>
          </p:txBody>
        </p:sp>
        <p:cxnSp>
          <p:nvCxnSpPr>
            <p:cNvPr id="25" name="Straight Arrow Connector 24">
              <a:extLst>
                <a:ext uri="{FF2B5EF4-FFF2-40B4-BE49-F238E27FC236}">
                  <a16:creationId xmlns:a16="http://schemas.microsoft.com/office/drawing/2014/main" id="{0296085C-7F4B-474B-82C0-2B8AEFC75D26}"/>
                </a:ext>
              </a:extLst>
            </p:cNvPr>
            <p:cNvCxnSpPr>
              <a:cxnSpLocks/>
              <a:endCxn id="28" idx="0"/>
            </p:cNvCxnSpPr>
            <p:nvPr/>
          </p:nvCxnSpPr>
          <p:spPr>
            <a:xfrm>
              <a:off x="6403908" y="1438822"/>
              <a:ext cx="6376" cy="399047"/>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F446113-1F47-C64E-92F1-9888F60646E2}"/>
                </a:ext>
              </a:extLst>
            </p:cNvPr>
            <p:cNvCxnSpPr>
              <a:cxnSpLocks/>
            </p:cNvCxnSpPr>
            <p:nvPr/>
          </p:nvCxnSpPr>
          <p:spPr>
            <a:xfrm flipH="1">
              <a:off x="7140806" y="3072682"/>
              <a:ext cx="155152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72C377E-4907-1C4A-8ABD-A8762A57020E}"/>
                </a:ext>
              </a:extLst>
            </p:cNvPr>
            <p:cNvSpPr/>
            <p:nvPr/>
          </p:nvSpPr>
          <p:spPr>
            <a:xfrm>
              <a:off x="5566906" y="1837869"/>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Verminder het grootste getal zo vaak mogelijk met het kleinste</a:t>
              </a:r>
            </a:p>
            <a:p>
              <a:pPr algn="ctr"/>
              <a:endParaRPr lang="en-BE" sz="1200" dirty="0">
                <a:solidFill>
                  <a:schemeClr val="bg1"/>
                </a:solidFill>
              </a:endParaRPr>
            </a:p>
          </p:txBody>
        </p:sp>
        <p:cxnSp>
          <p:nvCxnSpPr>
            <p:cNvPr id="29" name="Straight Arrow Connector 28">
              <a:extLst>
                <a:ext uri="{FF2B5EF4-FFF2-40B4-BE49-F238E27FC236}">
                  <a16:creationId xmlns:a16="http://schemas.microsoft.com/office/drawing/2014/main" id="{67F3E344-EA48-D940-A864-86AC5380AF73}"/>
                </a:ext>
              </a:extLst>
            </p:cNvPr>
            <p:cNvCxnSpPr>
              <a:cxnSpLocks/>
              <a:endCxn id="22" idx="0"/>
            </p:cNvCxnSpPr>
            <p:nvPr/>
          </p:nvCxnSpPr>
          <p:spPr>
            <a:xfrm>
              <a:off x="6403908" y="2512572"/>
              <a:ext cx="1"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C646F09-301F-9D47-AE88-53DE8904C8B7}"/>
                </a:ext>
              </a:extLst>
            </p:cNvPr>
            <p:cNvCxnSpPr>
              <a:cxnSpLocks/>
              <a:endCxn id="21" idx="0"/>
            </p:cNvCxnSpPr>
            <p:nvPr/>
          </p:nvCxnSpPr>
          <p:spPr>
            <a:xfrm>
              <a:off x="6403908" y="3261255"/>
              <a:ext cx="8911"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86A5DB8A-FF0F-754A-9190-DE5938030DF8}"/>
                </a:ext>
              </a:extLst>
            </p:cNvPr>
            <p:cNvSpPr/>
            <p:nvPr/>
          </p:nvSpPr>
          <p:spPr>
            <a:xfrm>
              <a:off x="7863672" y="1837368"/>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Vervang grootste </a:t>
              </a:r>
            </a:p>
            <a:p>
              <a:pPr algn="ctr"/>
              <a:r>
                <a:rPr lang="en-BE" sz="1200" dirty="0">
                  <a:solidFill>
                    <a:schemeClr val="bg1"/>
                  </a:solidFill>
                  <a:ea typeface="Cambria Math" panose="02040503050406030204" pitchFamily="18" charset="0"/>
                </a:rPr>
                <a:t>getal door het resultaat van deze bewerking</a:t>
              </a:r>
              <a:endParaRPr lang="en-BE" sz="1200" dirty="0">
                <a:solidFill>
                  <a:schemeClr val="bg1"/>
                </a:solidFill>
              </a:endParaRPr>
            </a:p>
          </p:txBody>
        </p:sp>
        <p:cxnSp>
          <p:nvCxnSpPr>
            <p:cNvPr id="32" name="Straight Arrow Connector 31">
              <a:extLst>
                <a:ext uri="{FF2B5EF4-FFF2-40B4-BE49-F238E27FC236}">
                  <a16:creationId xmlns:a16="http://schemas.microsoft.com/office/drawing/2014/main" id="{FF1F9FCE-741A-904F-A492-135508A0DBEC}"/>
                </a:ext>
              </a:extLst>
            </p:cNvPr>
            <p:cNvCxnSpPr>
              <a:cxnSpLocks/>
              <a:endCxn id="31" idx="2"/>
            </p:cNvCxnSpPr>
            <p:nvPr/>
          </p:nvCxnSpPr>
          <p:spPr>
            <a:xfrm flipV="1">
              <a:off x="8692331" y="2512071"/>
              <a:ext cx="14719" cy="560612"/>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33" name="Straight Arrow Connector 32">
            <a:extLst>
              <a:ext uri="{FF2B5EF4-FFF2-40B4-BE49-F238E27FC236}">
                <a16:creationId xmlns:a16="http://schemas.microsoft.com/office/drawing/2014/main" id="{B57A5559-D3AC-6B46-B94F-DAC40538CBDF}"/>
              </a:ext>
            </a:extLst>
          </p:cNvPr>
          <p:cNvCxnSpPr>
            <a:cxnSpLocks/>
          </p:cNvCxnSpPr>
          <p:nvPr/>
        </p:nvCxnSpPr>
        <p:spPr>
          <a:xfrm flipH="1">
            <a:off x="2663421" y="3877364"/>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52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C5F3BB-29EC-C94A-9484-03631C74D800}"/>
              </a:ext>
            </a:extLst>
          </p:cNvPr>
          <p:cNvSpPr txBox="1"/>
          <p:nvPr/>
        </p:nvSpPr>
        <p:spPr>
          <a:xfrm>
            <a:off x="362049" y="2164775"/>
            <a:ext cx="6688924" cy="954107"/>
          </a:xfrm>
          <a:prstGeom prst="rect">
            <a:avLst/>
          </a:prstGeom>
          <a:noFill/>
        </p:spPr>
        <p:txBody>
          <a:bodyPr wrap="square" rtlCol="0">
            <a:spAutoFit/>
          </a:bodyPr>
          <a:lstStyle/>
          <a:p>
            <a:r>
              <a:rPr lang="en-BE" sz="2800" dirty="0">
                <a:solidFill>
                  <a:srgbClr val="C00000"/>
                </a:solidFill>
              </a:rPr>
              <a:t>Computational Thinking met Python</a:t>
            </a:r>
          </a:p>
          <a:p>
            <a:r>
              <a:rPr lang="en-BE" sz="2800" i="1" dirty="0">
                <a:solidFill>
                  <a:srgbClr val="C00000"/>
                </a:solidFill>
              </a:rPr>
              <a:t>   in de wiskundeles</a:t>
            </a:r>
            <a:endParaRPr lang="en-BE" i="1" dirty="0">
              <a:solidFill>
                <a:srgbClr val="C00000"/>
              </a:solidFill>
            </a:endParaRPr>
          </a:p>
        </p:txBody>
      </p:sp>
      <p:sp>
        <p:nvSpPr>
          <p:cNvPr id="7" name="TextBox 6">
            <a:extLst>
              <a:ext uri="{FF2B5EF4-FFF2-40B4-BE49-F238E27FC236}">
                <a16:creationId xmlns:a16="http://schemas.microsoft.com/office/drawing/2014/main" id="{0EDCB8F0-FA8D-0246-BA1E-C325353520F5}"/>
              </a:ext>
            </a:extLst>
          </p:cNvPr>
          <p:cNvSpPr txBox="1"/>
          <p:nvPr/>
        </p:nvSpPr>
        <p:spPr>
          <a:xfrm>
            <a:off x="1569124" y="4092245"/>
            <a:ext cx="4353756" cy="1200329"/>
          </a:xfrm>
          <a:prstGeom prst="rect">
            <a:avLst/>
          </a:prstGeom>
          <a:noFill/>
        </p:spPr>
        <p:txBody>
          <a:bodyPr wrap="none" rtlCol="0">
            <a:spAutoFit/>
          </a:bodyPr>
          <a:lstStyle/>
          <a:p>
            <a:pPr marL="285750" indent="-285750">
              <a:buClr>
                <a:srgbClr val="C00000"/>
              </a:buClr>
              <a:buFont typeface="Arial" panose="020B0604020202020204" pitchFamily="34" charset="0"/>
              <a:buChar char="•"/>
            </a:pPr>
            <a:r>
              <a:rPr lang="en-BE" sz="2400" dirty="0">
                <a:solidFill>
                  <a:schemeClr val="tx1">
                    <a:lumMod val="65000"/>
                    <a:lumOff val="35000"/>
                  </a:schemeClr>
                </a:solidFill>
              </a:rPr>
              <a:t>Wat is computational thinking?</a:t>
            </a:r>
          </a:p>
          <a:p>
            <a:pPr marL="285750" indent="-285750">
              <a:buClr>
                <a:srgbClr val="C00000"/>
              </a:buClr>
              <a:buFont typeface="Arial" panose="020B0604020202020204" pitchFamily="34" charset="0"/>
              <a:buChar char="•"/>
            </a:pPr>
            <a:endParaRPr lang="en-BE" sz="2400" dirty="0">
              <a:solidFill>
                <a:schemeClr val="tx1">
                  <a:lumMod val="65000"/>
                  <a:lumOff val="35000"/>
                </a:schemeClr>
              </a:solidFill>
            </a:endParaRPr>
          </a:p>
          <a:p>
            <a:pPr marL="285750" indent="-285750">
              <a:buClr>
                <a:srgbClr val="C00000"/>
              </a:buClr>
              <a:buFont typeface="Arial" panose="020B0604020202020204" pitchFamily="34" charset="0"/>
              <a:buChar char="•"/>
            </a:pPr>
            <a:r>
              <a:rPr lang="en-BE" sz="2400" dirty="0">
                <a:solidFill>
                  <a:schemeClr val="tx1">
                    <a:lumMod val="65000"/>
                    <a:lumOff val="35000"/>
                  </a:schemeClr>
                </a:solidFill>
              </a:rPr>
              <a:t>Wiskundige voorbeelden</a:t>
            </a:r>
          </a:p>
        </p:txBody>
      </p:sp>
      <p:grpSp>
        <p:nvGrpSpPr>
          <p:cNvPr id="47" name="Group 46">
            <a:extLst>
              <a:ext uri="{FF2B5EF4-FFF2-40B4-BE49-F238E27FC236}">
                <a16:creationId xmlns:a16="http://schemas.microsoft.com/office/drawing/2014/main" id="{CE8EE618-80E8-EC43-8F6D-9E236AB32D5E}"/>
              </a:ext>
            </a:extLst>
          </p:cNvPr>
          <p:cNvGrpSpPr/>
          <p:nvPr/>
        </p:nvGrpSpPr>
        <p:grpSpPr>
          <a:xfrm>
            <a:off x="0" y="-228601"/>
            <a:ext cx="12189391" cy="2993622"/>
            <a:chOff x="0" y="-215901"/>
            <a:chExt cx="12189391" cy="2993622"/>
          </a:xfrm>
        </p:grpSpPr>
        <p:pic>
          <p:nvPicPr>
            <p:cNvPr id="48" name="Picture 47" descr="A picture containing light, table, traffic, stop&#10;&#10;Description automatically generated">
              <a:extLst>
                <a:ext uri="{FF2B5EF4-FFF2-40B4-BE49-F238E27FC236}">
                  <a16:creationId xmlns:a16="http://schemas.microsoft.com/office/drawing/2014/main" id="{CE38B1D4-749B-AF41-9B5B-22C66142E66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0" y="6195"/>
              <a:ext cx="6118836" cy="1807831"/>
            </a:xfrm>
            <a:prstGeom prst="rect">
              <a:avLst/>
            </a:prstGeom>
          </p:spPr>
        </p:pic>
        <p:pic>
          <p:nvPicPr>
            <p:cNvPr id="49" name="Picture 48" descr="A circuit board&#10;&#10;Description automatically generated">
              <a:extLst>
                <a:ext uri="{FF2B5EF4-FFF2-40B4-BE49-F238E27FC236}">
                  <a16:creationId xmlns:a16="http://schemas.microsoft.com/office/drawing/2014/main" id="{F71345F9-76F7-F247-9A0F-BA5A58761E9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6070557" y="6195"/>
              <a:ext cx="6118834" cy="1807830"/>
            </a:xfrm>
            <a:prstGeom prst="rect">
              <a:avLst/>
            </a:prstGeom>
          </p:spPr>
        </p:pic>
        <p:pic>
          <p:nvPicPr>
            <p:cNvPr id="50" name="Picture 49">
              <a:extLst>
                <a:ext uri="{FF2B5EF4-FFF2-40B4-BE49-F238E27FC236}">
                  <a16:creationId xmlns:a16="http://schemas.microsoft.com/office/drawing/2014/main" id="{03CD534B-7EF5-744A-86AB-E1179559FDD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257807" y="-215901"/>
              <a:ext cx="2922130" cy="2163003"/>
            </a:xfrm>
            <a:prstGeom prst="rect">
              <a:avLst/>
            </a:prstGeom>
            <a:effectLst>
              <a:outerShdw dist="50800" dir="5400000" algn="ctr" rotWithShape="0">
                <a:srgbClr val="000000">
                  <a:alpha val="43137"/>
                </a:srgbClr>
              </a:outerShdw>
              <a:softEdge rad="558800"/>
            </a:effectLst>
          </p:spPr>
        </p:pic>
        <p:grpSp>
          <p:nvGrpSpPr>
            <p:cNvPr id="51" name="Group 50">
              <a:extLst>
                <a:ext uri="{FF2B5EF4-FFF2-40B4-BE49-F238E27FC236}">
                  <a16:creationId xmlns:a16="http://schemas.microsoft.com/office/drawing/2014/main" id="{8B4B21A2-556F-CD41-A57F-01F0AA27CF0F}"/>
                </a:ext>
              </a:extLst>
            </p:cNvPr>
            <p:cNvGrpSpPr/>
            <p:nvPr/>
          </p:nvGrpSpPr>
          <p:grpSpPr>
            <a:xfrm>
              <a:off x="8275555" y="777044"/>
              <a:ext cx="3084690" cy="2000677"/>
              <a:chOff x="6725164" y="1751104"/>
              <a:chExt cx="3084690" cy="2000677"/>
            </a:xfrm>
          </p:grpSpPr>
          <p:grpSp>
            <p:nvGrpSpPr>
              <p:cNvPr id="53" name="Group 52">
                <a:extLst>
                  <a:ext uri="{FF2B5EF4-FFF2-40B4-BE49-F238E27FC236}">
                    <a16:creationId xmlns:a16="http://schemas.microsoft.com/office/drawing/2014/main" id="{05FE9763-C354-1745-B8EE-CBE7BC189B80}"/>
                  </a:ext>
                </a:extLst>
              </p:cNvPr>
              <p:cNvGrpSpPr/>
              <p:nvPr/>
            </p:nvGrpSpPr>
            <p:grpSpPr>
              <a:xfrm>
                <a:off x="6725164" y="1751104"/>
                <a:ext cx="2435674" cy="1461404"/>
                <a:chOff x="6887724" y="1642247"/>
                <a:chExt cx="2435674" cy="1461404"/>
              </a:xfrm>
            </p:grpSpPr>
            <p:pic>
              <p:nvPicPr>
                <p:cNvPr id="59" name="Picture 58" descr="A screenshot of a computer screen&#10;&#10;Description automatically generated">
                  <a:extLst>
                    <a:ext uri="{FF2B5EF4-FFF2-40B4-BE49-F238E27FC236}">
                      <a16:creationId xmlns:a16="http://schemas.microsoft.com/office/drawing/2014/main" id="{2F983659-AE61-0B49-9CFB-5BBCFFFE26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887724" y="1642247"/>
                  <a:ext cx="2435674" cy="1461404"/>
                </a:xfrm>
                <a:prstGeom prst="rect">
                  <a:avLst/>
                </a:prstGeom>
              </p:spPr>
            </p:pic>
            <p:pic>
              <p:nvPicPr>
                <p:cNvPr id="60" name="Picture 59">
                  <a:extLst>
                    <a:ext uri="{FF2B5EF4-FFF2-40B4-BE49-F238E27FC236}">
                      <a16:creationId xmlns:a16="http://schemas.microsoft.com/office/drawing/2014/main" id="{F56467BC-4366-4B4F-9FB5-255722C7F2C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199740" y="1725121"/>
                  <a:ext cx="1818241" cy="1137190"/>
                </a:xfrm>
                <a:prstGeom prst="rect">
                  <a:avLst/>
                </a:prstGeom>
              </p:spPr>
            </p:pic>
            <p:pic>
              <p:nvPicPr>
                <p:cNvPr id="61" name="Picture 60" descr="A picture containing graphical user interface&#10;&#10;Description automatically generated">
                  <a:extLst>
                    <a:ext uri="{FF2B5EF4-FFF2-40B4-BE49-F238E27FC236}">
                      <a16:creationId xmlns:a16="http://schemas.microsoft.com/office/drawing/2014/main" id="{D8F79C50-865D-364A-BEE8-581E8CA08E2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79496" y="1922888"/>
                  <a:ext cx="1094876" cy="821157"/>
                </a:xfrm>
                <a:prstGeom prst="rect">
                  <a:avLst/>
                </a:prstGeom>
              </p:spPr>
            </p:pic>
          </p:grpSp>
          <p:grpSp>
            <p:nvGrpSpPr>
              <p:cNvPr id="54" name="Group 53">
                <a:extLst>
                  <a:ext uri="{FF2B5EF4-FFF2-40B4-BE49-F238E27FC236}">
                    <a16:creationId xmlns:a16="http://schemas.microsoft.com/office/drawing/2014/main" id="{A3D68ABF-B133-C84B-8E8C-37766BC86E64}"/>
                  </a:ext>
                </a:extLst>
              </p:cNvPr>
              <p:cNvGrpSpPr>
                <a:grpSpLocks noChangeAspect="1"/>
              </p:cNvGrpSpPr>
              <p:nvPr/>
            </p:nvGrpSpPr>
            <p:grpSpPr>
              <a:xfrm>
                <a:off x="8654957" y="2258517"/>
                <a:ext cx="1154897" cy="1493264"/>
                <a:chOff x="8730975" y="5185474"/>
                <a:chExt cx="900945" cy="1164908"/>
              </a:xfrm>
            </p:grpSpPr>
            <p:grpSp>
              <p:nvGrpSpPr>
                <p:cNvPr id="55" name="Group 54">
                  <a:extLst>
                    <a:ext uri="{FF2B5EF4-FFF2-40B4-BE49-F238E27FC236}">
                      <a16:creationId xmlns:a16="http://schemas.microsoft.com/office/drawing/2014/main" id="{106237E1-1C05-1C47-A8D2-66D71FA0D165}"/>
                    </a:ext>
                  </a:extLst>
                </p:cNvPr>
                <p:cNvGrpSpPr>
                  <a:grpSpLocks noChangeAspect="1"/>
                </p:cNvGrpSpPr>
                <p:nvPr/>
              </p:nvGrpSpPr>
              <p:grpSpPr>
                <a:xfrm>
                  <a:off x="8730975" y="5185474"/>
                  <a:ext cx="900945" cy="1164908"/>
                  <a:chOff x="9452114" y="1641049"/>
                  <a:chExt cx="1239791" cy="1603030"/>
                </a:xfrm>
              </p:grpSpPr>
              <p:pic>
                <p:nvPicPr>
                  <p:cNvPr id="57" name="Picture 56" descr="A close up of a calculator&#10;&#10;Description automatically generated">
                    <a:extLst>
                      <a:ext uri="{FF2B5EF4-FFF2-40B4-BE49-F238E27FC236}">
                        <a16:creationId xmlns:a16="http://schemas.microsoft.com/office/drawing/2014/main" id="{B2A21325-D454-7D4B-9DF5-F3D8C85DBF1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52114" y="1654147"/>
                    <a:ext cx="701118" cy="1469008"/>
                  </a:xfrm>
                  <a:prstGeom prst="rect">
                    <a:avLst/>
                  </a:prstGeom>
                </p:spPr>
              </p:pic>
              <p:pic>
                <p:nvPicPr>
                  <p:cNvPr id="58" name="Picture 57" descr="A close up of electronics&#10;&#10;Description automatically generated">
                    <a:extLst>
                      <a:ext uri="{FF2B5EF4-FFF2-40B4-BE49-F238E27FC236}">
                        <a16:creationId xmlns:a16="http://schemas.microsoft.com/office/drawing/2014/main" id="{23E76049-E477-7D40-9506-0C263E290C6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0086315" y="1641049"/>
                    <a:ext cx="605590" cy="1603030"/>
                  </a:xfrm>
                  <a:prstGeom prst="rect">
                    <a:avLst/>
                  </a:prstGeom>
                </p:spPr>
              </p:pic>
            </p:grpSp>
            <p:pic>
              <p:nvPicPr>
                <p:cNvPr id="56" name="Picture 55">
                  <a:extLst>
                    <a:ext uri="{FF2B5EF4-FFF2-40B4-BE49-F238E27FC236}">
                      <a16:creationId xmlns:a16="http://schemas.microsoft.com/office/drawing/2014/main" id="{9BE2D29C-FCF2-7A47-801B-9C1EAE413FB8}"/>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800394" y="5294239"/>
                  <a:ext cx="367395" cy="277237"/>
                </a:xfrm>
                <a:prstGeom prst="rect">
                  <a:avLst/>
                </a:prstGeom>
              </p:spPr>
            </p:pic>
          </p:grpSp>
        </p:grpSp>
        <p:pic>
          <p:nvPicPr>
            <p:cNvPr id="52" name="Picture 51" descr="A picture containing drawing, light, food&#10;&#10;Description automatically generated">
              <a:extLst>
                <a:ext uri="{FF2B5EF4-FFF2-40B4-BE49-F238E27FC236}">
                  <a16:creationId xmlns:a16="http://schemas.microsoft.com/office/drawing/2014/main" id="{253692C3-79E1-474B-ACFE-18FEC6DD9E9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516217" y="228473"/>
              <a:ext cx="844028" cy="1049933"/>
            </a:xfrm>
            <a:prstGeom prst="rect">
              <a:avLst/>
            </a:prstGeom>
          </p:spPr>
        </p:pic>
      </p:grpSp>
      <p:grpSp>
        <p:nvGrpSpPr>
          <p:cNvPr id="8" name="Group 7">
            <a:extLst>
              <a:ext uri="{FF2B5EF4-FFF2-40B4-BE49-F238E27FC236}">
                <a16:creationId xmlns:a16="http://schemas.microsoft.com/office/drawing/2014/main" id="{AEF7C220-62DD-EA4C-BE68-12C2EE28E1D0}"/>
              </a:ext>
            </a:extLst>
          </p:cNvPr>
          <p:cNvGrpSpPr/>
          <p:nvPr/>
        </p:nvGrpSpPr>
        <p:grpSpPr>
          <a:xfrm>
            <a:off x="8445999" y="4040351"/>
            <a:ext cx="2319289" cy="1336527"/>
            <a:chOff x="8760237" y="2931961"/>
            <a:chExt cx="2319289" cy="1336527"/>
          </a:xfrm>
        </p:grpSpPr>
        <p:pic>
          <p:nvPicPr>
            <p:cNvPr id="33" name="Picture 32">
              <a:extLst>
                <a:ext uri="{FF2B5EF4-FFF2-40B4-BE49-F238E27FC236}">
                  <a16:creationId xmlns:a16="http://schemas.microsoft.com/office/drawing/2014/main" id="{5A99E2C9-1DB7-3742-8B0F-C436079B15A9}"/>
                </a:ext>
              </a:extLst>
            </p:cNvPr>
            <p:cNvPicPr>
              <a:picLocks noChangeAspect="1"/>
            </p:cNvPicPr>
            <p:nvPr/>
          </p:nvPicPr>
          <p:blipFill>
            <a:blip r:embed="rId13"/>
            <a:stretch>
              <a:fillRect/>
            </a:stretch>
          </p:blipFill>
          <p:spPr>
            <a:xfrm>
              <a:off x="8867531" y="2931961"/>
              <a:ext cx="2207624" cy="652059"/>
            </a:xfrm>
            <a:prstGeom prst="rect">
              <a:avLst/>
            </a:prstGeom>
          </p:spPr>
        </p:pic>
        <p:sp>
          <p:nvSpPr>
            <p:cNvPr id="4" name="TextBox 3">
              <a:extLst>
                <a:ext uri="{FF2B5EF4-FFF2-40B4-BE49-F238E27FC236}">
                  <a16:creationId xmlns:a16="http://schemas.microsoft.com/office/drawing/2014/main" id="{7FD30624-F96A-6849-9A7F-358D54E41F6E}"/>
                </a:ext>
              </a:extLst>
            </p:cNvPr>
            <p:cNvSpPr txBox="1"/>
            <p:nvPr/>
          </p:nvSpPr>
          <p:spPr>
            <a:xfrm>
              <a:off x="8760237" y="3488521"/>
              <a:ext cx="2319289" cy="369332"/>
            </a:xfrm>
            <a:prstGeom prst="rect">
              <a:avLst/>
            </a:prstGeom>
            <a:noFill/>
          </p:spPr>
          <p:txBody>
            <a:bodyPr wrap="square" rtlCol="0">
              <a:spAutoFit/>
            </a:bodyPr>
            <a:lstStyle/>
            <a:p>
              <a:pPr algn="ctr"/>
              <a:r>
                <a:rPr lang="en-BE" dirty="0">
                  <a:hlinkClick r:id="rId14"/>
                </a:rPr>
                <a:t>www.wil-depython.be</a:t>
              </a:r>
              <a:r>
                <a:rPr lang="en-BE" dirty="0"/>
                <a:t> </a:t>
              </a:r>
            </a:p>
          </p:txBody>
        </p:sp>
        <p:sp>
          <p:nvSpPr>
            <p:cNvPr id="36" name="TextBox 35">
              <a:extLst>
                <a:ext uri="{FF2B5EF4-FFF2-40B4-BE49-F238E27FC236}">
                  <a16:creationId xmlns:a16="http://schemas.microsoft.com/office/drawing/2014/main" id="{292A4290-6A3C-7A4E-B97E-CD79C58DA4C1}"/>
                </a:ext>
              </a:extLst>
            </p:cNvPr>
            <p:cNvSpPr txBox="1"/>
            <p:nvPr/>
          </p:nvSpPr>
          <p:spPr>
            <a:xfrm>
              <a:off x="8822102" y="3899156"/>
              <a:ext cx="2178768" cy="369332"/>
            </a:xfrm>
            <a:prstGeom prst="rect">
              <a:avLst/>
            </a:prstGeom>
            <a:noFill/>
          </p:spPr>
          <p:txBody>
            <a:bodyPr wrap="square" rtlCol="0">
              <a:spAutoFit/>
            </a:bodyPr>
            <a:lstStyle/>
            <a:p>
              <a:pPr algn="ctr"/>
              <a:r>
                <a:rPr lang="en-BE" dirty="0">
                  <a:hlinkClick r:id="rId15"/>
                </a:rPr>
                <a:t>www.wil-depython.nl</a:t>
              </a:r>
              <a:r>
                <a:rPr lang="en-BE" dirty="0"/>
                <a:t> </a:t>
              </a:r>
            </a:p>
          </p:txBody>
        </p:sp>
      </p:grpSp>
    </p:spTree>
    <p:extLst>
      <p:ext uri="{BB962C8B-B14F-4D97-AF65-F5344CB8AC3E}">
        <p14:creationId xmlns:p14="http://schemas.microsoft.com/office/powerpoint/2010/main" val="3988741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icture containing outdoor, zebra, person, sitting&#10;&#10;Description automatically generated">
            <a:extLst>
              <a:ext uri="{FF2B5EF4-FFF2-40B4-BE49-F238E27FC236}">
                <a16:creationId xmlns:a16="http://schemas.microsoft.com/office/drawing/2014/main" id="{FEB7C3B1-D4FB-2641-9247-5DD83365FFB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grpSp>
        <p:nvGrpSpPr>
          <p:cNvPr id="57" name="Group 56">
            <a:extLst>
              <a:ext uri="{FF2B5EF4-FFF2-40B4-BE49-F238E27FC236}">
                <a16:creationId xmlns:a16="http://schemas.microsoft.com/office/drawing/2014/main" id="{11BFEF3D-9EE9-154D-B63D-D3DD81B10F85}"/>
              </a:ext>
            </a:extLst>
          </p:cNvPr>
          <p:cNvGrpSpPr/>
          <p:nvPr/>
        </p:nvGrpSpPr>
        <p:grpSpPr>
          <a:xfrm>
            <a:off x="887828" y="2799826"/>
            <a:ext cx="4072359" cy="2886203"/>
            <a:chOff x="5478069" y="1092946"/>
            <a:chExt cx="4072359" cy="2886203"/>
          </a:xfrm>
        </p:grpSpPr>
        <p:sp>
          <p:nvSpPr>
            <p:cNvPr id="58" name="TextBox 57">
              <a:extLst>
                <a:ext uri="{FF2B5EF4-FFF2-40B4-BE49-F238E27FC236}">
                  <a16:creationId xmlns:a16="http://schemas.microsoft.com/office/drawing/2014/main" id="{D3F045AF-E2FD-BA47-A82B-7AE29890BC15}"/>
                </a:ext>
              </a:extLst>
            </p:cNvPr>
            <p:cNvSpPr txBox="1"/>
            <p:nvPr/>
          </p:nvSpPr>
          <p:spPr>
            <a:xfrm>
              <a:off x="7165247" y="2764608"/>
              <a:ext cx="401072" cy="338554"/>
            </a:xfrm>
            <a:prstGeom prst="rect">
              <a:avLst/>
            </a:prstGeom>
            <a:noFill/>
          </p:spPr>
          <p:txBody>
            <a:bodyPr wrap="none" rtlCol="0">
              <a:spAutoFit/>
            </a:bodyPr>
            <a:lstStyle/>
            <a:p>
              <a:r>
                <a:rPr lang="en-BE" sz="1600" dirty="0">
                  <a:solidFill>
                    <a:srgbClr val="4472C4"/>
                  </a:solidFill>
                </a:rPr>
                <a:t>no</a:t>
              </a:r>
            </a:p>
          </p:txBody>
        </p:sp>
        <p:sp>
          <p:nvSpPr>
            <p:cNvPr id="59" name="Rounded Rectangle 58">
              <a:extLst>
                <a:ext uri="{FF2B5EF4-FFF2-40B4-BE49-F238E27FC236}">
                  <a16:creationId xmlns:a16="http://schemas.microsoft.com/office/drawing/2014/main" id="{9AB1C00A-C4CD-AD41-8FF3-41CE7A7BE2D8}"/>
                </a:ext>
              </a:extLst>
            </p:cNvPr>
            <p:cNvSpPr/>
            <p:nvPr/>
          </p:nvSpPr>
          <p:spPr>
            <a:xfrm>
              <a:off x="5478069" y="1092946"/>
              <a:ext cx="186376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a:t>
              </a:r>
            </a:p>
          </p:txBody>
        </p:sp>
        <p:sp>
          <p:nvSpPr>
            <p:cNvPr id="60" name="Rounded Rectangle 59">
              <a:extLst>
                <a:ext uri="{FF2B5EF4-FFF2-40B4-BE49-F238E27FC236}">
                  <a16:creationId xmlns:a16="http://schemas.microsoft.com/office/drawing/2014/main" id="{CA134AED-90B1-E241-9AC5-0CB3C00AD849}"/>
                </a:ext>
              </a:extLst>
            </p:cNvPr>
            <p:cNvSpPr/>
            <p:nvPr/>
          </p:nvSpPr>
          <p:spPr>
            <a:xfrm>
              <a:off x="5652098" y="3640595"/>
              <a:ext cx="152144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kleinste = ggd</a:t>
              </a:r>
            </a:p>
          </p:txBody>
        </p:sp>
        <p:sp>
          <p:nvSpPr>
            <p:cNvPr id="61" name="Rounded Rectangle 60">
              <a:extLst>
                <a:ext uri="{FF2B5EF4-FFF2-40B4-BE49-F238E27FC236}">
                  <a16:creationId xmlns:a16="http://schemas.microsoft.com/office/drawing/2014/main" id="{FD8ECC1B-D814-3B42-BE77-6E988E513182}"/>
                </a:ext>
              </a:extLst>
            </p:cNvPr>
            <p:cNvSpPr/>
            <p:nvPr/>
          </p:nvSpPr>
          <p:spPr>
            <a:xfrm>
              <a:off x="5667013" y="2904776"/>
              <a:ext cx="1473791"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het resultaat 0?</a:t>
              </a:r>
            </a:p>
          </p:txBody>
        </p:sp>
        <p:sp>
          <p:nvSpPr>
            <p:cNvPr id="62" name="TextBox 61">
              <a:extLst>
                <a:ext uri="{FF2B5EF4-FFF2-40B4-BE49-F238E27FC236}">
                  <a16:creationId xmlns:a16="http://schemas.microsoft.com/office/drawing/2014/main" id="{406ABEBD-DB6A-3F4C-8E6A-37FC15E74829}"/>
                </a:ext>
              </a:extLst>
            </p:cNvPr>
            <p:cNvSpPr txBox="1"/>
            <p:nvPr/>
          </p:nvSpPr>
          <p:spPr>
            <a:xfrm>
              <a:off x="5940027" y="3214852"/>
              <a:ext cx="424540" cy="307777"/>
            </a:xfrm>
            <a:prstGeom prst="rect">
              <a:avLst/>
            </a:prstGeom>
            <a:noFill/>
          </p:spPr>
          <p:txBody>
            <a:bodyPr wrap="none" rtlCol="0">
              <a:spAutoFit/>
            </a:bodyPr>
            <a:lstStyle/>
            <a:p>
              <a:r>
                <a:rPr lang="en-BE" sz="1400" dirty="0">
                  <a:solidFill>
                    <a:srgbClr val="4472C4"/>
                  </a:solidFill>
                </a:rPr>
                <a:t>yes</a:t>
              </a:r>
            </a:p>
          </p:txBody>
        </p:sp>
        <p:cxnSp>
          <p:nvCxnSpPr>
            <p:cNvPr id="63" name="Straight Arrow Connector 62">
              <a:extLst>
                <a:ext uri="{FF2B5EF4-FFF2-40B4-BE49-F238E27FC236}">
                  <a16:creationId xmlns:a16="http://schemas.microsoft.com/office/drawing/2014/main" id="{D5677043-52BF-7D42-B59F-D05560FAA77E}"/>
                </a:ext>
              </a:extLst>
            </p:cNvPr>
            <p:cNvCxnSpPr>
              <a:cxnSpLocks/>
              <a:endCxn id="65" idx="0"/>
            </p:cNvCxnSpPr>
            <p:nvPr/>
          </p:nvCxnSpPr>
          <p:spPr>
            <a:xfrm>
              <a:off x="6403908" y="1438822"/>
              <a:ext cx="6376" cy="399047"/>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0BBE7A5-9359-104F-960D-9A716ABB36F6}"/>
                </a:ext>
              </a:extLst>
            </p:cNvPr>
            <p:cNvCxnSpPr>
              <a:cxnSpLocks/>
            </p:cNvCxnSpPr>
            <p:nvPr/>
          </p:nvCxnSpPr>
          <p:spPr>
            <a:xfrm flipH="1">
              <a:off x="7140806" y="3072682"/>
              <a:ext cx="155152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CA8DEF65-4682-4642-B09B-B650752F766B}"/>
                </a:ext>
              </a:extLst>
            </p:cNvPr>
            <p:cNvSpPr/>
            <p:nvPr/>
          </p:nvSpPr>
          <p:spPr>
            <a:xfrm>
              <a:off x="5566906" y="1837869"/>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Verminder het grootste getal zo vaak mogelijk met het kleinste</a:t>
              </a:r>
            </a:p>
            <a:p>
              <a:pPr algn="ctr"/>
              <a:endParaRPr lang="en-BE" sz="1200" dirty="0">
                <a:solidFill>
                  <a:schemeClr val="bg1"/>
                </a:solidFill>
              </a:endParaRPr>
            </a:p>
          </p:txBody>
        </p:sp>
        <p:cxnSp>
          <p:nvCxnSpPr>
            <p:cNvPr id="66" name="Straight Arrow Connector 65">
              <a:extLst>
                <a:ext uri="{FF2B5EF4-FFF2-40B4-BE49-F238E27FC236}">
                  <a16:creationId xmlns:a16="http://schemas.microsoft.com/office/drawing/2014/main" id="{C48CC89B-EACE-F446-88FC-3DE2C529345E}"/>
                </a:ext>
              </a:extLst>
            </p:cNvPr>
            <p:cNvCxnSpPr>
              <a:cxnSpLocks/>
              <a:endCxn id="61" idx="0"/>
            </p:cNvCxnSpPr>
            <p:nvPr/>
          </p:nvCxnSpPr>
          <p:spPr>
            <a:xfrm>
              <a:off x="6403908" y="2512572"/>
              <a:ext cx="1"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13B95E8-E2A6-0F47-8745-4D6AD36FDDBA}"/>
                </a:ext>
              </a:extLst>
            </p:cNvPr>
            <p:cNvCxnSpPr>
              <a:cxnSpLocks/>
              <a:endCxn id="60" idx="0"/>
            </p:cNvCxnSpPr>
            <p:nvPr/>
          </p:nvCxnSpPr>
          <p:spPr>
            <a:xfrm>
              <a:off x="6403908" y="3261255"/>
              <a:ext cx="8911"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0F7354E-15CD-D64B-8018-BBFB5ABC62EB}"/>
                </a:ext>
              </a:extLst>
            </p:cNvPr>
            <p:cNvSpPr/>
            <p:nvPr/>
          </p:nvSpPr>
          <p:spPr>
            <a:xfrm>
              <a:off x="7863672" y="1837368"/>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Vervang grootste </a:t>
              </a:r>
            </a:p>
            <a:p>
              <a:pPr algn="ctr"/>
              <a:r>
                <a:rPr lang="en-BE" sz="1200" dirty="0">
                  <a:solidFill>
                    <a:schemeClr val="bg1"/>
                  </a:solidFill>
                  <a:ea typeface="Cambria Math" panose="02040503050406030204" pitchFamily="18" charset="0"/>
                </a:rPr>
                <a:t>getal door het resultaat van de bewerking</a:t>
              </a:r>
              <a:endParaRPr lang="en-BE" sz="1200" dirty="0">
                <a:solidFill>
                  <a:schemeClr val="bg1"/>
                </a:solidFill>
              </a:endParaRPr>
            </a:p>
          </p:txBody>
        </p:sp>
        <p:cxnSp>
          <p:nvCxnSpPr>
            <p:cNvPr id="69" name="Straight Arrow Connector 68">
              <a:extLst>
                <a:ext uri="{FF2B5EF4-FFF2-40B4-BE49-F238E27FC236}">
                  <a16:creationId xmlns:a16="http://schemas.microsoft.com/office/drawing/2014/main" id="{2EB8E179-71AA-4D42-A011-8C33DFF89C57}"/>
                </a:ext>
              </a:extLst>
            </p:cNvPr>
            <p:cNvCxnSpPr>
              <a:cxnSpLocks/>
              <a:endCxn id="68" idx="2"/>
            </p:cNvCxnSpPr>
            <p:nvPr/>
          </p:nvCxnSpPr>
          <p:spPr>
            <a:xfrm flipV="1">
              <a:off x="8692331" y="2512071"/>
              <a:ext cx="14719" cy="560612"/>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a:extLst>
              <a:ext uri="{FF2B5EF4-FFF2-40B4-BE49-F238E27FC236}">
                <a16:creationId xmlns:a16="http://schemas.microsoft.com/office/drawing/2014/main" id="{0EF8B1FD-6C3F-E943-9BA6-1BEDD8522762}"/>
              </a:ext>
            </a:extLst>
          </p:cNvPr>
          <p:cNvCxnSpPr>
            <a:cxnSpLocks/>
          </p:cNvCxnSpPr>
          <p:nvPr/>
        </p:nvCxnSpPr>
        <p:spPr>
          <a:xfrm flipH="1">
            <a:off x="2663421" y="3877364"/>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73D4002-11D6-4341-8ED4-AD4887EC8C65}"/>
              </a:ext>
            </a:extLst>
          </p:cNvPr>
          <p:cNvSpPr/>
          <p:nvPr/>
        </p:nvSpPr>
        <p:spPr>
          <a:xfrm>
            <a:off x="711508" y="2633240"/>
            <a:ext cx="4486275" cy="320237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grpSp>
        <p:nvGrpSpPr>
          <p:cNvPr id="71" name="Group 70">
            <a:extLst>
              <a:ext uri="{FF2B5EF4-FFF2-40B4-BE49-F238E27FC236}">
                <a16:creationId xmlns:a16="http://schemas.microsoft.com/office/drawing/2014/main" id="{C48F99B4-4077-6145-B3D2-373AECB74A67}"/>
              </a:ext>
            </a:extLst>
          </p:cNvPr>
          <p:cNvGrpSpPr/>
          <p:nvPr/>
        </p:nvGrpSpPr>
        <p:grpSpPr>
          <a:xfrm>
            <a:off x="5908910" y="1519666"/>
            <a:ext cx="2150846" cy="4989995"/>
            <a:chOff x="5599623" y="820490"/>
            <a:chExt cx="2150846" cy="4989995"/>
          </a:xfrm>
        </p:grpSpPr>
        <p:sp>
          <p:nvSpPr>
            <p:cNvPr id="72" name="TextBox 71">
              <a:extLst>
                <a:ext uri="{FF2B5EF4-FFF2-40B4-BE49-F238E27FC236}">
                  <a16:creationId xmlns:a16="http://schemas.microsoft.com/office/drawing/2014/main" id="{8EE42FED-BF2C-024A-A7B6-6BB5F3FE67ED}"/>
                </a:ext>
              </a:extLst>
            </p:cNvPr>
            <p:cNvSpPr txBox="1"/>
            <p:nvPr/>
          </p:nvSpPr>
          <p:spPr>
            <a:xfrm>
              <a:off x="5737844" y="2699287"/>
              <a:ext cx="401072" cy="338554"/>
            </a:xfrm>
            <a:prstGeom prst="rect">
              <a:avLst/>
            </a:prstGeom>
            <a:noFill/>
          </p:spPr>
          <p:txBody>
            <a:bodyPr wrap="none" rtlCol="0">
              <a:spAutoFit/>
            </a:bodyPr>
            <a:lstStyle/>
            <a:p>
              <a:r>
                <a:rPr lang="en-BE" sz="1600">
                  <a:solidFill>
                    <a:srgbClr val="4472C4"/>
                  </a:solidFill>
                </a:rPr>
                <a:t>no</a:t>
              </a:r>
            </a:p>
          </p:txBody>
        </p:sp>
        <p:sp>
          <p:nvSpPr>
            <p:cNvPr id="73" name="Rounded Rectangle 72">
              <a:extLst>
                <a:ext uri="{FF2B5EF4-FFF2-40B4-BE49-F238E27FC236}">
                  <a16:creationId xmlns:a16="http://schemas.microsoft.com/office/drawing/2014/main" id="{8CACAFB0-2142-C144-896D-846B93FAA9D8}"/>
                </a:ext>
              </a:extLst>
            </p:cNvPr>
            <p:cNvSpPr/>
            <p:nvPr/>
          </p:nvSpPr>
          <p:spPr>
            <a:xfrm>
              <a:off x="6079751" y="820490"/>
              <a:ext cx="116570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Input </a:t>
              </a:r>
              <a:r>
                <a:rPr lang="en-GB" sz="1400" err="1"/>
                <a:t>a,b</a:t>
              </a:r>
              <a:endParaRPr lang="en-BE" sz="1400"/>
            </a:p>
          </p:txBody>
        </p:sp>
        <p:sp>
          <p:nvSpPr>
            <p:cNvPr id="74" name="Rounded Rectangle 73">
              <a:extLst>
                <a:ext uri="{FF2B5EF4-FFF2-40B4-BE49-F238E27FC236}">
                  <a16:creationId xmlns:a16="http://schemas.microsoft.com/office/drawing/2014/main" id="{9BB53879-CA7B-7047-85A1-35BD8093A037}"/>
                </a:ext>
              </a:extLst>
            </p:cNvPr>
            <p:cNvSpPr/>
            <p:nvPr/>
          </p:nvSpPr>
          <p:spPr>
            <a:xfrm>
              <a:off x="6076508" y="5471931"/>
              <a:ext cx="117845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Print a</a:t>
              </a:r>
              <a:endParaRPr lang="en-BE" sz="1400"/>
            </a:p>
          </p:txBody>
        </p:sp>
        <mc:AlternateContent xmlns:mc="http://schemas.openxmlformats.org/markup-compatibility/2006" xmlns:a14="http://schemas.microsoft.com/office/drawing/2010/main">
          <mc:Choice Requires="a14">
            <p:sp>
              <p:nvSpPr>
                <p:cNvPr id="75" name="Diamond 74">
                  <a:extLst>
                    <a:ext uri="{FF2B5EF4-FFF2-40B4-BE49-F238E27FC236}">
                      <a16:creationId xmlns:a16="http://schemas.microsoft.com/office/drawing/2014/main" id="{84226C3E-E2E1-BA43-A1BC-716709EC69AD}"/>
                    </a:ext>
                  </a:extLst>
                </p:cNvPr>
                <p:cNvSpPr/>
                <p:nvPr/>
              </p:nvSpPr>
              <p:spPr>
                <a:xfrm>
                  <a:off x="6079751" y="1634767"/>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rgbClr val="404040"/>
                      </a:solidFill>
                      <a:ea typeface="Cambria Math" panose="02040503050406030204" pitchFamily="18" charset="0"/>
                    </a:rPr>
                    <a:t>a </a:t>
                  </a:r>
                  <a14:m>
                    <m:oMath xmlns:m="http://schemas.openxmlformats.org/officeDocument/2006/math">
                      <m:r>
                        <a:rPr lang="en-BE" sz="1400" i="1" smtClean="0">
                          <a:solidFill>
                            <a:srgbClr val="404040"/>
                          </a:solidFill>
                          <a:latin typeface="Cambria Math" panose="02040503050406030204" pitchFamily="18" charset="0"/>
                          <a:ea typeface="Cambria Math" panose="02040503050406030204" pitchFamily="18" charset="0"/>
                        </a:rPr>
                        <m:t>≠</m:t>
                      </m:r>
                    </m:oMath>
                  </a14:m>
                  <a:r>
                    <a:rPr lang="en-BE" sz="1400" dirty="0">
                      <a:solidFill>
                        <a:srgbClr val="404040"/>
                      </a:solidFill>
                    </a:rPr>
                    <a:t> </a:t>
                  </a:r>
                  <a:r>
                    <a:rPr lang="en-BE" sz="1400" dirty="0">
                      <a:solidFill>
                        <a:schemeClr val="tx1">
                          <a:lumMod val="75000"/>
                          <a:lumOff val="25000"/>
                        </a:schemeClr>
                      </a:solidFill>
                    </a:rPr>
                    <a:t>b</a:t>
                  </a:r>
                </a:p>
              </p:txBody>
            </p:sp>
          </mc:Choice>
          <mc:Fallback xmlns="">
            <p:sp>
              <p:nvSpPr>
                <p:cNvPr id="75" name="Diamond 74">
                  <a:extLst>
                    <a:ext uri="{FF2B5EF4-FFF2-40B4-BE49-F238E27FC236}">
                      <a16:creationId xmlns:a16="http://schemas.microsoft.com/office/drawing/2014/main" id="{84226C3E-E2E1-BA43-A1BC-716709EC69AD}"/>
                    </a:ext>
                  </a:extLst>
                </p:cNvPr>
                <p:cNvSpPr>
                  <a:spLocks noRot="1" noChangeAspect="1" noMove="1" noResize="1" noEditPoints="1" noAdjustHandles="1" noChangeArrowheads="1" noChangeShapeType="1" noTextEdit="1"/>
                </p:cNvSpPr>
                <p:nvPr/>
              </p:nvSpPr>
              <p:spPr>
                <a:xfrm>
                  <a:off x="6079751" y="1634767"/>
                  <a:ext cx="1165704" cy="599922"/>
                </a:xfrm>
                <a:prstGeom prst="diamond">
                  <a:avLst/>
                </a:prstGeom>
                <a:blipFill>
                  <a:blip r:embed="rId4"/>
                  <a:stretch>
                    <a:fillRect/>
                  </a:stretch>
                </a:blipFill>
              </p:spPr>
              <p:txBody>
                <a:bodyPr/>
                <a:lstStyle/>
                <a:p>
                  <a:r>
                    <a:rPr lang="en-BE">
                      <a:noFill/>
                    </a:rPr>
                    <a:t> </a:t>
                  </a:r>
                </a:p>
              </p:txBody>
            </p:sp>
          </mc:Fallback>
        </mc:AlternateContent>
        <p:sp>
          <p:nvSpPr>
            <p:cNvPr id="76" name="Diamond 75">
              <a:extLst>
                <a:ext uri="{FF2B5EF4-FFF2-40B4-BE49-F238E27FC236}">
                  <a16:creationId xmlns:a16="http://schemas.microsoft.com/office/drawing/2014/main" id="{0145B1CA-5FE0-6447-B909-0E3D9708A14B}"/>
                </a:ext>
              </a:extLst>
            </p:cNvPr>
            <p:cNvSpPr/>
            <p:nvPr/>
          </p:nvSpPr>
          <p:spPr>
            <a:xfrm>
              <a:off x="6079750" y="2690109"/>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solidFill>
                    <a:schemeClr val="tx1">
                      <a:lumMod val="75000"/>
                      <a:lumOff val="25000"/>
                    </a:schemeClr>
                  </a:solidFill>
                  <a:ea typeface="Cambria Math" panose="02040503050406030204" pitchFamily="18" charset="0"/>
                </a:rPr>
                <a:t>a &gt; </a:t>
              </a:r>
              <a:r>
                <a:rPr lang="en-BE" sz="1400">
                  <a:solidFill>
                    <a:schemeClr val="tx1">
                      <a:lumMod val="75000"/>
                      <a:lumOff val="25000"/>
                    </a:schemeClr>
                  </a:solidFill>
                </a:rPr>
                <a:t>b</a:t>
              </a:r>
            </a:p>
          </p:txBody>
        </p:sp>
        <p:sp>
          <p:nvSpPr>
            <p:cNvPr id="77" name="Rounded Rectangle 76">
              <a:extLst>
                <a:ext uri="{FF2B5EF4-FFF2-40B4-BE49-F238E27FC236}">
                  <a16:creationId xmlns:a16="http://schemas.microsoft.com/office/drawing/2014/main" id="{A0D0E12F-DB2D-FB46-BAAB-50FCB2696A15}"/>
                </a:ext>
              </a:extLst>
            </p:cNvPr>
            <p:cNvSpPr/>
            <p:nvPr/>
          </p:nvSpPr>
          <p:spPr>
            <a:xfrm>
              <a:off x="6076508" y="3767823"/>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a</a:t>
              </a:r>
              <a:r>
                <a:rPr lang="en-BE" sz="1400"/>
                <a:t> = a - b</a:t>
              </a:r>
            </a:p>
          </p:txBody>
        </p:sp>
        <p:sp>
          <p:nvSpPr>
            <p:cNvPr id="78" name="Rounded Rectangle 77">
              <a:extLst>
                <a:ext uri="{FF2B5EF4-FFF2-40B4-BE49-F238E27FC236}">
                  <a16:creationId xmlns:a16="http://schemas.microsoft.com/office/drawing/2014/main" id="{0571A2AD-FD38-E141-92B3-AA13583AFC87}"/>
                </a:ext>
              </a:extLst>
            </p:cNvPr>
            <p:cNvSpPr/>
            <p:nvPr/>
          </p:nvSpPr>
          <p:spPr>
            <a:xfrm>
              <a:off x="6076508" y="4619877"/>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t>b = b - a</a:t>
              </a:r>
            </a:p>
          </p:txBody>
        </p:sp>
        <p:cxnSp>
          <p:nvCxnSpPr>
            <p:cNvPr id="79" name="Straight Arrow Connector 78">
              <a:extLst>
                <a:ext uri="{FF2B5EF4-FFF2-40B4-BE49-F238E27FC236}">
                  <a16:creationId xmlns:a16="http://schemas.microsoft.com/office/drawing/2014/main" id="{A65AEED0-8DD4-6E43-92F9-4B6EC2CBAD6C}"/>
                </a:ext>
              </a:extLst>
            </p:cNvPr>
            <p:cNvCxnSpPr>
              <a:cxnSpLocks/>
            </p:cNvCxnSpPr>
            <p:nvPr/>
          </p:nvCxnSpPr>
          <p:spPr>
            <a:xfrm flipH="1">
              <a:off x="6662603" y="1153706"/>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CF2A061E-3DF2-AD47-9D82-8B3D21F62A21}"/>
                </a:ext>
              </a:extLst>
            </p:cNvPr>
            <p:cNvCxnSpPr>
              <a:cxnSpLocks/>
            </p:cNvCxnSpPr>
            <p:nvPr/>
          </p:nvCxnSpPr>
          <p:spPr>
            <a:xfrm flipH="1">
              <a:off x="6662602" y="223038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86FA84DD-C762-4B4D-B503-1070177A1A37}"/>
                </a:ext>
              </a:extLst>
            </p:cNvPr>
            <p:cNvCxnSpPr>
              <a:cxnSpLocks/>
            </p:cNvCxnSpPr>
            <p:nvPr/>
          </p:nvCxnSpPr>
          <p:spPr>
            <a:xfrm flipH="1">
              <a:off x="6659360" y="329054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F07BF954-3D38-E94A-ABAA-7ADBCB916ED2}"/>
                </a:ext>
              </a:extLst>
            </p:cNvPr>
            <p:cNvSpPr txBox="1"/>
            <p:nvPr/>
          </p:nvSpPr>
          <p:spPr>
            <a:xfrm>
              <a:off x="6659360" y="2252792"/>
              <a:ext cx="457882" cy="338554"/>
            </a:xfrm>
            <a:prstGeom prst="rect">
              <a:avLst/>
            </a:prstGeom>
            <a:noFill/>
          </p:spPr>
          <p:txBody>
            <a:bodyPr wrap="none" rtlCol="0">
              <a:spAutoFit/>
            </a:bodyPr>
            <a:lstStyle/>
            <a:p>
              <a:r>
                <a:rPr lang="en-BE" sz="1600">
                  <a:solidFill>
                    <a:srgbClr val="4472C4"/>
                  </a:solidFill>
                </a:rPr>
                <a:t>yes</a:t>
              </a:r>
            </a:p>
          </p:txBody>
        </p:sp>
        <p:sp>
          <p:nvSpPr>
            <p:cNvPr id="83" name="TextBox 82">
              <a:extLst>
                <a:ext uri="{FF2B5EF4-FFF2-40B4-BE49-F238E27FC236}">
                  <a16:creationId xmlns:a16="http://schemas.microsoft.com/office/drawing/2014/main" id="{E33F759B-B729-2F4C-B9C4-4DF928A49C8F}"/>
                </a:ext>
              </a:extLst>
            </p:cNvPr>
            <p:cNvSpPr txBox="1"/>
            <p:nvPr/>
          </p:nvSpPr>
          <p:spPr>
            <a:xfrm>
              <a:off x="6660073" y="3259734"/>
              <a:ext cx="457882" cy="338554"/>
            </a:xfrm>
            <a:prstGeom prst="rect">
              <a:avLst/>
            </a:prstGeom>
            <a:noFill/>
          </p:spPr>
          <p:txBody>
            <a:bodyPr wrap="none" rtlCol="0">
              <a:spAutoFit/>
            </a:bodyPr>
            <a:lstStyle/>
            <a:p>
              <a:r>
                <a:rPr lang="en-BE" sz="1600">
                  <a:solidFill>
                    <a:srgbClr val="4472C4"/>
                  </a:solidFill>
                </a:rPr>
                <a:t>yes</a:t>
              </a:r>
            </a:p>
          </p:txBody>
        </p:sp>
        <p:cxnSp>
          <p:nvCxnSpPr>
            <p:cNvPr id="84" name="Straight Arrow Connector 83">
              <a:extLst>
                <a:ext uri="{FF2B5EF4-FFF2-40B4-BE49-F238E27FC236}">
                  <a16:creationId xmlns:a16="http://schemas.microsoft.com/office/drawing/2014/main" id="{05F06067-AE4A-C94D-B099-56200506D55D}"/>
                </a:ext>
              </a:extLst>
            </p:cNvPr>
            <p:cNvCxnSpPr>
              <a:cxnSpLocks/>
            </p:cNvCxnSpPr>
            <p:nvPr/>
          </p:nvCxnSpPr>
          <p:spPr>
            <a:xfrm flipH="1">
              <a:off x="5778484" y="2995150"/>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0A0E9C4-BC27-9549-AE53-76625DF76022}"/>
                </a:ext>
              </a:extLst>
            </p:cNvPr>
            <p:cNvCxnSpPr>
              <a:cxnSpLocks/>
            </p:cNvCxnSpPr>
            <p:nvPr/>
          </p:nvCxnSpPr>
          <p:spPr>
            <a:xfrm>
              <a:off x="6672263" y="4286388"/>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4A120942-942B-4841-A1F3-D231E5463AE9}"/>
                </a:ext>
              </a:extLst>
            </p:cNvPr>
            <p:cNvCxnSpPr>
              <a:cxnSpLocks/>
            </p:cNvCxnSpPr>
            <p:nvPr/>
          </p:nvCxnSpPr>
          <p:spPr>
            <a:xfrm flipH="1">
              <a:off x="5770943" y="2990070"/>
              <a:ext cx="1" cy="1301096"/>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8446288-433F-4D40-ABE6-1AD3E02B410B}"/>
                </a:ext>
              </a:extLst>
            </p:cNvPr>
            <p:cNvCxnSpPr>
              <a:cxnSpLocks/>
            </p:cNvCxnSpPr>
            <p:nvPr/>
          </p:nvCxnSpPr>
          <p:spPr>
            <a:xfrm flipH="1">
              <a:off x="5768324" y="4291166"/>
              <a:ext cx="903939"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488F9FC5-CBC9-7749-ADC0-B24149072579}"/>
                </a:ext>
              </a:extLst>
            </p:cNvPr>
            <p:cNvSpPr txBox="1"/>
            <p:nvPr/>
          </p:nvSpPr>
          <p:spPr>
            <a:xfrm>
              <a:off x="5645878" y="1651118"/>
              <a:ext cx="401072" cy="338554"/>
            </a:xfrm>
            <a:prstGeom prst="rect">
              <a:avLst/>
            </a:prstGeom>
            <a:noFill/>
          </p:spPr>
          <p:txBody>
            <a:bodyPr wrap="none" rtlCol="0">
              <a:spAutoFit/>
            </a:bodyPr>
            <a:lstStyle/>
            <a:p>
              <a:r>
                <a:rPr lang="en-BE" sz="1600">
                  <a:solidFill>
                    <a:srgbClr val="4472C4"/>
                  </a:solidFill>
                </a:rPr>
                <a:t>no</a:t>
              </a:r>
            </a:p>
          </p:txBody>
        </p:sp>
        <p:cxnSp>
          <p:nvCxnSpPr>
            <p:cNvPr id="89" name="Straight Arrow Connector 88">
              <a:extLst>
                <a:ext uri="{FF2B5EF4-FFF2-40B4-BE49-F238E27FC236}">
                  <a16:creationId xmlns:a16="http://schemas.microsoft.com/office/drawing/2014/main" id="{D021010F-F4A4-BF47-B0CE-0E72877D412C}"/>
                </a:ext>
              </a:extLst>
            </p:cNvPr>
            <p:cNvCxnSpPr>
              <a:cxnSpLocks/>
            </p:cNvCxnSpPr>
            <p:nvPr/>
          </p:nvCxnSpPr>
          <p:spPr>
            <a:xfrm flipH="1">
              <a:off x="5599623" y="1934064"/>
              <a:ext cx="493151"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5800AD31-5F76-AC4D-8C4D-A8794232AC5E}"/>
                </a:ext>
              </a:extLst>
            </p:cNvPr>
            <p:cNvCxnSpPr>
              <a:cxnSpLocks/>
            </p:cNvCxnSpPr>
            <p:nvPr/>
          </p:nvCxnSpPr>
          <p:spPr>
            <a:xfrm>
              <a:off x="6678367" y="5136440"/>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E3593263-65CE-BC49-A80A-0813A1661FCC}"/>
                </a:ext>
              </a:extLst>
            </p:cNvPr>
            <p:cNvCxnSpPr>
              <a:cxnSpLocks/>
            </p:cNvCxnSpPr>
            <p:nvPr/>
          </p:nvCxnSpPr>
          <p:spPr>
            <a:xfrm>
              <a:off x="5599624" y="1934064"/>
              <a:ext cx="0" cy="3206705"/>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9BAE32AF-2FBB-5340-B8EE-B066680C5DA1}"/>
                </a:ext>
              </a:extLst>
            </p:cNvPr>
            <p:cNvCxnSpPr>
              <a:cxnSpLocks/>
            </p:cNvCxnSpPr>
            <p:nvPr/>
          </p:nvCxnSpPr>
          <p:spPr>
            <a:xfrm flipH="1">
              <a:off x="5599623" y="5141218"/>
              <a:ext cx="107874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A01A053-8DC4-0247-92CF-EB33EEE2061C}"/>
                </a:ext>
              </a:extLst>
            </p:cNvPr>
            <p:cNvCxnSpPr>
              <a:cxnSpLocks/>
            </p:cNvCxnSpPr>
            <p:nvPr/>
          </p:nvCxnSpPr>
          <p:spPr>
            <a:xfrm flipH="1">
              <a:off x="7242212" y="3932296"/>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7C238DE-A776-9246-ABA5-8BAA8E87AB30}"/>
                </a:ext>
              </a:extLst>
            </p:cNvPr>
            <p:cNvCxnSpPr>
              <a:cxnSpLocks/>
            </p:cNvCxnSpPr>
            <p:nvPr/>
          </p:nvCxnSpPr>
          <p:spPr>
            <a:xfrm>
              <a:off x="7550301" y="1351649"/>
              <a:ext cx="1" cy="2580647"/>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93691472-56E3-5443-BB07-C65DD985A13D}"/>
                </a:ext>
              </a:extLst>
            </p:cNvPr>
            <p:cNvCxnSpPr>
              <a:cxnSpLocks/>
            </p:cNvCxnSpPr>
            <p:nvPr/>
          </p:nvCxnSpPr>
          <p:spPr>
            <a:xfrm flipH="1">
              <a:off x="6741012" y="1351649"/>
              <a:ext cx="1009457" cy="0"/>
            </a:xfrm>
            <a:prstGeom prst="straightConnector1">
              <a:avLst/>
            </a:prstGeom>
            <a:ln w="9525">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42147F4-ECAF-1D49-80D6-F98CC8C08F36}"/>
                </a:ext>
              </a:extLst>
            </p:cNvPr>
            <p:cNvCxnSpPr>
              <a:cxnSpLocks/>
            </p:cNvCxnSpPr>
            <p:nvPr/>
          </p:nvCxnSpPr>
          <p:spPr>
            <a:xfrm>
              <a:off x="7750469" y="1351649"/>
              <a:ext cx="0" cy="3444329"/>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5FFC3D6-440C-F74B-9497-6E1A090ED2F4}"/>
                </a:ext>
              </a:extLst>
            </p:cNvPr>
            <p:cNvCxnSpPr>
              <a:cxnSpLocks/>
            </p:cNvCxnSpPr>
            <p:nvPr/>
          </p:nvCxnSpPr>
          <p:spPr>
            <a:xfrm flipH="1">
              <a:off x="7242117" y="4789154"/>
              <a:ext cx="508352"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5492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11BFEF3D-9EE9-154D-B63D-D3DD81B10F85}"/>
              </a:ext>
            </a:extLst>
          </p:cNvPr>
          <p:cNvGrpSpPr/>
          <p:nvPr/>
        </p:nvGrpSpPr>
        <p:grpSpPr>
          <a:xfrm>
            <a:off x="887828" y="2799826"/>
            <a:ext cx="4072359" cy="2886203"/>
            <a:chOff x="5478069" y="1092946"/>
            <a:chExt cx="4072359" cy="2886203"/>
          </a:xfrm>
        </p:grpSpPr>
        <p:sp>
          <p:nvSpPr>
            <p:cNvPr id="58" name="TextBox 57">
              <a:extLst>
                <a:ext uri="{FF2B5EF4-FFF2-40B4-BE49-F238E27FC236}">
                  <a16:creationId xmlns:a16="http://schemas.microsoft.com/office/drawing/2014/main" id="{D3F045AF-E2FD-BA47-A82B-7AE29890BC15}"/>
                </a:ext>
              </a:extLst>
            </p:cNvPr>
            <p:cNvSpPr txBox="1"/>
            <p:nvPr/>
          </p:nvSpPr>
          <p:spPr>
            <a:xfrm>
              <a:off x="7165247" y="2764608"/>
              <a:ext cx="401072" cy="338554"/>
            </a:xfrm>
            <a:prstGeom prst="rect">
              <a:avLst/>
            </a:prstGeom>
            <a:noFill/>
          </p:spPr>
          <p:txBody>
            <a:bodyPr wrap="none" rtlCol="0">
              <a:spAutoFit/>
            </a:bodyPr>
            <a:lstStyle/>
            <a:p>
              <a:r>
                <a:rPr lang="en-BE" sz="1600" dirty="0">
                  <a:solidFill>
                    <a:srgbClr val="4472C4"/>
                  </a:solidFill>
                </a:rPr>
                <a:t>no</a:t>
              </a:r>
            </a:p>
          </p:txBody>
        </p:sp>
        <p:sp>
          <p:nvSpPr>
            <p:cNvPr id="59" name="Rounded Rectangle 58">
              <a:extLst>
                <a:ext uri="{FF2B5EF4-FFF2-40B4-BE49-F238E27FC236}">
                  <a16:creationId xmlns:a16="http://schemas.microsoft.com/office/drawing/2014/main" id="{9AB1C00A-C4CD-AD41-8FF3-41CE7A7BE2D8}"/>
                </a:ext>
              </a:extLst>
            </p:cNvPr>
            <p:cNvSpPr/>
            <p:nvPr/>
          </p:nvSpPr>
          <p:spPr>
            <a:xfrm>
              <a:off x="5478069" y="1092946"/>
              <a:ext cx="186376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a:t>
              </a:r>
            </a:p>
          </p:txBody>
        </p:sp>
        <p:sp>
          <p:nvSpPr>
            <p:cNvPr id="60" name="Rounded Rectangle 59">
              <a:extLst>
                <a:ext uri="{FF2B5EF4-FFF2-40B4-BE49-F238E27FC236}">
                  <a16:creationId xmlns:a16="http://schemas.microsoft.com/office/drawing/2014/main" id="{CA134AED-90B1-E241-9AC5-0CB3C00AD849}"/>
                </a:ext>
              </a:extLst>
            </p:cNvPr>
            <p:cNvSpPr/>
            <p:nvPr/>
          </p:nvSpPr>
          <p:spPr>
            <a:xfrm>
              <a:off x="5652098" y="3640595"/>
              <a:ext cx="152144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kleinste = ggd</a:t>
              </a:r>
            </a:p>
          </p:txBody>
        </p:sp>
        <p:sp>
          <p:nvSpPr>
            <p:cNvPr id="61" name="Rounded Rectangle 60">
              <a:extLst>
                <a:ext uri="{FF2B5EF4-FFF2-40B4-BE49-F238E27FC236}">
                  <a16:creationId xmlns:a16="http://schemas.microsoft.com/office/drawing/2014/main" id="{FD8ECC1B-D814-3B42-BE77-6E988E513182}"/>
                </a:ext>
              </a:extLst>
            </p:cNvPr>
            <p:cNvSpPr/>
            <p:nvPr/>
          </p:nvSpPr>
          <p:spPr>
            <a:xfrm>
              <a:off x="5667013" y="2904776"/>
              <a:ext cx="1473791"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het resultaat 0?</a:t>
              </a:r>
            </a:p>
          </p:txBody>
        </p:sp>
        <p:sp>
          <p:nvSpPr>
            <p:cNvPr id="62" name="TextBox 61">
              <a:extLst>
                <a:ext uri="{FF2B5EF4-FFF2-40B4-BE49-F238E27FC236}">
                  <a16:creationId xmlns:a16="http://schemas.microsoft.com/office/drawing/2014/main" id="{406ABEBD-DB6A-3F4C-8E6A-37FC15E74829}"/>
                </a:ext>
              </a:extLst>
            </p:cNvPr>
            <p:cNvSpPr txBox="1"/>
            <p:nvPr/>
          </p:nvSpPr>
          <p:spPr>
            <a:xfrm>
              <a:off x="5940027" y="3214852"/>
              <a:ext cx="424540" cy="307777"/>
            </a:xfrm>
            <a:prstGeom prst="rect">
              <a:avLst/>
            </a:prstGeom>
            <a:noFill/>
          </p:spPr>
          <p:txBody>
            <a:bodyPr wrap="none" rtlCol="0">
              <a:spAutoFit/>
            </a:bodyPr>
            <a:lstStyle/>
            <a:p>
              <a:r>
                <a:rPr lang="en-BE" sz="1400" dirty="0">
                  <a:solidFill>
                    <a:srgbClr val="4472C4"/>
                  </a:solidFill>
                </a:rPr>
                <a:t>yes</a:t>
              </a:r>
            </a:p>
          </p:txBody>
        </p:sp>
        <p:cxnSp>
          <p:nvCxnSpPr>
            <p:cNvPr id="63" name="Straight Arrow Connector 62">
              <a:extLst>
                <a:ext uri="{FF2B5EF4-FFF2-40B4-BE49-F238E27FC236}">
                  <a16:creationId xmlns:a16="http://schemas.microsoft.com/office/drawing/2014/main" id="{D5677043-52BF-7D42-B59F-D05560FAA77E}"/>
                </a:ext>
              </a:extLst>
            </p:cNvPr>
            <p:cNvCxnSpPr>
              <a:cxnSpLocks/>
              <a:endCxn id="65" idx="0"/>
            </p:cNvCxnSpPr>
            <p:nvPr/>
          </p:nvCxnSpPr>
          <p:spPr>
            <a:xfrm>
              <a:off x="6403908" y="1438822"/>
              <a:ext cx="6376" cy="399047"/>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0BBE7A5-9359-104F-960D-9A716ABB36F6}"/>
                </a:ext>
              </a:extLst>
            </p:cNvPr>
            <p:cNvCxnSpPr>
              <a:cxnSpLocks/>
            </p:cNvCxnSpPr>
            <p:nvPr/>
          </p:nvCxnSpPr>
          <p:spPr>
            <a:xfrm flipH="1">
              <a:off x="7140806" y="3072682"/>
              <a:ext cx="155152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CA8DEF65-4682-4642-B09B-B650752F766B}"/>
                </a:ext>
              </a:extLst>
            </p:cNvPr>
            <p:cNvSpPr/>
            <p:nvPr/>
          </p:nvSpPr>
          <p:spPr>
            <a:xfrm>
              <a:off x="5566906" y="1837869"/>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Verminder het grootste getal zo vaak mogelijk met het kleinste</a:t>
              </a:r>
            </a:p>
            <a:p>
              <a:pPr algn="ctr"/>
              <a:endParaRPr lang="en-BE" sz="1200" dirty="0">
                <a:solidFill>
                  <a:schemeClr val="bg1"/>
                </a:solidFill>
              </a:endParaRPr>
            </a:p>
          </p:txBody>
        </p:sp>
        <p:cxnSp>
          <p:nvCxnSpPr>
            <p:cNvPr id="66" name="Straight Arrow Connector 65">
              <a:extLst>
                <a:ext uri="{FF2B5EF4-FFF2-40B4-BE49-F238E27FC236}">
                  <a16:creationId xmlns:a16="http://schemas.microsoft.com/office/drawing/2014/main" id="{C48CC89B-EACE-F446-88FC-3DE2C529345E}"/>
                </a:ext>
              </a:extLst>
            </p:cNvPr>
            <p:cNvCxnSpPr>
              <a:cxnSpLocks/>
              <a:endCxn id="61" idx="0"/>
            </p:cNvCxnSpPr>
            <p:nvPr/>
          </p:nvCxnSpPr>
          <p:spPr>
            <a:xfrm>
              <a:off x="6403908" y="2512572"/>
              <a:ext cx="1"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13B95E8-E2A6-0F47-8745-4D6AD36FDDBA}"/>
                </a:ext>
              </a:extLst>
            </p:cNvPr>
            <p:cNvCxnSpPr>
              <a:cxnSpLocks/>
              <a:endCxn id="60" idx="0"/>
            </p:cNvCxnSpPr>
            <p:nvPr/>
          </p:nvCxnSpPr>
          <p:spPr>
            <a:xfrm>
              <a:off x="6403908" y="3261255"/>
              <a:ext cx="8911"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C0F7354E-15CD-D64B-8018-BBFB5ABC62EB}"/>
                </a:ext>
              </a:extLst>
            </p:cNvPr>
            <p:cNvSpPr/>
            <p:nvPr/>
          </p:nvSpPr>
          <p:spPr>
            <a:xfrm>
              <a:off x="7863672" y="1837368"/>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Vervang grootste </a:t>
              </a:r>
            </a:p>
            <a:p>
              <a:pPr algn="ctr"/>
              <a:r>
                <a:rPr lang="en-BE" sz="1200" dirty="0">
                  <a:solidFill>
                    <a:schemeClr val="bg1"/>
                  </a:solidFill>
                  <a:ea typeface="Cambria Math" panose="02040503050406030204" pitchFamily="18" charset="0"/>
                </a:rPr>
                <a:t>getal door het resultaat van de bewerking</a:t>
              </a:r>
              <a:endParaRPr lang="en-BE" sz="1200" dirty="0">
                <a:solidFill>
                  <a:schemeClr val="bg1"/>
                </a:solidFill>
              </a:endParaRPr>
            </a:p>
          </p:txBody>
        </p:sp>
        <p:cxnSp>
          <p:nvCxnSpPr>
            <p:cNvPr id="69" name="Straight Arrow Connector 68">
              <a:extLst>
                <a:ext uri="{FF2B5EF4-FFF2-40B4-BE49-F238E27FC236}">
                  <a16:creationId xmlns:a16="http://schemas.microsoft.com/office/drawing/2014/main" id="{2EB8E179-71AA-4D42-A011-8C33DFF89C57}"/>
                </a:ext>
              </a:extLst>
            </p:cNvPr>
            <p:cNvCxnSpPr>
              <a:cxnSpLocks/>
              <a:endCxn id="68" idx="2"/>
            </p:cNvCxnSpPr>
            <p:nvPr/>
          </p:nvCxnSpPr>
          <p:spPr>
            <a:xfrm flipV="1">
              <a:off x="8692331" y="2512071"/>
              <a:ext cx="14719" cy="560612"/>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70" name="Straight Arrow Connector 69">
            <a:extLst>
              <a:ext uri="{FF2B5EF4-FFF2-40B4-BE49-F238E27FC236}">
                <a16:creationId xmlns:a16="http://schemas.microsoft.com/office/drawing/2014/main" id="{0EF8B1FD-6C3F-E943-9BA6-1BEDD8522762}"/>
              </a:ext>
            </a:extLst>
          </p:cNvPr>
          <p:cNvCxnSpPr>
            <a:cxnSpLocks/>
          </p:cNvCxnSpPr>
          <p:nvPr/>
        </p:nvCxnSpPr>
        <p:spPr>
          <a:xfrm flipH="1">
            <a:off x="2663421" y="3877364"/>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73D4002-11D6-4341-8ED4-AD4887EC8C65}"/>
              </a:ext>
            </a:extLst>
          </p:cNvPr>
          <p:cNvSpPr/>
          <p:nvPr/>
        </p:nvSpPr>
        <p:spPr>
          <a:xfrm>
            <a:off x="711508" y="2633240"/>
            <a:ext cx="4486275" cy="320237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grpSp>
        <p:nvGrpSpPr>
          <p:cNvPr id="18" name="Group 17">
            <a:extLst>
              <a:ext uri="{FF2B5EF4-FFF2-40B4-BE49-F238E27FC236}">
                <a16:creationId xmlns:a16="http://schemas.microsoft.com/office/drawing/2014/main" id="{97DD40E7-6FA5-794B-854C-9937072B2B41}"/>
              </a:ext>
            </a:extLst>
          </p:cNvPr>
          <p:cNvGrpSpPr/>
          <p:nvPr/>
        </p:nvGrpSpPr>
        <p:grpSpPr>
          <a:xfrm>
            <a:off x="5908910" y="1519666"/>
            <a:ext cx="2150846" cy="4989995"/>
            <a:chOff x="5599623" y="820490"/>
            <a:chExt cx="2150846" cy="4989995"/>
          </a:xfrm>
        </p:grpSpPr>
        <p:sp>
          <p:nvSpPr>
            <p:cNvPr id="19" name="TextBox 18">
              <a:extLst>
                <a:ext uri="{FF2B5EF4-FFF2-40B4-BE49-F238E27FC236}">
                  <a16:creationId xmlns:a16="http://schemas.microsoft.com/office/drawing/2014/main" id="{43BB6509-EBE7-6D4F-8742-86B80A064967}"/>
                </a:ext>
              </a:extLst>
            </p:cNvPr>
            <p:cNvSpPr txBox="1"/>
            <p:nvPr/>
          </p:nvSpPr>
          <p:spPr>
            <a:xfrm>
              <a:off x="5737844" y="2699287"/>
              <a:ext cx="401072" cy="338554"/>
            </a:xfrm>
            <a:prstGeom prst="rect">
              <a:avLst/>
            </a:prstGeom>
            <a:noFill/>
          </p:spPr>
          <p:txBody>
            <a:bodyPr wrap="none" rtlCol="0">
              <a:spAutoFit/>
            </a:bodyPr>
            <a:lstStyle/>
            <a:p>
              <a:r>
                <a:rPr lang="en-BE" sz="1600">
                  <a:solidFill>
                    <a:srgbClr val="4472C4"/>
                  </a:solidFill>
                </a:rPr>
                <a:t>no</a:t>
              </a:r>
            </a:p>
          </p:txBody>
        </p:sp>
        <p:sp>
          <p:nvSpPr>
            <p:cNvPr id="20" name="Rounded Rectangle 19">
              <a:extLst>
                <a:ext uri="{FF2B5EF4-FFF2-40B4-BE49-F238E27FC236}">
                  <a16:creationId xmlns:a16="http://schemas.microsoft.com/office/drawing/2014/main" id="{17D12C44-5297-4B40-85A6-0DC5B427E908}"/>
                </a:ext>
              </a:extLst>
            </p:cNvPr>
            <p:cNvSpPr/>
            <p:nvPr/>
          </p:nvSpPr>
          <p:spPr>
            <a:xfrm>
              <a:off x="6079751" y="820490"/>
              <a:ext cx="116570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Input </a:t>
              </a:r>
              <a:r>
                <a:rPr lang="en-GB" sz="1400" err="1"/>
                <a:t>a,b</a:t>
              </a:r>
              <a:endParaRPr lang="en-BE" sz="1400"/>
            </a:p>
          </p:txBody>
        </p:sp>
        <p:sp>
          <p:nvSpPr>
            <p:cNvPr id="21" name="Rounded Rectangle 20">
              <a:extLst>
                <a:ext uri="{FF2B5EF4-FFF2-40B4-BE49-F238E27FC236}">
                  <a16:creationId xmlns:a16="http://schemas.microsoft.com/office/drawing/2014/main" id="{F24D5D30-34B6-4E4D-9AC1-72FB8DBF79C0}"/>
                </a:ext>
              </a:extLst>
            </p:cNvPr>
            <p:cNvSpPr/>
            <p:nvPr/>
          </p:nvSpPr>
          <p:spPr>
            <a:xfrm>
              <a:off x="6076508" y="5471931"/>
              <a:ext cx="117845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Print a</a:t>
              </a:r>
              <a:endParaRPr lang="en-BE" sz="1400"/>
            </a:p>
          </p:txBody>
        </p:sp>
        <mc:AlternateContent xmlns:mc="http://schemas.openxmlformats.org/markup-compatibility/2006" xmlns:a14="http://schemas.microsoft.com/office/drawing/2010/main">
          <mc:Choice Requires="a14">
            <p:sp>
              <p:nvSpPr>
                <p:cNvPr id="22" name="Diamond 21">
                  <a:extLst>
                    <a:ext uri="{FF2B5EF4-FFF2-40B4-BE49-F238E27FC236}">
                      <a16:creationId xmlns:a16="http://schemas.microsoft.com/office/drawing/2014/main" id="{7C78E6FF-CF65-6E44-AB9A-6EECD72DEDE0}"/>
                    </a:ext>
                  </a:extLst>
                </p:cNvPr>
                <p:cNvSpPr/>
                <p:nvPr/>
              </p:nvSpPr>
              <p:spPr>
                <a:xfrm>
                  <a:off x="6079751" y="1634767"/>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rgbClr val="404040"/>
                      </a:solidFill>
                      <a:ea typeface="Cambria Math" panose="02040503050406030204" pitchFamily="18" charset="0"/>
                    </a:rPr>
                    <a:t>a </a:t>
                  </a:r>
                  <a14:m>
                    <m:oMath xmlns:m="http://schemas.openxmlformats.org/officeDocument/2006/math">
                      <m:r>
                        <a:rPr lang="en-BE" sz="1400" i="1" smtClean="0">
                          <a:solidFill>
                            <a:srgbClr val="404040"/>
                          </a:solidFill>
                          <a:latin typeface="Cambria Math" panose="02040503050406030204" pitchFamily="18" charset="0"/>
                          <a:ea typeface="Cambria Math" panose="02040503050406030204" pitchFamily="18" charset="0"/>
                        </a:rPr>
                        <m:t>≠</m:t>
                      </m:r>
                    </m:oMath>
                  </a14:m>
                  <a:r>
                    <a:rPr lang="en-BE" sz="1400" dirty="0">
                      <a:solidFill>
                        <a:srgbClr val="404040"/>
                      </a:solidFill>
                    </a:rPr>
                    <a:t> </a:t>
                  </a:r>
                  <a:r>
                    <a:rPr lang="en-BE" sz="1400" dirty="0">
                      <a:solidFill>
                        <a:schemeClr val="tx1">
                          <a:lumMod val="75000"/>
                          <a:lumOff val="25000"/>
                        </a:schemeClr>
                      </a:solidFill>
                    </a:rPr>
                    <a:t>b</a:t>
                  </a:r>
                </a:p>
              </p:txBody>
            </p:sp>
          </mc:Choice>
          <mc:Fallback xmlns="">
            <p:sp>
              <p:nvSpPr>
                <p:cNvPr id="22" name="Diamond 21">
                  <a:extLst>
                    <a:ext uri="{FF2B5EF4-FFF2-40B4-BE49-F238E27FC236}">
                      <a16:creationId xmlns:a16="http://schemas.microsoft.com/office/drawing/2014/main" id="{7C78E6FF-CF65-6E44-AB9A-6EECD72DEDE0}"/>
                    </a:ext>
                  </a:extLst>
                </p:cNvPr>
                <p:cNvSpPr>
                  <a:spLocks noRot="1" noChangeAspect="1" noMove="1" noResize="1" noEditPoints="1" noAdjustHandles="1" noChangeArrowheads="1" noChangeShapeType="1" noTextEdit="1"/>
                </p:cNvSpPr>
                <p:nvPr/>
              </p:nvSpPr>
              <p:spPr>
                <a:xfrm>
                  <a:off x="6079751" y="1634767"/>
                  <a:ext cx="1165704" cy="599922"/>
                </a:xfrm>
                <a:prstGeom prst="diamond">
                  <a:avLst/>
                </a:prstGeom>
                <a:blipFill>
                  <a:blip r:embed="rId3"/>
                  <a:stretch>
                    <a:fillRect/>
                  </a:stretch>
                </a:blipFill>
              </p:spPr>
              <p:txBody>
                <a:bodyPr/>
                <a:lstStyle/>
                <a:p>
                  <a:r>
                    <a:rPr lang="en-BE">
                      <a:noFill/>
                    </a:rPr>
                    <a:t> </a:t>
                  </a:r>
                </a:p>
              </p:txBody>
            </p:sp>
          </mc:Fallback>
        </mc:AlternateContent>
        <p:sp>
          <p:nvSpPr>
            <p:cNvPr id="23" name="Diamond 22">
              <a:extLst>
                <a:ext uri="{FF2B5EF4-FFF2-40B4-BE49-F238E27FC236}">
                  <a16:creationId xmlns:a16="http://schemas.microsoft.com/office/drawing/2014/main" id="{4285D596-980F-504A-86E6-7A330E6508EE}"/>
                </a:ext>
              </a:extLst>
            </p:cNvPr>
            <p:cNvSpPr/>
            <p:nvPr/>
          </p:nvSpPr>
          <p:spPr>
            <a:xfrm>
              <a:off x="6079750" y="2690109"/>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solidFill>
                    <a:schemeClr val="tx1">
                      <a:lumMod val="75000"/>
                      <a:lumOff val="25000"/>
                    </a:schemeClr>
                  </a:solidFill>
                  <a:ea typeface="Cambria Math" panose="02040503050406030204" pitchFamily="18" charset="0"/>
                </a:rPr>
                <a:t>a &gt; </a:t>
              </a:r>
              <a:r>
                <a:rPr lang="en-BE" sz="1400">
                  <a:solidFill>
                    <a:schemeClr val="tx1">
                      <a:lumMod val="75000"/>
                      <a:lumOff val="25000"/>
                    </a:schemeClr>
                  </a:solidFill>
                </a:rPr>
                <a:t>b</a:t>
              </a:r>
            </a:p>
          </p:txBody>
        </p:sp>
        <p:sp>
          <p:nvSpPr>
            <p:cNvPr id="25" name="Rounded Rectangle 24">
              <a:extLst>
                <a:ext uri="{FF2B5EF4-FFF2-40B4-BE49-F238E27FC236}">
                  <a16:creationId xmlns:a16="http://schemas.microsoft.com/office/drawing/2014/main" id="{815021B1-AAA6-084E-9DC7-651CCBC4614C}"/>
                </a:ext>
              </a:extLst>
            </p:cNvPr>
            <p:cNvSpPr/>
            <p:nvPr/>
          </p:nvSpPr>
          <p:spPr>
            <a:xfrm>
              <a:off x="6076508" y="3767823"/>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a</a:t>
              </a:r>
              <a:r>
                <a:rPr lang="en-BE" sz="1400"/>
                <a:t> = a - b</a:t>
              </a:r>
            </a:p>
          </p:txBody>
        </p:sp>
        <p:sp>
          <p:nvSpPr>
            <p:cNvPr id="26" name="Rounded Rectangle 25">
              <a:extLst>
                <a:ext uri="{FF2B5EF4-FFF2-40B4-BE49-F238E27FC236}">
                  <a16:creationId xmlns:a16="http://schemas.microsoft.com/office/drawing/2014/main" id="{7B8DC496-E26D-A149-AEA2-D30A22563338}"/>
                </a:ext>
              </a:extLst>
            </p:cNvPr>
            <p:cNvSpPr/>
            <p:nvPr/>
          </p:nvSpPr>
          <p:spPr>
            <a:xfrm>
              <a:off x="6076508" y="4619877"/>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t>b = b - a</a:t>
              </a:r>
            </a:p>
          </p:txBody>
        </p:sp>
        <p:cxnSp>
          <p:nvCxnSpPr>
            <p:cNvPr id="28" name="Straight Arrow Connector 27">
              <a:extLst>
                <a:ext uri="{FF2B5EF4-FFF2-40B4-BE49-F238E27FC236}">
                  <a16:creationId xmlns:a16="http://schemas.microsoft.com/office/drawing/2014/main" id="{AD9C601E-280F-E04E-A53C-C0662D8092B4}"/>
                </a:ext>
              </a:extLst>
            </p:cNvPr>
            <p:cNvCxnSpPr>
              <a:cxnSpLocks/>
            </p:cNvCxnSpPr>
            <p:nvPr/>
          </p:nvCxnSpPr>
          <p:spPr>
            <a:xfrm flipH="1">
              <a:off x="6662603" y="1153706"/>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B4D077-C548-B241-B3D0-F1894EEF7944}"/>
                </a:ext>
              </a:extLst>
            </p:cNvPr>
            <p:cNvCxnSpPr>
              <a:cxnSpLocks/>
            </p:cNvCxnSpPr>
            <p:nvPr/>
          </p:nvCxnSpPr>
          <p:spPr>
            <a:xfrm flipH="1">
              <a:off x="6662602" y="223038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549FDC5-5B51-004E-BE6A-26B5BC8B31C9}"/>
                </a:ext>
              </a:extLst>
            </p:cNvPr>
            <p:cNvCxnSpPr>
              <a:cxnSpLocks/>
            </p:cNvCxnSpPr>
            <p:nvPr/>
          </p:nvCxnSpPr>
          <p:spPr>
            <a:xfrm flipH="1">
              <a:off x="6659360" y="329054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3F20681-4D8F-1744-9239-A6278CA5B958}"/>
                </a:ext>
              </a:extLst>
            </p:cNvPr>
            <p:cNvSpPr txBox="1"/>
            <p:nvPr/>
          </p:nvSpPr>
          <p:spPr>
            <a:xfrm>
              <a:off x="6659360" y="2252792"/>
              <a:ext cx="457882" cy="338554"/>
            </a:xfrm>
            <a:prstGeom prst="rect">
              <a:avLst/>
            </a:prstGeom>
            <a:noFill/>
          </p:spPr>
          <p:txBody>
            <a:bodyPr wrap="none" rtlCol="0">
              <a:spAutoFit/>
            </a:bodyPr>
            <a:lstStyle/>
            <a:p>
              <a:r>
                <a:rPr lang="en-BE" sz="1600">
                  <a:solidFill>
                    <a:srgbClr val="4472C4"/>
                  </a:solidFill>
                </a:rPr>
                <a:t>yes</a:t>
              </a:r>
            </a:p>
          </p:txBody>
        </p:sp>
        <p:sp>
          <p:nvSpPr>
            <p:cNvPr id="32" name="TextBox 31">
              <a:extLst>
                <a:ext uri="{FF2B5EF4-FFF2-40B4-BE49-F238E27FC236}">
                  <a16:creationId xmlns:a16="http://schemas.microsoft.com/office/drawing/2014/main" id="{8C3179C9-4A91-6F47-B03C-B8ADC8DC65BC}"/>
                </a:ext>
              </a:extLst>
            </p:cNvPr>
            <p:cNvSpPr txBox="1"/>
            <p:nvPr/>
          </p:nvSpPr>
          <p:spPr>
            <a:xfrm>
              <a:off x="6660073" y="3259734"/>
              <a:ext cx="457882" cy="338554"/>
            </a:xfrm>
            <a:prstGeom prst="rect">
              <a:avLst/>
            </a:prstGeom>
            <a:noFill/>
          </p:spPr>
          <p:txBody>
            <a:bodyPr wrap="none" rtlCol="0">
              <a:spAutoFit/>
            </a:bodyPr>
            <a:lstStyle/>
            <a:p>
              <a:r>
                <a:rPr lang="en-BE" sz="1600">
                  <a:solidFill>
                    <a:srgbClr val="4472C4"/>
                  </a:solidFill>
                </a:rPr>
                <a:t>yes</a:t>
              </a:r>
            </a:p>
          </p:txBody>
        </p:sp>
        <p:cxnSp>
          <p:nvCxnSpPr>
            <p:cNvPr id="33" name="Straight Arrow Connector 32">
              <a:extLst>
                <a:ext uri="{FF2B5EF4-FFF2-40B4-BE49-F238E27FC236}">
                  <a16:creationId xmlns:a16="http://schemas.microsoft.com/office/drawing/2014/main" id="{6063A2DC-BF6C-0D48-A5A7-A2499473BD6E}"/>
                </a:ext>
              </a:extLst>
            </p:cNvPr>
            <p:cNvCxnSpPr>
              <a:cxnSpLocks/>
            </p:cNvCxnSpPr>
            <p:nvPr/>
          </p:nvCxnSpPr>
          <p:spPr>
            <a:xfrm flipH="1">
              <a:off x="5778484" y="2995150"/>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818D86B-F377-8A4C-8D5F-153166976C9D}"/>
                </a:ext>
              </a:extLst>
            </p:cNvPr>
            <p:cNvCxnSpPr>
              <a:cxnSpLocks/>
            </p:cNvCxnSpPr>
            <p:nvPr/>
          </p:nvCxnSpPr>
          <p:spPr>
            <a:xfrm>
              <a:off x="6672263" y="4286388"/>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D8AA269-819E-3E4E-A25E-F330700AA2EE}"/>
                </a:ext>
              </a:extLst>
            </p:cNvPr>
            <p:cNvCxnSpPr>
              <a:cxnSpLocks/>
            </p:cNvCxnSpPr>
            <p:nvPr/>
          </p:nvCxnSpPr>
          <p:spPr>
            <a:xfrm flipH="1">
              <a:off x="5770943" y="2990070"/>
              <a:ext cx="1" cy="1301096"/>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9A16B4B-2A21-8B45-8DF3-EA0D668EA3AC}"/>
                </a:ext>
              </a:extLst>
            </p:cNvPr>
            <p:cNvCxnSpPr>
              <a:cxnSpLocks/>
            </p:cNvCxnSpPr>
            <p:nvPr/>
          </p:nvCxnSpPr>
          <p:spPr>
            <a:xfrm flipH="1">
              <a:off x="5768324" y="4291166"/>
              <a:ext cx="903939"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468F81A-7932-E84E-8D43-CCB97A514F5A}"/>
                </a:ext>
              </a:extLst>
            </p:cNvPr>
            <p:cNvSpPr txBox="1"/>
            <p:nvPr/>
          </p:nvSpPr>
          <p:spPr>
            <a:xfrm>
              <a:off x="5645878" y="1651118"/>
              <a:ext cx="401072" cy="338554"/>
            </a:xfrm>
            <a:prstGeom prst="rect">
              <a:avLst/>
            </a:prstGeom>
            <a:noFill/>
          </p:spPr>
          <p:txBody>
            <a:bodyPr wrap="none" rtlCol="0">
              <a:spAutoFit/>
            </a:bodyPr>
            <a:lstStyle/>
            <a:p>
              <a:r>
                <a:rPr lang="en-BE" sz="1600">
                  <a:solidFill>
                    <a:srgbClr val="4472C4"/>
                  </a:solidFill>
                </a:rPr>
                <a:t>no</a:t>
              </a:r>
            </a:p>
          </p:txBody>
        </p:sp>
        <p:cxnSp>
          <p:nvCxnSpPr>
            <p:cNvPr id="44" name="Straight Arrow Connector 43">
              <a:extLst>
                <a:ext uri="{FF2B5EF4-FFF2-40B4-BE49-F238E27FC236}">
                  <a16:creationId xmlns:a16="http://schemas.microsoft.com/office/drawing/2014/main" id="{FC3A958F-464A-4D44-824F-1FA9C6D7B3AE}"/>
                </a:ext>
              </a:extLst>
            </p:cNvPr>
            <p:cNvCxnSpPr>
              <a:cxnSpLocks/>
            </p:cNvCxnSpPr>
            <p:nvPr/>
          </p:nvCxnSpPr>
          <p:spPr>
            <a:xfrm flipH="1">
              <a:off x="5599623" y="1934064"/>
              <a:ext cx="493151"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B6A5D75-6BAD-A542-9E9B-A4C91BCE9DC7}"/>
                </a:ext>
              </a:extLst>
            </p:cNvPr>
            <p:cNvCxnSpPr>
              <a:cxnSpLocks/>
            </p:cNvCxnSpPr>
            <p:nvPr/>
          </p:nvCxnSpPr>
          <p:spPr>
            <a:xfrm>
              <a:off x="6678367" y="5136440"/>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6B57266-DF24-1849-9D09-9E5AE2CDF673}"/>
                </a:ext>
              </a:extLst>
            </p:cNvPr>
            <p:cNvCxnSpPr>
              <a:cxnSpLocks/>
            </p:cNvCxnSpPr>
            <p:nvPr/>
          </p:nvCxnSpPr>
          <p:spPr>
            <a:xfrm>
              <a:off x="5599624" y="1934064"/>
              <a:ext cx="0" cy="3206705"/>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1AE2AB3-F967-BA4C-9F7C-5D5839A1FA78}"/>
                </a:ext>
              </a:extLst>
            </p:cNvPr>
            <p:cNvCxnSpPr>
              <a:cxnSpLocks/>
            </p:cNvCxnSpPr>
            <p:nvPr/>
          </p:nvCxnSpPr>
          <p:spPr>
            <a:xfrm flipH="1">
              <a:off x="5599623" y="5141218"/>
              <a:ext cx="107874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3706633-9A22-EF4A-AA7B-1806C8A2B723}"/>
                </a:ext>
              </a:extLst>
            </p:cNvPr>
            <p:cNvCxnSpPr>
              <a:cxnSpLocks/>
            </p:cNvCxnSpPr>
            <p:nvPr/>
          </p:nvCxnSpPr>
          <p:spPr>
            <a:xfrm flipH="1">
              <a:off x="7242212" y="3932296"/>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830FD96-EB9A-4B4F-9AC3-39EE41B28EC7}"/>
                </a:ext>
              </a:extLst>
            </p:cNvPr>
            <p:cNvCxnSpPr>
              <a:cxnSpLocks/>
            </p:cNvCxnSpPr>
            <p:nvPr/>
          </p:nvCxnSpPr>
          <p:spPr>
            <a:xfrm>
              <a:off x="7550301" y="1351649"/>
              <a:ext cx="1" cy="2580647"/>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0B5D667-C528-394F-9890-EFD368A7BC3D}"/>
                </a:ext>
              </a:extLst>
            </p:cNvPr>
            <p:cNvCxnSpPr>
              <a:cxnSpLocks/>
            </p:cNvCxnSpPr>
            <p:nvPr/>
          </p:nvCxnSpPr>
          <p:spPr>
            <a:xfrm flipH="1">
              <a:off x="6741012" y="1351649"/>
              <a:ext cx="1009457" cy="0"/>
            </a:xfrm>
            <a:prstGeom prst="straightConnector1">
              <a:avLst/>
            </a:prstGeom>
            <a:ln w="9525">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3FACA29-2700-4547-B858-B84F9C56B6E5}"/>
                </a:ext>
              </a:extLst>
            </p:cNvPr>
            <p:cNvCxnSpPr>
              <a:cxnSpLocks/>
            </p:cNvCxnSpPr>
            <p:nvPr/>
          </p:nvCxnSpPr>
          <p:spPr>
            <a:xfrm>
              <a:off x="7750469" y="1351649"/>
              <a:ext cx="0" cy="3444329"/>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488D001-355E-224B-8E95-9700D44D2C09}"/>
                </a:ext>
              </a:extLst>
            </p:cNvPr>
            <p:cNvCxnSpPr>
              <a:cxnSpLocks/>
            </p:cNvCxnSpPr>
            <p:nvPr/>
          </p:nvCxnSpPr>
          <p:spPr>
            <a:xfrm flipH="1">
              <a:off x="7242117" y="4789154"/>
              <a:ext cx="508352"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grpSp>
      <p:pic>
        <p:nvPicPr>
          <p:cNvPr id="56" name="Picture 55">
            <a:extLst>
              <a:ext uri="{FF2B5EF4-FFF2-40B4-BE49-F238E27FC236}">
                <a16:creationId xmlns:a16="http://schemas.microsoft.com/office/drawing/2014/main" id="{21CFFC38-889E-384A-A21C-748AABA68F1B}"/>
              </a:ext>
            </a:extLst>
          </p:cNvPr>
          <p:cNvPicPr>
            <a:picLocks noChangeAspect="1"/>
          </p:cNvPicPr>
          <p:nvPr/>
        </p:nvPicPr>
        <p:blipFill>
          <a:blip r:embed="rId4"/>
          <a:stretch>
            <a:fillRect/>
          </a:stretch>
        </p:blipFill>
        <p:spPr>
          <a:xfrm>
            <a:off x="8865958" y="1712808"/>
            <a:ext cx="2887839" cy="2246098"/>
          </a:xfrm>
          <a:prstGeom prst="rect">
            <a:avLst/>
          </a:prstGeom>
        </p:spPr>
      </p:pic>
      <p:pic>
        <p:nvPicPr>
          <p:cNvPr id="55" name="Picture 54" descr="A picture containing outdoor, zebra, person, sitting&#10;&#10;Description automatically generated">
            <a:extLst>
              <a:ext uri="{FF2B5EF4-FFF2-40B4-BE49-F238E27FC236}">
                <a16:creationId xmlns:a16="http://schemas.microsoft.com/office/drawing/2014/main" id="{594AF1E8-230E-EB4D-99B2-EB1F64BB07B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71" name="TextBox 70">
            <a:extLst>
              <a:ext uri="{FF2B5EF4-FFF2-40B4-BE49-F238E27FC236}">
                <a16:creationId xmlns:a16="http://schemas.microsoft.com/office/drawing/2014/main" id="{3ED18138-64B9-EB44-9040-D893E56E8DB3}"/>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Tree>
    <p:extLst>
      <p:ext uri="{BB962C8B-B14F-4D97-AF65-F5344CB8AC3E}">
        <p14:creationId xmlns:p14="http://schemas.microsoft.com/office/powerpoint/2010/main" val="3410047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0590FF5A-F83B-CC47-82B6-A82087352303}"/>
              </a:ext>
            </a:extLst>
          </p:cNvPr>
          <p:cNvGrpSpPr/>
          <p:nvPr/>
        </p:nvGrpSpPr>
        <p:grpSpPr>
          <a:xfrm>
            <a:off x="887828" y="2799826"/>
            <a:ext cx="4072359" cy="2886203"/>
            <a:chOff x="5478069" y="1092946"/>
            <a:chExt cx="4072359" cy="2886203"/>
          </a:xfrm>
        </p:grpSpPr>
        <p:sp>
          <p:nvSpPr>
            <p:cNvPr id="72" name="TextBox 71">
              <a:extLst>
                <a:ext uri="{FF2B5EF4-FFF2-40B4-BE49-F238E27FC236}">
                  <a16:creationId xmlns:a16="http://schemas.microsoft.com/office/drawing/2014/main" id="{08B76787-0495-6940-9FF1-D2F679C9A68C}"/>
                </a:ext>
              </a:extLst>
            </p:cNvPr>
            <p:cNvSpPr txBox="1"/>
            <p:nvPr/>
          </p:nvSpPr>
          <p:spPr>
            <a:xfrm>
              <a:off x="7165247" y="2764608"/>
              <a:ext cx="401072" cy="338554"/>
            </a:xfrm>
            <a:prstGeom prst="rect">
              <a:avLst/>
            </a:prstGeom>
            <a:noFill/>
          </p:spPr>
          <p:txBody>
            <a:bodyPr wrap="none" rtlCol="0">
              <a:spAutoFit/>
            </a:bodyPr>
            <a:lstStyle/>
            <a:p>
              <a:r>
                <a:rPr lang="en-BE" sz="1600" dirty="0">
                  <a:solidFill>
                    <a:srgbClr val="4472C4"/>
                  </a:solidFill>
                </a:rPr>
                <a:t>no</a:t>
              </a:r>
            </a:p>
          </p:txBody>
        </p:sp>
        <p:sp>
          <p:nvSpPr>
            <p:cNvPr id="73" name="Rounded Rectangle 72">
              <a:extLst>
                <a:ext uri="{FF2B5EF4-FFF2-40B4-BE49-F238E27FC236}">
                  <a16:creationId xmlns:a16="http://schemas.microsoft.com/office/drawing/2014/main" id="{BB3D9880-CEB3-5246-B403-C29F2FE4A3CC}"/>
                </a:ext>
              </a:extLst>
            </p:cNvPr>
            <p:cNvSpPr/>
            <p:nvPr/>
          </p:nvSpPr>
          <p:spPr>
            <a:xfrm>
              <a:off x="5478069" y="1092946"/>
              <a:ext cx="186376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a:t>
              </a:r>
            </a:p>
          </p:txBody>
        </p:sp>
        <p:sp>
          <p:nvSpPr>
            <p:cNvPr id="74" name="Rounded Rectangle 73">
              <a:extLst>
                <a:ext uri="{FF2B5EF4-FFF2-40B4-BE49-F238E27FC236}">
                  <a16:creationId xmlns:a16="http://schemas.microsoft.com/office/drawing/2014/main" id="{4234CDF8-ED63-BD4C-A184-9DF5C9C03192}"/>
                </a:ext>
              </a:extLst>
            </p:cNvPr>
            <p:cNvSpPr/>
            <p:nvPr/>
          </p:nvSpPr>
          <p:spPr>
            <a:xfrm>
              <a:off x="5652098" y="3640595"/>
              <a:ext cx="1521442"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kleinste = ggd</a:t>
              </a:r>
            </a:p>
          </p:txBody>
        </p:sp>
        <p:sp>
          <p:nvSpPr>
            <p:cNvPr id="75" name="Rounded Rectangle 74">
              <a:extLst>
                <a:ext uri="{FF2B5EF4-FFF2-40B4-BE49-F238E27FC236}">
                  <a16:creationId xmlns:a16="http://schemas.microsoft.com/office/drawing/2014/main" id="{7AB701F3-8F85-B94C-A733-84630884AF6F}"/>
                </a:ext>
              </a:extLst>
            </p:cNvPr>
            <p:cNvSpPr/>
            <p:nvPr/>
          </p:nvSpPr>
          <p:spPr>
            <a:xfrm>
              <a:off x="5667013" y="2904776"/>
              <a:ext cx="1473791"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het resultaat 0?</a:t>
              </a:r>
            </a:p>
          </p:txBody>
        </p:sp>
        <p:sp>
          <p:nvSpPr>
            <p:cNvPr id="76" name="TextBox 75">
              <a:extLst>
                <a:ext uri="{FF2B5EF4-FFF2-40B4-BE49-F238E27FC236}">
                  <a16:creationId xmlns:a16="http://schemas.microsoft.com/office/drawing/2014/main" id="{866DB56F-B667-7E41-97A0-45E85C360276}"/>
                </a:ext>
              </a:extLst>
            </p:cNvPr>
            <p:cNvSpPr txBox="1"/>
            <p:nvPr/>
          </p:nvSpPr>
          <p:spPr>
            <a:xfrm>
              <a:off x="5940027" y="3214852"/>
              <a:ext cx="424540" cy="307777"/>
            </a:xfrm>
            <a:prstGeom prst="rect">
              <a:avLst/>
            </a:prstGeom>
            <a:noFill/>
          </p:spPr>
          <p:txBody>
            <a:bodyPr wrap="none" rtlCol="0">
              <a:spAutoFit/>
            </a:bodyPr>
            <a:lstStyle/>
            <a:p>
              <a:r>
                <a:rPr lang="en-BE" sz="1400" dirty="0">
                  <a:solidFill>
                    <a:srgbClr val="4472C4"/>
                  </a:solidFill>
                </a:rPr>
                <a:t>yes</a:t>
              </a:r>
            </a:p>
          </p:txBody>
        </p:sp>
        <p:cxnSp>
          <p:nvCxnSpPr>
            <p:cNvPr id="77" name="Straight Arrow Connector 76">
              <a:extLst>
                <a:ext uri="{FF2B5EF4-FFF2-40B4-BE49-F238E27FC236}">
                  <a16:creationId xmlns:a16="http://schemas.microsoft.com/office/drawing/2014/main" id="{45350FAA-F232-7F41-AD9E-AB416AB2CCEB}"/>
                </a:ext>
              </a:extLst>
            </p:cNvPr>
            <p:cNvCxnSpPr>
              <a:cxnSpLocks/>
              <a:endCxn id="79" idx="0"/>
            </p:cNvCxnSpPr>
            <p:nvPr/>
          </p:nvCxnSpPr>
          <p:spPr>
            <a:xfrm>
              <a:off x="6403908" y="1438822"/>
              <a:ext cx="6376" cy="399047"/>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D56092B-70FC-AB48-BF94-6D685D8C09F8}"/>
                </a:ext>
              </a:extLst>
            </p:cNvPr>
            <p:cNvCxnSpPr>
              <a:cxnSpLocks/>
            </p:cNvCxnSpPr>
            <p:nvPr/>
          </p:nvCxnSpPr>
          <p:spPr>
            <a:xfrm flipH="1">
              <a:off x="7140806" y="3072682"/>
              <a:ext cx="155152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D4D356-90A0-2346-804A-B3F015A773AA}"/>
                </a:ext>
              </a:extLst>
            </p:cNvPr>
            <p:cNvSpPr/>
            <p:nvPr/>
          </p:nvSpPr>
          <p:spPr>
            <a:xfrm>
              <a:off x="5566906" y="1837869"/>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Verminder het grootste getal zo vaak mogelijk met het kleinste</a:t>
              </a:r>
            </a:p>
            <a:p>
              <a:pPr algn="ctr"/>
              <a:endParaRPr lang="en-BE" sz="1200" dirty="0">
                <a:solidFill>
                  <a:schemeClr val="bg1"/>
                </a:solidFill>
              </a:endParaRPr>
            </a:p>
          </p:txBody>
        </p:sp>
        <p:cxnSp>
          <p:nvCxnSpPr>
            <p:cNvPr id="80" name="Straight Arrow Connector 79">
              <a:extLst>
                <a:ext uri="{FF2B5EF4-FFF2-40B4-BE49-F238E27FC236}">
                  <a16:creationId xmlns:a16="http://schemas.microsoft.com/office/drawing/2014/main" id="{FF828CE1-C956-D049-AC33-232E070CA545}"/>
                </a:ext>
              </a:extLst>
            </p:cNvPr>
            <p:cNvCxnSpPr>
              <a:cxnSpLocks/>
              <a:endCxn id="75" idx="0"/>
            </p:cNvCxnSpPr>
            <p:nvPr/>
          </p:nvCxnSpPr>
          <p:spPr>
            <a:xfrm>
              <a:off x="6403908" y="2512572"/>
              <a:ext cx="1"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F983D1-E165-324D-A95F-22DD1FB0E9CE}"/>
                </a:ext>
              </a:extLst>
            </p:cNvPr>
            <p:cNvCxnSpPr>
              <a:cxnSpLocks/>
              <a:endCxn id="74" idx="0"/>
            </p:cNvCxnSpPr>
            <p:nvPr/>
          </p:nvCxnSpPr>
          <p:spPr>
            <a:xfrm>
              <a:off x="6403908" y="3261255"/>
              <a:ext cx="8911"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1C1A42D-0177-D045-A621-6B891D2153D2}"/>
                </a:ext>
              </a:extLst>
            </p:cNvPr>
            <p:cNvSpPr/>
            <p:nvPr/>
          </p:nvSpPr>
          <p:spPr>
            <a:xfrm>
              <a:off x="7863672" y="1837368"/>
              <a:ext cx="1686756" cy="6747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Vervang grootste </a:t>
              </a:r>
            </a:p>
            <a:p>
              <a:pPr algn="ctr"/>
              <a:r>
                <a:rPr lang="en-BE" sz="1200" dirty="0">
                  <a:solidFill>
                    <a:schemeClr val="bg1"/>
                  </a:solidFill>
                  <a:ea typeface="Cambria Math" panose="02040503050406030204" pitchFamily="18" charset="0"/>
                </a:rPr>
                <a:t>getal door het resultaat van de bewerking</a:t>
              </a:r>
              <a:endParaRPr lang="en-BE" sz="1200" dirty="0">
                <a:solidFill>
                  <a:schemeClr val="bg1"/>
                </a:solidFill>
              </a:endParaRPr>
            </a:p>
          </p:txBody>
        </p:sp>
        <p:cxnSp>
          <p:nvCxnSpPr>
            <p:cNvPr id="83" name="Straight Arrow Connector 82">
              <a:extLst>
                <a:ext uri="{FF2B5EF4-FFF2-40B4-BE49-F238E27FC236}">
                  <a16:creationId xmlns:a16="http://schemas.microsoft.com/office/drawing/2014/main" id="{EF61DA7C-1209-B642-A647-CAC3AD90157E}"/>
                </a:ext>
              </a:extLst>
            </p:cNvPr>
            <p:cNvCxnSpPr>
              <a:cxnSpLocks/>
              <a:endCxn id="82" idx="2"/>
            </p:cNvCxnSpPr>
            <p:nvPr/>
          </p:nvCxnSpPr>
          <p:spPr>
            <a:xfrm flipV="1">
              <a:off x="8692331" y="2512071"/>
              <a:ext cx="14719" cy="560612"/>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grpSp>
      <p:cxnSp>
        <p:nvCxnSpPr>
          <p:cNvPr id="84" name="Straight Arrow Connector 83">
            <a:extLst>
              <a:ext uri="{FF2B5EF4-FFF2-40B4-BE49-F238E27FC236}">
                <a16:creationId xmlns:a16="http://schemas.microsoft.com/office/drawing/2014/main" id="{75C43729-7EDF-D643-8654-D7A11ABC2D7B}"/>
              </a:ext>
            </a:extLst>
          </p:cNvPr>
          <p:cNvCxnSpPr>
            <a:cxnSpLocks/>
          </p:cNvCxnSpPr>
          <p:nvPr/>
        </p:nvCxnSpPr>
        <p:spPr>
          <a:xfrm flipH="1">
            <a:off x="2663421" y="3877364"/>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863A77A0-FE95-694B-8C6A-DD4DBF64EFDF}"/>
              </a:ext>
            </a:extLst>
          </p:cNvPr>
          <p:cNvSpPr/>
          <p:nvPr/>
        </p:nvSpPr>
        <p:spPr>
          <a:xfrm>
            <a:off x="711508" y="2633240"/>
            <a:ext cx="4486275" cy="3202376"/>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a:t>
            </a:r>
          </a:p>
          <a:p>
            <a:r>
              <a:rPr lang="nl-NL" sz="1600" i="1" dirty="0">
                <a:solidFill>
                  <a:srgbClr val="595652"/>
                </a:solidFill>
                <a:latin typeface="Arial" panose="020B0604020202020204" pitchFamily="34" charset="0"/>
              </a:rPr>
              <a:t>het kleinste getal en de rest die overblijft bij deling van het grootste getal door het kleinste.</a:t>
            </a:r>
            <a:endParaRPr lang="nl-NL" sz="1600" i="1" dirty="0">
              <a:solidFill>
                <a:srgbClr val="595652"/>
              </a:solidFill>
            </a:endParaRPr>
          </a:p>
        </p:txBody>
      </p:sp>
      <p:pic>
        <p:nvPicPr>
          <p:cNvPr id="5" name="Picture 4">
            <a:extLst>
              <a:ext uri="{FF2B5EF4-FFF2-40B4-BE49-F238E27FC236}">
                <a16:creationId xmlns:a16="http://schemas.microsoft.com/office/drawing/2014/main" id="{2012234B-756D-7C48-948F-FE583E6C8E93}"/>
              </a:ext>
            </a:extLst>
          </p:cNvPr>
          <p:cNvPicPr>
            <a:picLocks noChangeAspect="1"/>
          </p:cNvPicPr>
          <p:nvPr/>
        </p:nvPicPr>
        <p:blipFill>
          <a:blip r:embed="rId3"/>
          <a:stretch>
            <a:fillRect/>
          </a:stretch>
        </p:blipFill>
        <p:spPr>
          <a:xfrm>
            <a:off x="8865958" y="1712808"/>
            <a:ext cx="2887839" cy="2246098"/>
          </a:xfrm>
          <a:prstGeom prst="rect">
            <a:avLst/>
          </a:prstGeom>
        </p:spPr>
      </p:pic>
      <p:grpSp>
        <p:nvGrpSpPr>
          <p:cNvPr id="9" name="Group 8">
            <a:extLst>
              <a:ext uri="{FF2B5EF4-FFF2-40B4-BE49-F238E27FC236}">
                <a16:creationId xmlns:a16="http://schemas.microsoft.com/office/drawing/2014/main" id="{9E5D2BC4-5036-0D47-8B0E-34762E3E1BF1}"/>
              </a:ext>
            </a:extLst>
          </p:cNvPr>
          <p:cNvGrpSpPr/>
          <p:nvPr/>
        </p:nvGrpSpPr>
        <p:grpSpPr>
          <a:xfrm>
            <a:off x="8733745" y="4297464"/>
            <a:ext cx="3050519" cy="2156593"/>
            <a:chOff x="8733745" y="4297464"/>
            <a:chExt cx="3050519" cy="2156593"/>
          </a:xfrm>
        </p:grpSpPr>
        <p:pic>
          <p:nvPicPr>
            <p:cNvPr id="56" name="Picture 55">
              <a:extLst>
                <a:ext uri="{FF2B5EF4-FFF2-40B4-BE49-F238E27FC236}">
                  <a16:creationId xmlns:a16="http://schemas.microsoft.com/office/drawing/2014/main" id="{550A7E5E-BCFC-774B-BB8C-A8BD5FB4E9C6}"/>
                </a:ext>
              </a:extLst>
            </p:cNvPr>
            <p:cNvPicPr>
              <a:picLocks noChangeAspect="1"/>
            </p:cNvPicPr>
            <p:nvPr/>
          </p:nvPicPr>
          <p:blipFill>
            <a:blip r:embed="rId4"/>
            <a:stretch>
              <a:fillRect/>
            </a:stretch>
          </p:blipFill>
          <p:spPr>
            <a:xfrm>
              <a:off x="8733745" y="4297464"/>
              <a:ext cx="1340585" cy="2156593"/>
            </a:xfrm>
            <a:prstGeom prst="rect">
              <a:avLst/>
            </a:prstGeom>
          </p:spPr>
        </p:pic>
        <p:pic>
          <p:nvPicPr>
            <p:cNvPr id="57" name="Picture 56">
              <a:extLst>
                <a:ext uri="{FF2B5EF4-FFF2-40B4-BE49-F238E27FC236}">
                  <a16:creationId xmlns:a16="http://schemas.microsoft.com/office/drawing/2014/main" id="{E11887A6-E265-A540-8BF7-8F9C31FE0E83}"/>
                </a:ext>
              </a:extLst>
            </p:cNvPr>
            <p:cNvPicPr>
              <a:picLocks noChangeAspect="1"/>
            </p:cNvPicPr>
            <p:nvPr/>
          </p:nvPicPr>
          <p:blipFill>
            <a:blip r:embed="rId5"/>
            <a:stretch>
              <a:fillRect/>
            </a:stretch>
          </p:blipFill>
          <p:spPr>
            <a:xfrm>
              <a:off x="10389329" y="4329665"/>
              <a:ext cx="1394935" cy="1195659"/>
            </a:xfrm>
            <a:prstGeom prst="rect">
              <a:avLst/>
            </a:prstGeom>
          </p:spPr>
        </p:pic>
      </p:grpSp>
      <p:grpSp>
        <p:nvGrpSpPr>
          <p:cNvPr id="85" name="Group 84">
            <a:extLst>
              <a:ext uri="{FF2B5EF4-FFF2-40B4-BE49-F238E27FC236}">
                <a16:creationId xmlns:a16="http://schemas.microsoft.com/office/drawing/2014/main" id="{55038162-134E-9B4F-99BE-669C1A57CE63}"/>
              </a:ext>
            </a:extLst>
          </p:cNvPr>
          <p:cNvGrpSpPr/>
          <p:nvPr/>
        </p:nvGrpSpPr>
        <p:grpSpPr>
          <a:xfrm>
            <a:off x="5908910" y="1519666"/>
            <a:ext cx="2150846" cy="4989995"/>
            <a:chOff x="5599623" y="820490"/>
            <a:chExt cx="2150846" cy="4989995"/>
          </a:xfrm>
        </p:grpSpPr>
        <p:sp>
          <p:nvSpPr>
            <p:cNvPr id="86" name="TextBox 85">
              <a:extLst>
                <a:ext uri="{FF2B5EF4-FFF2-40B4-BE49-F238E27FC236}">
                  <a16:creationId xmlns:a16="http://schemas.microsoft.com/office/drawing/2014/main" id="{B80C37F7-C7CF-CC43-9532-4E7E43DF239D}"/>
                </a:ext>
              </a:extLst>
            </p:cNvPr>
            <p:cNvSpPr txBox="1"/>
            <p:nvPr/>
          </p:nvSpPr>
          <p:spPr>
            <a:xfrm>
              <a:off x="5737844" y="2699287"/>
              <a:ext cx="401072" cy="338554"/>
            </a:xfrm>
            <a:prstGeom prst="rect">
              <a:avLst/>
            </a:prstGeom>
            <a:noFill/>
          </p:spPr>
          <p:txBody>
            <a:bodyPr wrap="none" rtlCol="0">
              <a:spAutoFit/>
            </a:bodyPr>
            <a:lstStyle/>
            <a:p>
              <a:r>
                <a:rPr lang="en-BE" sz="1600">
                  <a:solidFill>
                    <a:srgbClr val="4472C4"/>
                  </a:solidFill>
                </a:rPr>
                <a:t>no</a:t>
              </a:r>
            </a:p>
          </p:txBody>
        </p:sp>
        <p:sp>
          <p:nvSpPr>
            <p:cNvPr id="87" name="Rounded Rectangle 86">
              <a:extLst>
                <a:ext uri="{FF2B5EF4-FFF2-40B4-BE49-F238E27FC236}">
                  <a16:creationId xmlns:a16="http://schemas.microsoft.com/office/drawing/2014/main" id="{D15B0A05-B736-804B-8497-C4E7B6F61A19}"/>
                </a:ext>
              </a:extLst>
            </p:cNvPr>
            <p:cNvSpPr/>
            <p:nvPr/>
          </p:nvSpPr>
          <p:spPr>
            <a:xfrm>
              <a:off x="6079751" y="820490"/>
              <a:ext cx="116570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Input </a:t>
              </a:r>
              <a:r>
                <a:rPr lang="en-GB" sz="1400" err="1"/>
                <a:t>a,b</a:t>
              </a:r>
              <a:endParaRPr lang="en-BE" sz="1400"/>
            </a:p>
          </p:txBody>
        </p:sp>
        <p:sp>
          <p:nvSpPr>
            <p:cNvPr id="88" name="Rounded Rectangle 87">
              <a:extLst>
                <a:ext uri="{FF2B5EF4-FFF2-40B4-BE49-F238E27FC236}">
                  <a16:creationId xmlns:a16="http://schemas.microsoft.com/office/drawing/2014/main" id="{308F637A-CF17-CB43-ADDF-BD539AD5FE90}"/>
                </a:ext>
              </a:extLst>
            </p:cNvPr>
            <p:cNvSpPr/>
            <p:nvPr/>
          </p:nvSpPr>
          <p:spPr>
            <a:xfrm>
              <a:off x="6076508" y="5471931"/>
              <a:ext cx="1178454"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Print a</a:t>
              </a:r>
              <a:endParaRPr lang="en-BE" sz="1400"/>
            </a:p>
          </p:txBody>
        </p:sp>
        <mc:AlternateContent xmlns:mc="http://schemas.openxmlformats.org/markup-compatibility/2006" xmlns:a14="http://schemas.microsoft.com/office/drawing/2010/main">
          <mc:Choice Requires="a14">
            <p:sp>
              <p:nvSpPr>
                <p:cNvPr id="89" name="Diamond 88">
                  <a:extLst>
                    <a:ext uri="{FF2B5EF4-FFF2-40B4-BE49-F238E27FC236}">
                      <a16:creationId xmlns:a16="http://schemas.microsoft.com/office/drawing/2014/main" id="{14D802C5-1DC7-3B45-A52A-40C5AA72DBB5}"/>
                    </a:ext>
                  </a:extLst>
                </p:cNvPr>
                <p:cNvSpPr/>
                <p:nvPr/>
              </p:nvSpPr>
              <p:spPr>
                <a:xfrm>
                  <a:off x="6079751" y="1634767"/>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dirty="0">
                      <a:solidFill>
                        <a:srgbClr val="404040"/>
                      </a:solidFill>
                      <a:ea typeface="Cambria Math" panose="02040503050406030204" pitchFamily="18" charset="0"/>
                    </a:rPr>
                    <a:t>a </a:t>
                  </a:r>
                  <a14:m>
                    <m:oMath xmlns:m="http://schemas.openxmlformats.org/officeDocument/2006/math">
                      <m:r>
                        <a:rPr lang="en-BE" sz="1400" i="1" smtClean="0">
                          <a:solidFill>
                            <a:srgbClr val="404040"/>
                          </a:solidFill>
                          <a:latin typeface="Cambria Math" panose="02040503050406030204" pitchFamily="18" charset="0"/>
                          <a:ea typeface="Cambria Math" panose="02040503050406030204" pitchFamily="18" charset="0"/>
                        </a:rPr>
                        <m:t>≠</m:t>
                      </m:r>
                    </m:oMath>
                  </a14:m>
                  <a:r>
                    <a:rPr lang="en-BE" sz="1400" dirty="0">
                      <a:solidFill>
                        <a:srgbClr val="404040"/>
                      </a:solidFill>
                    </a:rPr>
                    <a:t> </a:t>
                  </a:r>
                  <a:r>
                    <a:rPr lang="en-BE" sz="1400" dirty="0">
                      <a:solidFill>
                        <a:schemeClr val="tx1">
                          <a:lumMod val="75000"/>
                          <a:lumOff val="25000"/>
                        </a:schemeClr>
                      </a:solidFill>
                    </a:rPr>
                    <a:t>b</a:t>
                  </a:r>
                </a:p>
              </p:txBody>
            </p:sp>
          </mc:Choice>
          <mc:Fallback xmlns="">
            <p:sp>
              <p:nvSpPr>
                <p:cNvPr id="89" name="Diamond 88">
                  <a:extLst>
                    <a:ext uri="{FF2B5EF4-FFF2-40B4-BE49-F238E27FC236}">
                      <a16:creationId xmlns:a16="http://schemas.microsoft.com/office/drawing/2014/main" id="{14D802C5-1DC7-3B45-A52A-40C5AA72DBB5}"/>
                    </a:ext>
                  </a:extLst>
                </p:cNvPr>
                <p:cNvSpPr>
                  <a:spLocks noRot="1" noChangeAspect="1" noMove="1" noResize="1" noEditPoints="1" noAdjustHandles="1" noChangeArrowheads="1" noChangeShapeType="1" noTextEdit="1"/>
                </p:cNvSpPr>
                <p:nvPr/>
              </p:nvSpPr>
              <p:spPr>
                <a:xfrm>
                  <a:off x="6079751" y="1634767"/>
                  <a:ext cx="1165704" cy="599922"/>
                </a:xfrm>
                <a:prstGeom prst="diamond">
                  <a:avLst/>
                </a:prstGeom>
                <a:blipFill>
                  <a:blip r:embed="rId6"/>
                  <a:stretch>
                    <a:fillRect/>
                  </a:stretch>
                </a:blipFill>
              </p:spPr>
              <p:txBody>
                <a:bodyPr/>
                <a:lstStyle/>
                <a:p>
                  <a:r>
                    <a:rPr lang="en-BE">
                      <a:noFill/>
                    </a:rPr>
                    <a:t> </a:t>
                  </a:r>
                </a:p>
              </p:txBody>
            </p:sp>
          </mc:Fallback>
        </mc:AlternateContent>
        <p:sp>
          <p:nvSpPr>
            <p:cNvPr id="90" name="Diamond 89">
              <a:extLst>
                <a:ext uri="{FF2B5EF4-FFF2-40B4-BE49-F238E27FC236}">
                  <a16:creationId xmlns:a16="http://schemas.microsoft.com/office/drawing/2014/main" id="{19746904-786C-6D46-8814-C75FBAAB61B0}"/>
                </a:ext>
              </a:extLst>
            </p:cNvPr>
            <p:cNvSpPr/>
            <p:nvPr/>
          </p:nvSpPr>
          <p:spPr>
            <a:xfrm>
              <a:off x="6079750" y="2690109"/>
              <a:ext cx="1165704" cy="599922"/>
            </a:xfrm>
            <a:prstGeom prst="diamon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solidFill>
                    <a:schemeClr val="tx1">
                      <a:lumMod val="75000"/>
                      <a:lumOff val="25000"/>
                    </a:schemeClr>
                  </a:solidFill>
                  <a:ea typeface="Cambria Math" panose="02040503050406030204" pitchFamily="18" charset="0"/>
                </a:rPr>
                <a:t>a &gt; </a:t>
              </a:r>
              <a:r>
                <a:rPr lang="en-BE" sz="1400">
                  <a:solidFill>
                    <a:schemeClr val="tx1">
                      <a:lumMod val="75000"/>
                      <a:lumOff val="25000"/>
                    </a:schemeClr>
                  </a:solidFill>
                </a:rPr>
                <a:t>b</a:t>
              </a:r>
            </a:p>
          </p:txBody>
        </p:sp>
        <p:sp>
          <p:nvSpPr>
            <p:cNvPr id="91" name="Rounded Rectangle 90">
              <a:extLst>
                <a:ext uri="{FF2B5EF4-FFF2-40B4-BE49-F238E27FC236}">
                  <a16:creationId xmlns:a16="http://schemas.microsoft.com/office/drawing/2014/main" id="{E522A07A-2F1A-994E-9F8A-B2C6D4405326}"/>
                </a:ext>
              </a:extLst>
            </p:cNvPr>
            <p:cNvSpPr/>
            <p:nvPr/>
          </p:nvSpPr>
          <p:spPr>
            <a:xfrm>
              <a:off x="6076508" y="3767823"/>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a</a:t>
              </a:r>
              <a:r>
                <a:rPr lang="en-BE" sz="1400"/>
                <a:t> = a - b</a:t>
              </a:r>
            </a:p>
          </p:txBody>
        </p:sp>
        <p:sp>
          <p:nvSpPr>
            <p:cNvPr id="92" name="Rounded Rectangle 91">
              <a:extLst>
                <a:ext uri="{FF2B5EF4-FFF2-40B4-BE49-F238E27FC236}">
                  <a16:creationId xmlns:a16="http://schemas.microsoft.com/office/drawing/2014/main" id="{671DD869-4309-D845-8308-EAD4B343E6AB}"/>
                </a:ext>
              </a:extLst>
            </p:cNvPr>
            <p:cNvSpPr/>
            <p:nvPr/>
          </p:nvSpPr>
          <p:spPr>
            <a:xfrm>
              <a:off x="6076508" y="4619877"/>
              <a:ext cx="1165704" cy="3385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400"/>
                <a:t>b = b - a</a:t>
              </a:r>
            </a:p>
          </p:txBody>
        </p:sp>
        <p:cxnSp>
          <p:nvCxnSpPr>
            <p:cNvPr id="93" name="Straight Arrow Connector 92">
              <a:extLst>
                <a:ext uri="{FF2B5EF4-FFF2-40B4-BE49-F238E27FC236}">
                  <a16:creationId xmlns:a16="http://schemas.microsoft.com/office/drawing/2014/main" id="{57178576-5109-FF4A-8BA8-7FCA2A919B29}"/>
                </a:ext>
              </a:extLst>
            </p:cNvPr>
            <p:cNvCxnSpPr>
              <a:cxnSpLocks/>
            </p:cNvCxnSpPr>
            <p:nvPr/>
          </p:nvCxnSpPr>
          <p:spPr>
            <a:xfrm flipH="1">
              <a:off x="6662603" y="1153706"/>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44617F3-1C06-224E-ADF3-17D79E1FF7E4}"/>
                </a:ext>
              </a:extLst>
            </p:cNvPr>
            <p:cNvCxnSpPr>
              <a:cxnSpLocks/>
            </p:cNvCxnSpPr>
            <p:nvPr/>
          </p:nvCxnSpPr>
          <p:spPr>
            <a:xfrm flipH="1">
              <a:off x="6662602" y="223038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9990D1A-48D4-8645-A8D7-04C921D89E87}"/>
                </a:ext>
              </a:extLst>
            </p:cNvPr>
            <p:cNvCxnSpPr>
              <a:cxnSpLocks/>
            </p:cNvCxnSpPr>
            <p:nvPr/>
          </p:nvCxnSpPr>
          <p:spPr>
            <a:xfrm flipH="1">
              <a:off x="6659360" y="3290548"/>
              <a:ext cx="1" cy="481061"/>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ADEC8ABA-4CD2-4942-9A0C-BEEC80DB1CF4}"/>
                </a:ext>
              </a:extLst>
            </p:cNvPr>
            <p:cNvSpPr txBox="1"/>
            <p:nvPr/>
          </p:nvSpPr>
          <p:spPr>
            <a:xfrm>
              <a:off x="6659360" y="2252792"/>
              <a:ext cx="457882" cy="338554"/>
            </a:xfrm>
            <a:prstGeom prst="rect">
              <a:avLst/>
            </a:prstGeom>
            <a:noFill/>
          </p:spPr>
          <p:txBody>
            <a:bodyPr wrap="none" rtlCol="0">
              <a:spAutoFit/>
            </a:bodyPr>
            <a:lstStyle/>
            <a:p>
              <a:r>
                <a:rPr lang="en-BE" sz="1600">
                  <a:solidFill>
                    <a:srgbClr val="4472C4"/>
                  </a:solidFill>
                </a:rPr>
                <a:t>yes</a:t>
              </a:r>
            </a:p>
          </p:txBody>
        </p:sp>
        <p:sp>
          <p:nvSpPr>
            <p:cNvPr id="97" name="TextBox 96">
              <a:extLst>
                <a:ext uri="{FF2B5EF4-FFF2-40B4-BE49-F238E27FC236}">
                  <a16:creationId xmlns:a16="http://schemas.microsoft.com/office/drawing/2014/main" id="{75178936-730B-5048-92A3-6F323709B396}"/>
                </a:ext>
              </a:extLst>
            </p:cNvPr>
            <p:cNvSpPr txBox="1"/>
            <p:nvPr/>
          </p:nvSpPr>
          <p:spPr>
            <a:xfrm>
              <a:off x="6660073" y="3259734"/>
              <a:ext cx="457882" cy="338554"/>
            </a:xfrm>
            <a:prstGeom prst="rect">
              <a:avLst/>
            </a:prstGeom>
            <a:noFill/>
          </p:spPr>
          <p:txBody>
            <a:bodyPr wrap="none" rtlCol="0">
              <a:spAutoFit/>
            </a:bodyPr>
            <a:lstStyle/>
            <a:p>
              <a:r>
                <a:rPr lang="en-BE" sz="1600">
                  <a:solidFill>
                    <a:srgbClr val="4472C4"/>
                  </a:solidFill>
                </a:rPr>
                <a:t>yes</a:t>
              </a:r>
            </a:p>
          </p:txBody>
        </p:sp>
        <p:cxnSp>
          <p:nvCxnSpPr>
            <p:cNvPr id="98" name="Straight Arrow Connector 97">
              <a:extLst>
                <a:ext uri="{FF2B5EF4-FFF2-40B4-BE49-F238E27FC236}">
                  <a16:creationId xmlns:a16="http://schemas.microsoft.com/office/drawing/2014/main" id="{C5C11355-4116-684B-A643-D1318A04B272}"/>
                </a:ext>
              </a:extLst>
            </p:cNvPr>
            <p:cNvCxnSpPr>
              <a:cxnSpLocks/>
            </p:cNvCxnSpPr>
            <p:nvPr/>
          </p:nvCxnSpPr>
          <p:spPr>
            <a:xfrm flipH="1">
              <a:off x="5778484" y="2995150"/>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EFD01BE8-3BF2-CA4E-8302-48315EBC2CE5}"/>
                </a:ext>
              </a:extLst>
            </p:cNvPr>
            <p:cNvCxnSpPr>
              <a:cxnSpLocks/>
            </p:cNvCxnSpPr>
            <p:nvPr/>
          </p:nvCxnSpPr>
          <p:spPr>
            <a:xfrm>
              <a:off x="6672263" y="4286388"/>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1F9C8B74-D1FD-7144-9809-8DEF89C619A2}"/>
                </a:ext>
              </a:extLst>
            </p:cNvPr>
            <p:cNvCxnSpPr>
              <a:cxnSpLocks/>
            </p:cNvCxnSpPr>
            <p:nvPr/>
          </p:nvCxnSpPr>
          <p:spPr>
            <a:xfrm flipH="1">
              <a:off x="5770943" y="2990070"/>
              <a:ext cx="1" cy="1301096"/>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3849EF5D-255C-4B43-B9D4-0A916E5F3FF2}"/>
                </a:ext>
              </a:extLst>
            </p:cNvPr>
            <p:cNvCxnSpPr>
              <a:cxnSpLocks/>
            </p:cNvCxnSpPr>
            <p:nvPr/>
          </p:nvCxnSpPr>
          <p:spPr>
            <a:xfrm flipH="1">
              <a:off x="5768324" y="4291166"/>
              <a:ext cx="903939"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2EC79B73-5AE4-3A4A-A129-C6D157885CA7}"/>
                </a:ext>
              </a:extLst>
            </p:cNvPr>
            <p:cNvSpPr txBox="1"/>
            <p:nvPr/>
          </p:nvSpPr>
          <p:spPr>
            <a:xfrm>
              <a:off x="5645878" y="1651118"/>
              <a:ext cx="401072" cy="338554"/>
            </a:xfrm>
            <a:prstGeom prst="rect">
              <a:avLst/>
            </a:prstGeom>
            <a:noFill/>
          </p:spPr>
          <p:txBody>
            <a:bodyPr wrap="none" rtlCol="0">
              <a:spAutoFit/>
            </a:bodyPr>
            <a:lstStyle/>
            <a:p>
              <a:r>
                <a:rPr lang="en-BE" sz="1600">
                  <a:solidFill>
                    <a:srgbClr val="4472C4"/>
                  </a:solidFill>
                </a:rPr>
                <a:t>no</a:t>
              </a:r>
            </a:p>
          </p:txBody>
        </p:sp>
        <p:cxnSp>
          <p:nvCxnSpPr>
            <p:cNvPr id="103" name="Straight Arrow Connector 102">
              <a:extLst>
                <a:ext uri="{FF2B5EF4-FFF2-40B4-BE49-F238E27FC236}">
                  <a16:creationId xmlns:a16="http://schemas.microsoft.com/office/drawing/2014/main" id="{9F6706A7-4123-534D-B3D4-757136CD353F}"/>
                </a:ext>
              </a:extLst>
            </p:cNvPr>
            <p:cNvCxnSpPr>
              <a:cxnSpLocks/>
            </p:cNvCxnSpPr>
            <p:nvPr/>
          </p:nvCxnSpPr>
          <p:spPr>
            <a:xfrm flipH="1">
              <a:off x="5599623" y="1934064"/>
              <a:ext cx="493151"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37E12D11-5203-CA41-A6DB-DED763CE51DC}"/>
                </a:ext>
              </a:extLst>
            </p:cNvPr>
            <p:cNvCxnSpPr>
              <a:cxnSpLocks/>
            </p:cNvCxnSpPr>
            <p:nvPr/>
          </p:nvCxnSpPr>
          <p:spPr>
            <a:xfrm>
              <a:off x="6678367" y="5136440"/>
              <a:ext cx="0" cy="335489"/>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30B123C4-D09C-7143-937E-724CA16CCD9F}"/>
                </a:ext>
              </a:extLst>
            </p:cNvPr>
            <p:cNvCxnSpPr>
              <a:cxnSpLocks/>
            </p:cNvCxnSpPr>
            <p:nvPr/>
          </p:nvCxnSpPr>
          <p:spPr>
            <a:xfrm>
              <a:off x="5599624" y="1934064"/>
              <a:ext cx="0" cy="3206705"/>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DB6CA6A0-A5E1-B041-AAA9-3FEBF5E07BAB}"/>
                </a:ext>
              </a:extLst>
            </p:cNvPr>
            <p:cNvCxnSpPr>
              <a:cxnSpLocks/>
            </p:cNvCxnSpPr>
            <p:nvPr/>
          </p:nvCxnSpPr>
          <p:spPr>
            <a:xfrm flipH="1">
              <a:off x="5599623" y="5141218"/>
              <a:ext cx="107874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33F4B2AD-4AB3-2E4D-9CA5-EB2B52840C13}"/>
                </a:ext>
              </a:extLst>
            </p:cNvPr>
            <p:cNvCxnSpPr>
              <a:cxnSpLocks/>
            </p:cNvCxnSpPr>
            <p:nvPr/>
          </p:nvCxnSpPr>
          <p:spPr>
            <a:xfrm flipH="1">
              <a:off x="7242212" y="3932296"/>
              <a:ext cx="308185"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16A0B73-D0DA-0048-9744-760D110260A6}"/>
                </a:ext>
              </a:extLst>
            </p:cNvPr>
            <p:cNvCxnSpPr>
              <a:cxnSpLocks/>
            </p:cNvCxnSpPr>
            <p:nvPr/>
          </p:nvCxnSpPr>
          <p:spPr>
            <a:xfrm>
              <a:off x="7550301" y="1351649"/>
              <a:ext cx="1" cy="2580647"/>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896F78C6-033F-FA4D-9C9E-17361C38175F}"/>
                </a:ext>
              </a:extLst>
            </p:cNvPr>
            <p:cNvCxnSpPr>
              <a:cxnSpLocks/>
            </p:cNvCxnSpPr>
            <p:nvPr/>
          </p:nvCxnSpPr>
          <p:spPr>
            <a:xfrm flipH="1">
              <a:off x="6741012" y="1351649"/>
              <a:ext cx="1009457" cy="0"/>
            </a:xfrm>
            <a:prstGeom prst="straightConnector1">
              <a:avLst/>
            </a:prstGeom>
            <a:ln w="9525">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15DE6C07-52FA-8346-83E2-6A63D425305C}"/>
                </a:ext>
              </a:extLst>
            </p:cNvPr>
            <p:cNvCxnSpPr>
              <a:cxnSpLocks/>
            </p:cNvCxnSpPr>
            <p:nvPr/>
          </p:nvCxnSpPr>
          <p:spPr>
            <a:xfrm>
              <a:off x="7750469" y="1351649"/>
              <a:ext cx="0" cy="3444329"/>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027A3D79-6485-B14E-859A-36D98CD98DD5}"/>
                </a:ext>
              </a:extLst>
            </p:cNvPr>
            <p:cNvCxnSpPr>
              <a:cxnSpLocks/>
            </p:cNvCxnSpPr>
            <p:nvPr/>
          </p:nvCxnSpPr>
          <p:spPr>
            <a:xfrm flipH="1">
              <a:off x="7242117" y="4789154"/>
              <a:ext cx="508352" cy="0"/>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grpSp>
      <p:pic>
        <p:nvPicPr>
          <p:cNvPr id="53" name="Picture 52" descr="A picture containing outdoor, zebra, person, sitting&#10;&#10;Description automatically generated">
            <a:extLst>
              <a:ext uri="{FF2B5EF4-FFF2-40B4-BE49-F238E27FC236}">
                <a16:creationId xmlns:a16="http://schemas.microsoft.com/office/drawing/2014/main" id="{7988C304-5382-154A-8AF9-616B161D0B5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54" name="TextBox 53">
            <a:extLst>
              <a:ext uri="{FF2B5EF4-FFF2-40B4-BE49-F238E27FC236}">
                <a16:creationId xmlns:a16="http://schemas.microsoft.com/office/drawing/2014/main" id="{CE2859B9-DDBA-E840-A8EB-4D736660E2E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Tree>
    <p:extLst>
      <p:ext uri="{BB962C8B-B14F-4D97-AF65-F5344CB8AC3E}">
        <p14:creationId xmlns:p14="http://schemas.microsoft.com/office/powerpoint/2010/main" val="3840964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08B76787-0495-6940-9FF1-D2F679C9A68C}"/>
              </a:ext>
            </a:extLst>
          </p:cNvPr>
          <p:cNvSpPr txBox="1"/>
          <p:nvPr/>
        </p:nvSpPr>
        <p:spPr>
          <a:xfrm>
            <a:off x="2614376" y="4363366"/>
            <a:ext cx="373820" cy="307777"/>
          </a:xfrm>
          <a:prstGeom prst="rect">
            <a:avLst/>
          </a:prstGeom>
          <a:noFill/>
        </p:spPr>
        <p:txBody>
          <a:bodyPr wrap="none" rtlCol="0">
            <a:spAutoFit/>
          </a:bodyPr>
          <a:lstStyle/>
          <a:p>
            <a:r>
              <a:rPr lang="en-BE" sz="1400" dirty="0">
                <a:solidFill>
                  <a:srgbClr val="4472C4"/>
                </a:solidFill>
              </a:rPr>
              <a:t>no</a:t>
            </a:r>
            <a:endParaRPr lang="en-BE" sz="1600" dirty="0">
              <a:solidFill>
                <a:srgbClr val="4472C4"/>
              </a:solidFill>
            </a:endParaRPr>
          </a:p>
        </p:txBody>
      </p:sp>
      <p:sp>
        <p:nvSpPr>
          <p:cNvPr id="73" name="Rounded Rectangle 72">
            <a:extLst>
              <a:ext uri="{FF2B5EF4-FFF2-40B4-BE49-F238E27FC236}">
                <a16:creationId xmlns:a16="http://schemas.microsoft.com/office/drawing/2014/main" id="{BB3D9880-CEB3-5246-B403-C29F2FE4A3CC}"/>
              </a:ext>
            </a:extLst>
          </p:cNvPr>
          <p:cNvSpPr/>
          <p:nvPr/>
        </p:nvSpPr>
        <p:spPr>
          <a:xfrm>
            <a:off x="850504" y="2799826"/>
            <a:ext cx="1931371"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 a, b</a:t>
            </a:r>
          </a:p>
        </p:txBody>
      </p:sp>
      <p:sp>
        <p:nvSpPr>
          <p:cNvPr id="74" name="Rounded Rectangle 73">
            <a:extLst>
              <a:ext uri="{FF2B5EF4-FFF2-40B4-BE49-F238E27FC236}">
                <a16:creationId xmlns:a16="http://schemas.microsoft.com/office/drawing/2014/main" id="{4234CDF8-ED63-BD4C-A184-9DF5C9C03192}"/>
              </a:ext>
            </a:extLst>
          </p:cNvPr>
          <p:cNvSpPr/>
          <p:nvPr/>
        </p:nvSpPr>
        <p:spPr>
          <a:xfrm>
            <a:off x="850504" y="5207512"/>
            <a:ext cx="1931371"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b = ggd</a:t>
            </a:r>
          </a:p>
        </p:txBody>
      </p:sp>
      <p:sp>
        <p:nvSpPr>
          <p:cNvPr id="75" name="Rounded Rectangle 74">
            <a:extLst>
              <a:ext uri="{FF2B5EF4-FFF2-40B4-BE49-F238E27FC236}">
                <a16:creationId xmlns:a16="http://schemas.microsoft.com/office/drawing/2014/main" id="{7AB701F3-8F85-B94C-A733-84630884AF6F}"/>
              </a:ext>
            </a:extLst>
          </p:cNvPr>
          <p:cNvSpPr/>
          <p:nvPr/>
        </p:nvSpPr>
        <p:spPr>
          <a:xfrm>
            <a:off x="982663" y="4471693"/>
            <a:ext cx="1657349"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r = 0?</a:t>
            </a:r>
          </a:p>
        </p:txBody>
      </p:sp>
      <p:sp>
        <p:nvSpPr>
          <p:cNvPr id="76" name="TextBox 75">
            <a:extLst>
              <a:ext uri="{FF2B5EF4-FFF2-40B4-BE49-F238E27FC236}">
                <a16:creationId xmlns:a16="http://schemas.microsoft.com/office/drawing/2014/main" id="{866DB56F-B667-7E41-97A0-45E85C360276}"/>
              </a:ext>
            </a:extLst>
          </p:cNvPr>
          <p:cNvSpPr txBox="1"/>
          <p:nvPr/>
        </p:nvSpPr>
        <p:spPr>
          <a:xfrm>
            <a:off x="1349786" y="4781769"/>
            <a:ext cx="424540" cy="307777"/>
          </a:xfrm>
          <a:prstGeom prst="rect">
            <a:avLst/>
          </a:prstGeom>
          <a:noFill/>
        </p:spPr>
        <p:txBody>
          <a:bodyPr wrap="none" rtlCol="0">
            <a:spAutoFit/>
          </a:bodyPr>
          <a:lstStyle/>
          <a:p>
            <a:r>
              <a:rPr lang="en-BE" sz="1400" dirty="0">
                <a:solidFill>
                  <a:srgbClr val="4472C4"/>
                </a:solidFill>
              </a:rPr>
              <a:t>yes</a:t>
            </a:r>
          </a:p>
        </p:txBody>
      </p:sp>
      <p:cxnSp>
        <p:nvCxnSpPr>
          <p:cNvPr id="77" name="Straight Arrow Connector 76">
            <a:extLst>
              <a:ext uri="{FF2B5EF4-FFF2-40B4-BE49-F238E27FC236}">
                <a16:creationId xmlns:a16="http://schemas.microsoft.com/office/drawing/2014/main" id="{45350FAA-F232-7F41-AD9E-AB416AB2CCEB}"/>
              </a:ext>
            </a:extLst>
          </p:cNvPr>
          <p:cNvCxnSpPr>
            <a:cxnSpLocks/>
            <a:endCxn id="79" idx="0"/>
          </p:cNvCxnSpPr>
          <p:nvPr/>
        </p:nvCxnSpPr>
        <p:spPr>
          <a:xfrm flipH="1">
            <a:off x="1808339" y="3145702"/>
            <a:ext cx="5328" cy="399048"/>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D56092B-70FC-AB48-BF94-6D685D8C09F8}"/>
              </a:ext>
            </a:extLst>
          </p:cNvPr>
          <p:cNvCxnSpPr>
            <a:cxnSpLocks/>
            <a:endCxn id="75" idx="3"/>
          </p:cNvCxnSpPr>
          <p:nvPr/>
        </p:nvCxnSpPr>
        <p:spPr>
          <a:xfrm flipH="1">
            <a:off x="2640012" y="4639602"/>
            <a:ext cx="1467466" cy="1368"/>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D4D356-90A0-2346-804A-B3F015A773AA}"/>
              </a:ext>
            </a:extLst>
          </p:cNvPr>
          <p:cNvSpPr/>
          <p:nvPr/>
        </p:nvSpPr>
        <p:spPr>
          <a:xfrm>
            <a:off x="976665" y="3544750"/>
            <a:ext cx="1663348" cy="5294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Deel a door b &amp;</a:t>
            </a:r>
          </a:p>
          <a:p>
            <a:pPr algn="ctr"/>
            <a:r>
              <a:rPr lang="en-BE" sz="1200" dirty="0">
                <a:solidFill>
                  <a:schemeClr val="bg1"/>
                </a:solidFill>
                <a:ea typeface="Cambria Math" panose="02040503050406030204" pitchFamily="18" charset="0"/>
              </a:rPr>
              <a:t> bepaal de rest r </a:t>
            </a:r>
          </a:p>
          <a:p>
            <a:pPr algn="ctr"/>
            <a:endParaRPr lang="en-BE" sz="1200" dirty="0">
              <a:solidFill>
                <a:schemeClr val="bg1"/>
              </a:solidFill>
            </a:endParaRPr>
          </a:p>
        </p:txBody>
      </p:sp>
      <p:cxnSp>
        <p:nvCxnSpPr>
          <p:cNvPr id="80" name="Straight Arrow Connector 79">
            <a:extLst>
              <a:ext uri="{FF2B5EF4-FFF2-40B4-BE49-F238E27FC236}">
                <a16:creationId xmlns:a16="http://schemas.microsoft.com/office/drawing/2014/main" id="{FF828CE1-C956-D049-AC33-232E070CA545}"/>
              </a:ext>
            </a:extLst>
          </p:cNvPr>
          <p:cNvCxnSpPr>
            <a:cxnSpLocks/>
            <a:endCxn id="75" idx="0"/>
          </p:cNvCxnSpPr>
          <p:nvPr/>
        </p:nvCxnSpPr>
        <p:spPr>
          <a:xfrm flipH="1">
            <a:off x="1811338" y="4079489"/>
            <a:ext cx="2330"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F983D1-E165-324D-A95F-22DD1FB0E9CE}"/>
              </a:ext>
            </a:extLst>
          </p:cNvPr>
          <p:cNvCxnSpPr>
            <a:cxnSpLocks/>
            <a:endCxn id="74" idx="0"/>
          </p:cNvCxnSpPr>
          <p:nvPr/>
        </p:nvCxnSpPr>
        <p:spPr>
          <a:xfrm>
            <a:off x="1813668" y="4828172"/>
            <a:ext cx="2522"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1C1A42D-0177-D045-A621-6B891D2153D2}"/>
              </a:ext>
            </a:extLst>
          </p:cNvPr>
          <p:cNvSpPr/>
          <p:nvPr/>
        </p:nvSpPr>
        <p:spPr>
          <a:xfrm>
            <a:off x="3264098" y="3544254"/>
            <a:ext cx="1686756" cy="5294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a wordt b &amp; </a:t>
            </a:r>
          </a:p>
          <a:p>
            <a:pPr algn="ctr"/>
            <a:r>
              <a:rPr lang="en-GB" sz="1200" dirty="0">
                <a:solidFill>
                  <a:schemeClr val="bg1"/>
                </a:solidFill>
                <a:ea typeface="Cambria Math" panose="02040503050406030204" pitchFamily="18" charset="0"/>
              </a:rPr>
              <a:t>b</a:t>
            </a:r>
            <a:r>
              <a:rPr lang="en-BE" sz="1200" dirty="0">
                <a:solidFill>
                  <a:schemeClr val="bg1"/>
                </a:solidFill>
                <a:ea typeface="Cambria Math" panose="02040503050406030204" pitchFamily="18" charset="0"/>
              </a:rPr>
              <a:t> wordt r </a:t>
            </a:r>
            <a:endParaRPr lang="en-BE" sz="1200" dirty="0">
              <a:solidFill>
                <a:schemeClr val="bg1"/>
              </a:solidFill>
            </a:endParaRPr>
          </a:p>
        </p:txBody>
      </p:sp>
      <p:cxnSp>
        <p:nvCxnSpPr>
          <p:cNvPr id="83" name="Straight Arrow Connector 82">
            <a:extLst>
              <a:ext uri="{FF2B5EF4-FFF2-40B4-BE49-F238E27FC236}">
                <a16:creationId xmlns:a16="http://schemas.microsoft.com/office/drawing/2014/main" id="{EF61DA7C-1209-B642-A647-CAC3AD90157E}"/>
              </a:ext>
            </a:extLst>
          </p:cNvPr>
          <p:cNvCxnSpPr>
            <a:cxnSpLocks/>
            <a:endCxn id="82" idx="2"/>
          </p:cNvCxnSpPr>
          <p:nvPr/>
        </p:nvCxnSpPr>
        <p:spPr>
          <a:xfrm flipV="1">
            <a:off x="4107476" y="4073728"/>
            <a:ext cx="0" cy="56587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5C43729-7EDF-D643-8654-D7A11ABC2D7B}"/>
              </a:ext>
            </a:extLst>
          </p:cNvPr>
          <p:cNvCxnSpPr>
            <a:cxnSpLocks/>
          </p:cNvCxnSpPr>
          <p:nvPr/>
        </p:nvCxnSpPr>
        <p:spPr>
          <a:xfrm flipH="1">
            <a:off x="2654088" y="3821385"/>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sp>
        <p:nvSpPr>
          <p:cNvPr id="43" name="TextBox 42">
            <a:extLst>
              <a:ext uri="{FF2B5EF4-FFF2-40B4-BE49-F238E27FC236}">
                <a16:creationId xmlns:a16="http://schemas.microsoft.com/office/drawing/2014/main" id="{749260A3-5A81-234E-A672-53D3EF97AFCA}"/>
              </a:ext>
            </a:extLst>
          </p:cNvPr>
          <p:cNvSpPr txBox="1"/>
          <p:nvPr/>
        </p:nvSpPr>
        <p:spPr>
          <a:xfrm>
            <a:off x="6066792" y="1240322"/>
            <a:ext cx="1402948" cy="2062103"/>
          </a:xfrm>
          <a:prstGeom prst="rect">
            <a:avLst/>
          </a:prstGeom>
          <a:noFill/>
        </p:spPr>
        <p:txBody>
          <a:bodyPr wrap="none" rtlCol="0">
            <a:spAutoFit/>
          </a:bodyPr>
          <a:lstStyle/>
          <a:p>
            <a:pPr algn="r"/>
            <a:r>
              <a:rPr lang="en-BE" sz="1400" b="1" dirty="0">
                <a:solidFill>
                  <a:srgbClr val="595652"/>
                </a:solidFill>
              </a:rPr>
              <a:t>ggd(1140,900)</a:t>
            </a:r>
          </a:p>
          <a:p>
            <a:endParaRPr lang="en-BE" sz="1400" dirty="0">
              <a:solidFill>
                <a:srgbClr val="595652"/>
              </a:solidFill>
            </a:endParaRPr>
          </a:p>
          <a:p>
            <a:pPr algn="r"/>
            <a:r>
              <a:rPr lang="en-BE" sz="1400" dirty="0">
                <a:solidFill>
                  <a:srgbClr val="595652"/>
                </a:solidFill>
              </a:rPr>
              <a:t>ggd(900,240)</a:t>
            </a:r>
          </a:p>
          <a:p>
            <a:endParaRPr lang="en-BE" sz="1400" dirty="0">
              <a:solidFill>
                <a:srgbClr val="595652"/>
              </a:solidFill>
            </a:endParaRPr>
          </a:p>
          <a:p>
            <a:pPr algn="r"/>
            <a:r>
              <a:rPr lang="en-BE" sz="1400" dirty="0">
                <a:solidFill>
                  <a:srgbClr val="595652"/>
                </a:solidFill>
              </a:rPr>
              <a:t>ggd(240,180)</a:t>
            </a:r>
          </a:p>
          <a:p>
            <a:endParaRPr lang="en-BE" sz="1400" dirty="0">
              <a:solidFill>
                <a:srgbClr val="595652"/>
              </a:solidFill>
            </a:endParaRPr>
          </a:p>
          <a:p>
            <a:pPr algn="r"/>
            <a:r>
              <a:rPr lang="en-BE" sz="1400" dirty="0">
                <a:solidFill>
                  <a:srgbClr val="595652"/>
                </a:solidFill>
              </a:rPr>
              <a:t>ggd(180,60)</a:t>
            </a:r>
          </a:p>
          <a:p>
            <a:endParaRPr lang="en-US" sz="1400" dirty="0">
              <a:solidFill>
                <a:srgbClr val="595652"/>
              </a:solidFill>
              <a:ea typeface="Cambria Math" panose="02040503050406030204" pitchFamily="18" charset="0"/>
            </a:endParaRPr>
          </a:p>
          <a:p>
            <a:pPr algn="r"/>
            <a:r>
              <a:rPr lang="en-GB" sz="1400" b="1" dirty="0">
                <a:solidFill>
                  <a:srgbClr val="595652"/>
                </a:solidFill>
              </a:rPr>
              <a:t>g</a:t>
            </a:r>
            <a:r>
              <a:rPr lang="en-BE" sz="1400" b="1" dirty="0">
                <a:solidFill>
                  <a:srgbClr val="595652"/>
                </a:solidFill>
              </a:rPr>
              <a:t>gd(60,0</a:t>
            </a:r>
            <a:r>
              <a:rPr lang="en-BE" sz="1600" b="1" dirty="0">
                <a:solidFill>
                  <a:srgbClr val="595652"/>
                </a:solidFill>
              </a:rPr>
              <a:t>)</a:t>
            </a:r>
          </a:p>
        </p:txBody>
      </p:sp>
      <p:sp>
        <p:nvSpPr>
          <p:cNvPr id="44" name="TextBox 43">
            <a:extLst>
              <a:ext uri="{FF2B5EF4-FFF2-40B4-BE49-F238E27FC236}">
                <a16:creationId xmlns:a16="http://schemas.microsoft.com/office/drawing/2014/main" id="{725232EC-9634-0F41-8D7B-63FCA0AB08A9}"/>
              </a:ext>
            </a:extLst>
          </p:cNvPr>
          <p:cNvSpPr txBox="1"/>
          <p:nvPr/>
        </p:nvSpPr>
        <p:spPr>
          <a:xfrm>
            <a:off x="7721691" y="1237285"/>
            <a:ext cx="550151" cy="1600438"/>
          </a:xfrm>
          <a:prstGeom prst="rect">
            <a:avLst/>
          </a:prstGeom>
          <a:noFill/>
        </p:spPr>
        <p:txBody>
          <a:bodyPr wrap="none" rtlCol="0">
            <a:spAutoFit/>
          </a:bodyPr>
          <a:lstStyle/>
          <a:p>
            <a:pPr algn="ctr"/>
            <a:r>
              <a:rPr lang="en-BE" sz="1400" dirty="0">
                <a:solidFill>
                  <a:srgbClr val="595652"/>
                </a:solidFill>
              </a:rPr>
              <a:t>1140</a:t>
            </a:r>
          </a:p>
          <a:p>
            <a:pPr algn="ctr"/>
            <a:endParaRPr lang="en-BE" sz="1400" dirty="0">
              <a:solidFill>
                <a:srgbClr val="595652"/>
              </a:solidFill>
            </a:endParaRPr>
          </a:p>
          <a:p>
            <a:pPr algn="ctr"/>
            <a:r>
              <a:rPr lang="en-BE" sz="1400" dirty="0">
                <a:solidFill>
                  <a:srgbClr val="595652"/>
                </a:solidFill>
              </a:rPr>
              <a:t>900</a:t>
            </a:r>
          </a:p>
          <a:p>
            <a:pPr algn="ctr"/>
            <a:endParaRPr lang="en-BE" sz="1400" dirty="0">
              <a:solidFill>
                <a:srgbClr val="595652"/>
              </a:solidFill>
            </a:endParaRPr>
          </a:p>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p:txBody>
      </p:sp>
      <p:sp>
        <p:nvSpPr>
          <p:cNvPr id="45" name="TextBox 44">
            <a:extLst>
              <a:ext uri="{FF2B5EF4-FFF2-40B4-BE49-F238E27FC236}">
                <a16:creationId xmlns:a16="http://schemas.microsoft.com/office/drawing/2014/main" id="{761663F9-5F0B-6446-85A4-254C45863D7A}"/>
              </a:ext>
            </a:extLst>
          </p:cNvPr>
          <p:cNvSpPr txBox="1"/>
          <p:nvPr/>
        </p:nvSpPr>
        <p:spPr>
          <a:xfrm>
            <a:off x="8352613" y="1237285"/>
            <a:ext cx="274434" cy="2092881"/>
          </a:xfrm>
          <a:prstGeom prst="rect">
            <a:avLst/>
          </a:prstGeom>
          <a:noFill/>
        </p:spPr>
        <p:txBody>
          <a:bodyPr wrap="none" rtlCol="0">
            <a:spAutoFit/>
          </a:bodyPr>
          <a:lstStyle/>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6" name="TextBox 45">
            <a:extLst>
              <a:ext uri="{FF2B5EF4-FFF2-40B4-BE49-F238E27FC236}">
                <a16:creationId xmlns:a16="http://schemas.microsoft.com/office/drawing/2014/main" id="{3799B576-29D0-E343-B854-C75BE9EF7D61}"/>
              </a:ext>
            </a:extLst>
          </p:cNvPr>
          <p:cNvSpPr txBox="1"/>
          <p:nvPr/>
        </p:nvSpPr>
        <p:spPr>
          <a:xfrm>
            <a:off x="9015826" y="1232927"/>
            <a:ext cx="263213" cy="1846659"/>
          </a:xfrm>
          <a:prstGeom prst="rect">
            <a:avLst/>
          </a:prstGeom>
          <a:noFill/>
        </p:spPr>
        <p:txBody>
          <a:bodyPr wrap="none" rtlCol="0">
            <a:spAutoFit/>
          </a:bodyPr>
          <a:lstStyle/>
          <a:p>
            <a:pPr algn="ctr"/>
            <a:r>
              <a:rPr lang="en-BE" sz="1400" dirty="0">
                <a:solidFill>
                  <a:srgbClr val="595652"/>
                </a:solidFill>
              </a:rPr>
              <a:t>x</a:t>
            </a:r>
          </a:p>
          <a:p>
            <a:pPr algn="ctr"/>
            <a:endParaRPr lang="en-BE" sz="1400" dirty="0">
              <a:solidFill>
                <a:srgbClr val="595652"/>
              </a:solidFill>
            </a:endParaRPr>
          </a:p>
          <a:p>
            <a:pPr algn="ctr"/>
            <a:r>
              <a:rPr lang="en-BE" sz="1400" dirty="0">
                <a:solidFill>
                  <a:srgbClr val="595652"/>
                </a:solidFill>
              </a:rPr>
              <a:t>x</a:t>
            </a:r>
          </a:p>
          <a:p>
            <a:pPr algn="ctr"/>
            <a:endParaRPr lang="en-BE" sz="1400" dirty="0">
              <a:solidFill>
                <a:srgbClr val="595652"/>
              </a:solidFill>
            </a:endParaRPr>
          </a:p>
          <a:p>
            <a:pPr algn="ctr"/>
            <a:r>
              <a:rPr lang="en-BE" sz="1400" dirty="0">
                <a:solidFill>
                  <a:srgbClr val="595652"/>
                </a:solidFill>
              </a:rPr>
              <a:t>x</a:t>
            </a:r>
          </a:p>
          <a:p>
            <a:pPr algn="ctr"/>
            <a:endParaRPr lang="en-BE" sz="1400" dirty="0">
              <a:solidFill>
                <a:srgbClr val="595652"/>
              </a:solidFill>
            </a:endParaRPr>
          </a:p>
          <a:p>
            <a:pPr algn="ctr"/>
            <a:r>
              <a:rPr lang="en-US" sz="1400" dirty="0">
                <a:solidFill>
                  <a:srgbClr val="595652"/>
                </a:solidFill>
                <a:ea typeface="Cambria Math" panose="02040503050406030204" pitchFamily="18" charset="0"/>
              </a:rPr>
              <a:t>x</a:t>
            </a:r>
          </a:p>
          <a:p>
            <a:pPr algn="ctr"/>
            <a:endParaRPr lang="en-BE" sz="1600" dirty="0">
              <a:solidFill>
                <a:srgbClr val="595652"/>
              </a:solidFill>
            </a:endParaRPr>
          </a:p>
        </p:txBody>
      </p:sp>
      <p:sp>
        <p:nvSpPr>
          <p:cNvPr id="47" name="TextBox 46">
            <a:extLst>
              <a:ext uri="{FF2B5EF4-FFF2-40B4-BE49-F238E27FC236}">
                <a16:creationId xmlns:a16="http://schemas.microsoft.com/office/drawing/2014/main" id="{E2CB1990-DA08-D644-866A-E95E371125D7}"/>
              </a:ext>
            </a:extLst>
          </p:cNvPr>
          <p:cNvSpPr txBox="1"/>
          <p:nvPr/>
        </p:nvSpPr>
        <p:spPr>
          <a:xfrm>
            <a:off x="9319930" y="1232927"/>
            <a:ext cx="458779" cy="2092881"/>
          </a:xfrm>
          <a:prstGeom prst="rect">
            <a:avLst/>
          </a:prstGeom>
          <a:noFill/>
        </p:spPr>
        <p:txBody>
          <a:bodyPr wrap="none" rtlCol="0">
            <a:spAutoFit/>
          </a:bodyPr>
          <a:lstStyle/>
          <a:p>
            <a:pPr algn="ctr"/>
            <a:r>
              <a:rPr lang="en-BE" sz="1400" dirty="0">
                <a:solidFill>
                  <a:srgbClr val="595652"/>
                </a:solidFill>
              </a:rPr>
              <a:t>900</a:t>
            </a:r>
          </a:p>
          <a:p>
            <a:pPr algn="ctr"/>
            <a:endParaRPr lang="en-BE" sz="1400" dirty="0">
              <a:solidFill>
                <a:srgbClr val="595652"/>
              </a:solidFill>
            </a:endParaRPr>
          </a:p>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a:p>
            <a:pPr algn="ctr"/>
            <a:endParaRPr lang="en-BE" sz="1400" dirty="0">
              <a:solidFill>
                <a:srgbClr val="595652"/>
              </a:solidFill>
            </a:endParaRPr>
          </a:p>
          <a:p>
            <a:pPr algn="ctr"/>
            <a:r>
              <a:rPr lang="en-BE" sz="1400" dirty="0">
                <a:solidFill>
                  <a:srgbClr val="595652"/>
                </a:solidFill>
              </a:rPr>
              <a:t>60</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8" name="TextBox 47">
            <a:extLst>
              <a:ext uri="{FF2B5EF4-FFF2-40B4-BE49-F238E27FC236}">
                <a16:creationId xmlns:a16="http://schemas.microsoft.com/office/drawing/2014/main" id="{1999B530-EC16-A844-87D2-62A3C5D71EB5}"/>
              </a:ext>
            </a:extLst>
          </p:cNvPr>
          <p:cNvSpPr txBox="1"/>
          <p:nvPr/>
        </p:nvSpPr>
        <p:spPr>
          <a:xfrm>
            <a:off x="8683773" y="1232927"/>
            <a:ext cx="276038" cy="2092881"/>
          </a:xfrm>
          <a:prstGeom prst="rect">
            <a:avLst/>
          </a:prstGeom>
          <a:noFill/>
        </p:spPr>
        <p:txBody>
          <a:bodyPr wrap="none" rtlCol="0">
            <a:spAutoFit/>
          </a:bodyPr>
          <a:lstStyle/>
          <a:p>
            <a:pPr algn="ctr"/>
            <a:r>
              <a:rPr lang="en-BE" sz="1400" dirty="0">
                <a:solidFill>
                  <a:srgbClr val="595652"/>
                </a:solidFill>
              </a:rPr>
              <a:t>1</a:t>
            </a:r>
          </a:p>
          <a:p>
            <a:pPr algn="ctr"/>
            <a:endParaRPr lang="en-BE" sz="1400" dirty="0">
              <a:solidFill>
                <a:srgbClr val="595652"/>
              </a:solidFill>
            </a:endParaRPr>
          </a:p>
          <a:p>
            <a:pPr algn="ctr"/>
            <a:r>
              <a:rPr lang="en-BE" sz="1400" dirty="0">
                <a:solidFill>
                  <a:srgbClr val="595652"/>
                </a:solidFill>
              </a:rPr>
              <a:t>3</a:t>
            </a:r>
          </a:p>
          <a:p>
            <a:pPr algn="ctr"/>
            <a:endParaRPr lang="en-BE" sz="1400" dirty="0">
              <a:solidFill>
                <a:srgbClr val="595652"/>
              </a:solidFill>
            </a:endParaRPr>
          </a:p>
          <a:p>
            <a:pPr algn="ctr"/>
            <a:r>
              <a:rPr lang="en-BE" sz="1400" dirty="0">
                <a:solidFill>
                  <a:srgbClr val="595652"/>
                </a:solidFill>
              </a:rPr>
              <a:t>1</a:t>
            </a:r>
          </a:p>
          <a:p>
            <a:pPr algn="ctr"/>
            <a:endParaRPr lang="en-BE" sz="1400" dirty="0">
              <a:solidFill>
                <a:srgbClr val="595652"/>
              </a:solidFill>
            </a:endParaRPr>
          </a:p>
          <a:p>
            <a:pPr algn="ctr"/>
            <a:r>
              <a:rPr lang="en-BE" sz="1400" dirty="0">
                <a:solidFill>
                  <a:srgbClr val="595652"/>
                </a:solidFill>
              </a:rPr>
              <a:t>3</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9" name="TextBox 48">
            <a:extLst>
              <a:ext uri="{FF2B5EF4-FFF2-40B4-BE49-F238E27FC236}">
                <a16:creationId xmlns:a16="http://schemas.microsoft.com/office/drawing/2014/main" id="{57362C24-5F10-C844-9BB4-7AB6EA58C512}"/>
              </a:ext>
            </a:extLst>
          </p:cNvPr>
          <p:cNvSpPr txBox="1"/>
          <p:nvPr/>
        </p:nvSpPr>
        <p:spPr>
          <a:xfrm>
            <a:off x="9815134" y="1232926"/>
            <a:ext cx="274434" cy="1846659"/>
          </a:xfrm>
          <a:prstGeom prst="rect">
            <a:avLst/>
          </a:prstGeom>
          <a:noFill/>
        </p:spPr>
        <p:txBody>
          <a:bodyPr wrap="none" rtlCol="0">
            <a:spAutoFit/>
          </a:bodyPr>
          <a:lstStyle/>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US" sz="1400" dirty="0">
                <a:solidFill>
                  <a:srgbClr val="595652"/>
                </a:solidFill>
                <a:ea typeface="Cambria Math" panose="02040503050406030204" pitchFamily="18" charset="0"/>
              </a:rPr>
              <a:t>+</a:t>
            </a:r>
          </a:p>
          <a:p>
            <a:pPr algn="ctr"/>
            <a:endParaRPr lang="en-BE" sz="1600" dirty="0">
              <a:solidFill>
                <a:srgbClr val="595652"/>
              </a:solidFill>
            </a:endParaRPr>
          </a:p>
        </p:txBody>
      </p:sp>
      <p:sp>
        <p:nvSpPr>
          <p:cNvPr id="50" name="TextBox 49">
            <a:extLst>
              <a:ext uri="{FF2B5EF4-FFF2-40B4-BE49-F238E27FC236}">
                <a16:creationId xmlns:a16="http://schemas.microsoft.com/office/drawing/2014/main" id="{0D085A68-876D-0040-9E30-421482454C24}"/>
              </a:ext>
            </a:extLst>
          </p:cNvPr>
          <p:cNvSpPr txBox="1"/>
          <p:nvPr/>
        </p:nvSpPr>
        <p:spPr>
          <a:xfrm>
            <a:off x="10125992" y="1232927"/>
            <a:ext cx="458779" cy="2092881"/>
          </a:xfrm>
          <a:prstGeom prst="rect">
            <a:avLst/>
          </a:prstGeom>
          <a:noFill/>
        </p:spPr>
        <p:txBody>
          <a:bodyPr wrap="none" rtlCol="0">
            <a:spAutoFit/>
          </a:bodyPr>
          <a:lstStyle/>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a:p>
            <a:pPr algn="ctr"/>
            <a:endParaRPr lang="en-BE" sz="1400" dirty="0">
              <a:solidFill>
                <a:srgbClr val="595652"/>
              </a:solidFill>
            </a:endParaRPr>
          </a:p>
          <a:p>
            <a:pPr algn="ctr"/>
            <a:r>
              <a:rPr lang="en-BE" sz="1400" dirty="0">
                <a:solidFill>
                  <a:srgbClr val="595652"/>
                </a:solidFill>
              </a:rPr>
              <a:t>60</a:t>
            </a:r>
          </a:p>
          <a:p>
            <a:pPr algn="ctr"/>
            <a:endParaRPr lang="en-BE" sz="1400" dirty="0">
              <a:solidFill>
                <a:srgbClr val="595652"/>
              </a:solidFill>
            </a:endParaRPr>
          </a:p>
          <a:p>
            <a:pPr algn="ctr"/>
            <a:r>
              <a:rPr lang="en-BE" sz="1400" dirty="0">
                <a:solidFill>
                  <a:srgbClr val="595652"/>
                </a:solidFill>
              </a:rPr>
              <a:t>0</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51" name="TextBox 50">
            <a:extLst>
              <a:ext uri="{FF2B5EF4-FFF2-40B4-BE49-F238E27FC236}">
                <a16:creationId xmlns:a16="http://schemas.microsoft.com/office/drawing/2014/main" id="{C76B9D1F-0486-1742-91CA-54B491332C35}"/>
              </a:ext>
            </a:extLst>
          </p:cNvPr>
          <p:cNvSpPr txBox="1"/>
          <p:nvPr/>
        </p:nvSpPr>
        <p:spPr>
          <a:xfrm rot="5400000">
            <a:off x="6861286" y="1444280"/>
            <a:ext cx="274434" cy="307777"/>
          </a:xfrm>
          <a:prstGeom prst="rect">
            <a:avLst/>
          </a:prstGeom>
          <a:noFill/>
        </p:spPr>
        <p:txBody>
          <a:bodyPr wrap="none" rtlCol="0">
            <a:spAutoFit/>
          </a:bodyPr>
          <a:lstStyle/>
          <a:p>
            <a:pPr algn="ctr"/>
            <a:r>
              <a:rPr lang="en-BE" sz="1400" dirty="0">
                <a:solidFill>
                  <a:srgbClr val="595652"/>
                </a:solidFill>
              </a:rPr>
              <a:t>=</a:t>
            </a:r>
          </a:p>
        </p:txBody>
      </p:sp>
      <p:cxnSp>
        <p:nvCxnSpPr>
          <p:cNvPr id="60" name="Straight Connector 59">
            <a:extLst>
              <a:ext uri="{FF2B5EF4-FFF2-40B4-BE49-F238E27FC236}">
                <a16:creationId xmlns:a16="http://schemas.microsoft.com/office/drawing/2014/main" id="{780B2BAF-7CA7-3D4A-8659-7025F135F1DD}"/>
              </a:ext>
            </a:extLst>
          </p:cNvPr>
          <p:cNvCxnSpPr>
            <a:cxnSpLocks/>
          </p:cNvCxnSpPr>
          <p:nvPr/>
        </p:nvCxnSpPr>
        <p:spPr>
          <a:xfrm flipH="1">
            <a:off x="9711456" y="1503281"/>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131F15-B65D-9447-95D9-581154AF86AD}"/>
              </a:ext>
            </a:extLst>
          </p:cNvPr>
          <p:cNvCxnSpPr>
            <a:cxnSpLocks/>
          </p:cNvCxnSpPr>
          <p:nvPr/>
        </p:nvCxnSpPr>
        <p:spPr>
          <a:xfrm flipH="1">
            <a:off x="8210824" y="1506631"/>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4E8041B-12A4-874F-964A-7CB6975F4274}"/>
              </a:ext>
            </a:extLst>
          </p:cNvPr>
          <p:cNvCxnSpPr>
            <a:cxnSpLocks/>
          </p:cNvCxnSpPr>
          <p:nvPr/>
        </p:nvCxnSpPr>
        <p:spPr>
          <a:xfrm flipH="1">
            <a:off x="9709947" y="1903055"/>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99322D-6C1A-9048-9A8A-C65EB643DA32}"/>
              </a:ext>
            </a:extLst>
          </p:cNvPr>
          <p:cNvCxnSpPr>
            <a:cxnSpLocks/>
          </p:cNvCxnSpPr>
          <p:nvPr/>
        </p:nvCxnSpPr>
        <p:spPr>
          <a:xfrm flipH="1">
            <a:off x="9717495" y="2336101"/>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2BBEBAD-FADE-CE4B-84F1-006593323A84}"/>
              </a:ext>
            </a:extLst>
          </p:cNvPr>
          <p:cNvCxnSpPr>
            <a:cxnSpLocks/>
          </p:cNvCxnSpPr>
          <p:nvPr/>
        </p:nvCxnSpPr>
        <p:spPr>
          <a:xfrm flipH="1">
            <a:off x="8200265" y="1930629"/>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6799106-D70B-0443-BC53-4E9761E22260}"/>
              </a:ext>
            </a:extLst>
          </p:cNvPr>
          <p:cNvCxnSpPr>
            <a:cxnSpLocks/>
          </p:cNvCxnSpPr>
          <p:nvPr/>
        </p:nvCxnSpPr>
        <p:spPr>
          <a:xfrm flipH="1">
            <a:off x="8207816" y="2354631"/>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59C270C5-4431-BC42-9353-7736971F5732}"/>
              </a:ext>
            </a:extLst>
          </p:cNvPr>
          <p:cNvSpPr txBox="1"/>
          <p:nvPr/>
        </p:nvSpPr>
        <p:spPr>
          <a:xfrm>
            <a:off x="8071641" y="2933331"/>
            <a:ext cx="1610370" cy="307777"/>
          </a:xfrm>
          <a:prstGeom prst="rect">
            <a:avLst/>
          </a:prstGeom>
          <a:noFill/>
        </p:spPr>
        <p:txBody>
          <a:bodyPr wrap="square" rtlCol="0">
            <a:spAutoFit/>
          </a:bodyPr>
          <a:lstStyle/>
          <a:p>
            <a:r>
              <a:rPr lang="en-BE" sz="1400" b="1" dirty="0">
                <a:solidFill>
                  <a:srgbClr val="595652"/>
                </a:solidFill>
              </a:rPr>
              <a:t>=      60</a:t>
            </a:r>
          </a:p>
        </p:txBody>
      </p:sp>
      <p:sp>
        <p:nvSpPr>
          <p:cNvPr id="86" name="TextBox 85">
            <a:extLst>
              <a:ext uri="{FF2B5EF4-FFF2-40B4-BE49-F238E27FC236}">
                <a16:creationId xmlns:a16="http://schemas.microsoft.com/office/drawing/2014/main" id="{2699E8A5-9177-8C46-8431-A8F2518531FF}"/>
              </a:ext>
            </a:extLst>
          </p:cNvPr>
          <p:cNvSpPr txBox="1"/>
          <p:nvPr/>
        </p:nvSpPr>
        <p:spPr>
          <a:xfrm rot="5400000">
            <a:off x="6861285" y="1894714"/>
            <a:ext cx="274434" cy="307777"/>
          </a:xfrm>
          <a:prstGeom prst="rect">
            <a:avLst/>
          </a:prstGeom>
          <a:noFill/>
        </p:spPr>
        <p:txBody>
          <a:bodyPr wrap="none" rtlCol="0">
            <a:spAutoFit/>
          </a:bodyPr>
          <a:lstStyle/>
          <a:p>
            <a:pPr algn="ctr"/>
            <a:r>
              <a:rPr lang="en-BE" sz="1400" dirty="0">
                <a:solidFill>
                  <a:srgbClr val="595652"/>
                </a:solidFill>
              </a:rPr>
              <a:t>=</a:t>
            </a:r>
          </a:p>
        </p:txBody>
      </p:sp>
      <p:sp>
        <p:nvSpPr>
          <p:cNvPr id="87" name="TextBox 86">
            <a:extLst>
              <a:ext uri="{FF2B5EF4-FFF2-40B4-BE49-F238E27FC236}">
                <a16:creationId xmlns:a16="http://schemas.microsoft.com/office/drawing/2014/main" id="{A4E2027B-8130-4C43-A466-A294920D9108}"/>
              </a:ext>
            </a:extLst>
          </p:cNvPr>
          <p:cNvSpPr txBox="1"/>
          <p:nvPr/>
        </p:nvSpPr>
        <p:spPr>
          <a:xfrm rot="5400000">
            <a:off x="6858958" y="2328338"/>
            <a:ext cx="274434" cy="307777"/>
          </a:xfrm>
          <a:prstGeom prst="rect">
            <a:avLst/>
          </a:prstGeom>
          <a:noFill/>
        </p:spPr>
        <p:txBody>
          <a:bodyPr wrap="none" rtlCol="0">
            <a:spAutoFit/>
          </a:bodyPr>
          <a:lstStyle/>
          <a:p>
            <a:pPr algn="ctr"/>
            <a:r>
              <a:rPr lang="en-BE" sz="1400" dirty="0">
                <a:solidFill>
                  <a:srgbClr val="595652"/>
                </a:solidFill>
              </a:rPr>
              <a:t>=</a:t>
            </a:r>
          </a:p>
        </p:txBody>
      </p:sp>
      <p:sp>
        <p:nvSpPr>
          <p:cNvPr id="88" name="TextBox 87">
            <a:extLst>
              <a:ext uri="{FF2B5EF4-FFF2-40B4-BE49-F238E27FC236}">
                <a16:creationId xmlns:a16="http://schemas.microsoft.com/office/drawing/2014/main" id="{21728D0A-FFC7-C84F-8BB1-8F8E31349669}"/>
              </a:ext>
            </a:extLst>
          </p:cNvPr>
          <p:cNvSpPr txBox="1"/>
          <p:nvPr/>
        </p:nvSpPr>
        <p:spPr>
          <a:xfrm rot="5400000">
            <a:off x="6858958" y="2778772"/>
            <a:ext cx="274434" cy="307777"/>
          </a:xfrm>
          <a:prstGeom prst="rect">
            <a:avLst/>
          </a:prstGeom>
          <a:noFill/>
        </p:spPr>
        <p:txBody>
          <a:bodyPr wrap="square" rtlCol="0">
            <a:spAutoFit/>
          </a:bodyPr>
          <a:lstStyle/>
          <a:p>
            <a:pPr algn="ctr"/>
            <a:r>
              <a:rPr lang="en-BE" sz="1400" dirty="0">
                <a:solidFill>
                  <a:srgbClr val="595652"/>
                </a:solidFill>
              </a:rPr>
              <a:t>=</a:t>
            </a:r>
          </a:p>
        </p:txBody>
      </p:sp>
      <p:sp>
        <p:nvSpPr>
          <p:cNvPr id="4" name="Rectangle 3">
            <a:extLst>
              <a:ext uri="{FF2B5EF4-FFF2-40B4-BE49-F238E27FC236}">
                <a16:creationId xmlns:a16="http://schemas.microsoft.com/office/drawing/2014/main" id="{51CF9CB8-D882-9F41-8649-9CDB83AAEDB6}"/>
              </a:ext>
            </a:extLst>
          </p:cNvPr>
          <p:cNvSpPr/>
          <p:nvPr/>
        </p:nvSpPr>
        <p:spPr>
          <a:xfrm>
            <a:off x="6238754" y="1493257"/>
            <a:ext cx="4405731" cy="1806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9" name="Picture 38" descr="A picture containing outdoor, zebra, person, sitting&#10;&#10;Description automatically generated">
            <a:extLst>
              <a:ext uri="{FF2B5EF4-FFF2-40B4-BE49-F238E27FC236}">
                <a16:creationId xmlns:a16="http://schemas.microsoft.com/office/drawing/2014/main" id="{63C0B487-1490-F247-956D-F2FB41E534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36" name="TextBox 35">
            <a:extLst>
              <a:ext uri="{FF2B5EF4-FFF2-40B4-BE49-F238E27FC236}">
                <a16:creationId xmlns:a16="http://schemas.microsoft.com/office/drawing/2014/main" id="{57D8E8D9-3C61-3B45-890A-8ED7FD03092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Tree>
    <p:extLst>
      <p:ext uri="{BB962C8B-B14F-4D97-AF65-F5344CB8AC3E}">
        <p14:creationId xmlns:p14="http://schemas.microsoft.com/office/powerpoint/2010/main" val="348966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afterEffect">
                                  <p:stCondLst>
                                    <p:cond delay="0"/>
                                  </p:stCondLst>
                                  <p:childTnLst>
                                    <p:animEffect transition="out" filter="wipe(up)">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a:extLst>
              <a:ext uri="{FF2B5EF4-FFF2-40B4-BE49-F238E27FC236}">
                <a16:creationId xmlns:a16="http://schemas.microsoft.com/office/drawing/2014/main" id="{7CD62AC0-5A79-3647-88C4-3EE4D8CA5EB2}"/>
              </a:ext>
            </a:extLst>
          </p:cNvPr>
          <p:cNvGrpSpPr>
            <a:grpSpLocks noChangeAspect="1"/>
          </p:cNvGrpSpPr>
          <p:nvPr/>
        </p:nvGrpSpPr>
        <p:grpSpPr>
          <a:xfrm>
            <a:off x="6301211" y="3790954"/>
            <a:ext cx="5040285" cy="2512467"/>
            <a:chOff x="6074853" y="3519465"/>
            <a:chExt cx="5566954" cy="2775000"/>
          </a:xfrm>
        </p:grpSpPr>
        <p:pic>
          <p:nvPicPr>
            <p:cNvPr id="89" name="Picture 88">
              <a:extLst>
                <a:ext uri="{FF2B5EF4-FFF2-40B4-BE49-F238E27FC236}">
                  <a16:creationId xmlns:a16="http://schemas.microsoft.com/office/drawing/2014/main" id="{6D93D4F0-A39E-E54B-8607-4F1A61814DD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05867" y="3827518"/>
              <a:ext cx="4001372" cy="2148568"/>
            </a:xfrm>
            <a:prstGeom prst="rect">
              <a:avLst/>
            </a:prstGeom>
          </p:spPr>
        </p:pic>
        <p:pic>
          <p:nvPicPr>
            <p:cNvPr id="90" name="Picture 89">
              <a:extLst>
                <a:ext uri="{FF2B5EF4-FFF2-40B4-BE49-F238E27FC236}">
                  <a16:creationId xmlns:a16="http://schemas.microsoft.com/office/drawing/2014/main" id="{ACB1F5BB-B816-824A-9E8F-9C8B3C0CA0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74853" y="3519465"/>
              <a:ext cx="5566954" cy="308053"/>
            </a:xfrm>
            <a:prstGeom prst="rect">
              <a:avLst/>
            </a:prstGeom>
          </p:spPr>
        </p:pic>
        <p:pic>
          <p:nvPicPr>
            <p:cNvPr id="91" name="Picture 90">
              <a:extLst>
                <a:ext uri="{FF2B5EF4-FFF2-40B4-BE49-F238E27FC236}">
                  <a16:creationId xmlns:a16="http://schemas.microsoft.com/office/drawing/2014/main" id="{196ECE02-F10D-3147-847A-9C0772046F1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98551" y="5584556"/>
              <a:ext cx="5052695" cy="709909"/>
            </a:xfrm>
            <a:prstGeom prst="rect">
              <a:avLst/>
            </a:prstGeom>
          </p:spPr>
        </p:pic>
      </p:grpSp>
      <p:sp>
        <p:nvSpPr>
          <p:cNvPr id="72" name="TextBox 71">
            <a:extLst>
              <a:ext uri="{FF2B5EF4-FFF2-40B4-BE49-F238E27FC236}">
                <a16:creationId xmlns:a16="http://schemas.microsoft.com/office/drawing/2014/main" id="{08B76787-0495-6940-9FF1-D2F679C9A68C}"/>
              </a:ext>
            </a:extLst>
          </p:cNvPr>
          <p:cNvSpPr txBox="1"/>
          <p:nvPr/>
        </p:nvSpPr>
        <p:spPr>
          <a:xfrm>
            <a:off x="2614376" y="4363366"/>
            <a:ext cx="373820" cy="307777"/>
          </a:xfrm>
          <a:prstGeom prst="rect">
            <a:avLst/>
          </a:prstGeom>
          <a:noFill/>
        </p:spPr>
        <p:txBody>
          <a:bodyPr wrap="none" rtlCol="0">
            <a:spAutoFit/>
          </a:bodyPr>
          <a:lstStyle/>
          <a:p>
            <a:r>
              <a:rPr lang="en-BE" sz="1400" dirty="0">
                <a:solidFill>
                  <a:srgbClr val="4472C4"/>
                </a:solidFill>
              </a:rPr>
              <a:t>no</a:t>
            </a:r>
            <a:endParaRPr lang="en-BE" sz="1600" dirty="0">
              <a:solidFill>
                <a:srgbClr val="4472C4"/>
              </a:solidFill>
            </a:endParaRPr>
          </a:p>
        </p:txBody>
      </p:sp>
      <p:sp>
        <p:nvSpPr>
          <p:cNvPr id="73" name="Rounded Rectangle 72">
            <a:extLst>
              <a:ext uri="{FF2B5EF4-FFF2-40B4-BE49-F238E27FC236}">
                <a16:creationId xmlns:a16="http://schemas.microsoft.com/office/drawing/2014/main" id="{BB3D9880-CEB3-5246-B403-C29F2FE4A3CC}"/>
              </a:ext>
            </a:extLst>
          </p:cNvPr>
          <p:cNvSpPr/>
          <p:nvPr/>
        </p:nvSpPr>
        <p:spPr>
          <a:xfrm>
            <a:off x="850504" y="2799826"/>
            <a:ext cx="1931371"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Start met twee getallen a, b</a:t>
            </a:r>
          </a:p>
        </p:txBody>
      </p:sp>
      <p:sp>
        <p:nvSpPr>
          <p:cNvPr id="74" name="Rounded Rectangle 73">
            <a:extLst>
              <a:ext uri="{FF2B5EF4-FFF2-40B4-BE49-F238E27FC236}">
                <a16:creationId xmlns:a16="http://schemas.microsoft.com/office/drawing/2014/main" id="{4234CDF8-ED63-BD4C-A184-9DF5C9C03192}"/>
              </a:ext>
            </a:extLst>
          </p:cNvPr>
          <p:cNvSpPr/>
          <p:nvPr/>
        </p:nvSpPr>
        <p:spPr>
          <a:xfrm>
            <a:off x="850504" y="5207512"/>
            <a:ext cx="1931371" cy="3385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t>b = ggd</a:t>
            </a:r>
          </a:p>
        </p:txBody>
      </p:sp>
      <p:sp>
        <p:nvSpPr>
          <p:cNvPr id="75" name="Rounded Rectangle 74">
            <a:extLst>
              <a:ext uri="{FF2B5EF4-FFF2-40B4-BE49-F238E27FC236}">
                <a16:creationId xmlns:a16="http://schemas.microsoft.com/office/drawing/2014/main" id="{7AB701F3-8F85-B94C-A733-84630884AF6F}"/>
              </a:ext>
            </a:extLst>
          </p:cNvPr>
          <p:cNvSpPr/>
          <p:nvPr/>
        </p:nvSpPr>
        <p:spPr>
          <a:xfrm>
            <a:off x="982663" y="4471693"/>
            <a:ext cx="1657349" cy="338554"/>
          </a:xfrm>
          <a:prstGeom prst="roundRect">
            <a:avLst/>
          </a:prstGeom>
          <a:solidFill>
            <a:srgbClr val="FF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dirty="0">
                <a:solidFill>
                  <a:srgbClr val="404040"/>
                </a:solidFill>
              </a:rPr>
              <a:t>Is r = 0?</a:t>
            </a:r>
          </a:p>
        </p:txBody>
      </p:sp>
      <p:sp>
        <p:nvSpPr>
          <p:cNvPr id="76" name="TextBox 75">
            <a:extLst>
              <a:ext uri="{FF2B5EF4-FFF2-40B4-BE49-F238E27FC236}">
                <a16:creationId xmlns:a16="http://schemas.microsoft.com/office/drawing/2014/main" id="{866DB56F-B667-7E41-97A0-45E85C360276}"/>
              </a:ext>
            </a:extLst>
          </p:cNvPr>
          <p:cNvSpPr txBox="1"/>
          <p:nvPr/>
        </p:nvSpPr>
        <p:spPr>
          <a:xfrm>
            <a:off x="1349786" y="4781769"/>
            <a:ext cx="424540" cy="307777"/>
          </a:xfrm>
          <a:prstGeom prst="rect">
            <a:avLst/>
          </a:prstGeom>
          <a:noFill/>
        </p:spPr>
        <p:txBody>
          <a:bodyPr wrap="none" rtlCol="0">
            <a:spAutoFit/>
          </a:bodyPr>
          <a:lstStyle/>
          <a:p>
            <a:r>
              <a:rPr lang="en-BE" sz="1400" dirty="0">
                <a:solidFill>
                  <a:srgbClr val="4472C4"/>
                </a:solidFill>
              </a:rPr>
              <a:t>yes</a:t>
            </a:r>
          </a:p>
        </p:txBody>
      </p:sp>
      <p:cxnSp>
        <p:nvCxnSpPr>
          <p:cNvPr id="77" name="Straight Arrow Connector 76">
            <a:extLst>
              <a:ext uri="{FF2B5EF4-FFF2-40B4-BE49-F238E27FC236}">
                <a16:creationId xmlns:a16="http://schemas.microsoft.com/office/drawing/2014/main" id="{45350FAA-F232-7F41-AD9E-AB416AB2CCEB}"/>
              </a:ext>
            </a:extLst>
          </p:cNvPr>
          <p:cNvCxnSpPr>
            <a:cxnSpLocks/>
            <a:endCxn id="79" idx="0"/>
          </p:cNvCxnSpPr>
          <p:nvPr/>
        </p:nvCxnSpPr>
        <p:spPr>
          <a:xfrm flipH="1">
            <a:off x="1808339" y="3145702"/>
            <a:ext cx="5328" cy="399048"/>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D56092B-70FC-AB48-BF94-6D685D8C09F8}"/>
              </a:ext>
            </a:extLst>
          </p:cNvPr>
          <p:cNvCxnSpPr>
            <a:cxnSpLocks/>
            <a:endCxn id="75" idx="3"/>
          </p:cNvCxnSpPr>
          <p:nvPr/>
        </p:nvCxnSpPr>
        <p:spPr>
          <a:xfrm flipH="1">
            <a:off x="2640012" y="4639602"/>
            <a:ext cx="1467466" cy="1368"/>
          </a:xfrm>
          <a:prstGeom prst="straightConnector1">
            <a:avLst/>
          </a:prstGeom>
          <a:ln w="9525">
            <a:tailEnd type="none" w="lg" len="lg"/>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82D4D356-90A0-2346-804A-B3F015A773AA}"/>
              </a:ext>
            </a:extLst>
          </p:cNvPr>
          <p:cNvSpPr/>
          <p:nvPr/>
        </p:nvSpPr>
        <p:spPr>
          <a:xfrm>
            <a:off x="976665" y="3544750"/>
            <a:ext cx="1663348" cy="5294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200" dirty="0">
              <a:solidFill>
                <a:schemeClr val="bg1"/>
              </a:solidFill>
              <a:ea typeface="Cambria Math" panose="02040503050406030204" pitchFamily="18" charset="0"/>
            </a:endParaRPr>
          </a:p>
          <a:p>
            <a:pPr algn="ctr"/>
            <a:r>
              <a:rPr lang="en-BE" sz="1200" dirty="0">
                <a:solidFill>
                  <a:schemeClr val="bg1"/>
                </a:solidFill>
                <a:ea typeface="Cambria Math" panose="02040503050406030204" pitchFamily="18" charset="0"/>
              </a:rPr>
              <a:t>Deel a door b &amp;</a:t>
            </a:r>
          </a:p>
          <a:p>
            <a:pPr algn="ctr"/>
            <a:r>
              <a:rPr lang="en-BE" sz="1200" dirty="0">
                <a:solidFill>
                  <a:schemeClr val="bg1"/>
                </a:solidFill>
                <a:ea typeface="Cambria Math" panose="02040503050406030204" pitchFamily="18" charset="0"/>
              </a:rPr>
              <a:t> bepaal de rest r </a:t>
            </a:r>
          </a:p>
          <a:p>
            <a:pPr algn="ctr"/>
            <a:endParaRPr lang="en-BE" sz="1200" dirty="0">
              <a:solidFill>
                <a:schemeClr val="bg1"/>
              </a:solidFill>
            </a:endParaRPr>
          </a:p>
        </p:txBody>
      </p:sp>
      <p:cxnSp>
        <p:nvCxnSpPr>
          <p:cNvPr id="80" name="Straight Arrow Connector 79">
            <a:extLst>
              <a:ext uri="{FF2B5EF4-FFF2-40B4-BE49-F238E27FC236}">
                <a16:creationId xmlns:a16="http://schemas.microsoft.com/office/drawing/2014/main" id="{FF828CE1-C956-D049-AC33-232E070CA545}"/>
              </a:ext>
            </a:extLst>
          </p:cNvPr>
          <p:cNvCxnSpPr>
            <a:cxnSpLocks/>
            <a:endCxn id="75" idx="0"/>
          </p:cNvCxnSpPr>
          <p:nvPr/>
        </p:nvCxnSpPr>
        <p:spPr>
          <a:xfrm flipH="1">
            <a:off x="1811338" y="4079489"/>
            <a:ext cx="2330" cy="39220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2F983D1-E165-324D-A95F-22DD1FB0E9CE}"/>
              </a:ext>
            </a:extLst>
          </p:cNvPr>
          <p:cNvCxnSpPr>
            <a:cxnSpLocks/>
            <a:endCxn id="74" idx="0"/>
          </p:cNvCxnSpPr>
          <p:nvPr/>
        </p:nvCxnSpPr>
        <p:spPr>
          <a:xfrm>
            <a:off x="1813668" y="4828172"/>
            <a:ext cx="2522" cy="37934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1C1A42D-0177-D045-A621-6B891D2153D2}"/>
              </a:ext>
            </a:extLst>
          </p:cNvPr>
          <p:cNvSpPr/>
          <p:nvPr/>
        </p:nvSpPr>
        <p:spPr>
          <a:xfrm>
            <a:off x="3264098" y="3544254"/>
            <a:ext cx="1686756" cy="52947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1200" dirty="0">
                <a:solidFill>
                  <a:schemeClr val="bg1"/>
                </a:solidFill>
                <a:ea typeface="Cambria Math" panose="02040503050406030204" pitchFamily="18" charset="0"/>
              </a:rPr>
              <a:t>a wordt b &amp; </a:t>
            </a:r>
          </a:p>
          <a:p>
            <a:pPr algn="ctr"/>
            <a:r>
              <a:rPr lang="en-GB" sz="1200" dirty="0">
                <a:solidFill>
                  <a:schemeClr val="bg1"/>
                </a:solidFill>
                <a:ea typeface="Cambria Math" panose="02040503050406030204" pitchFamily="18" charset="0"/>
              </a:rPr>
              <a:t>b</a:t>
            </a:r>
            <a:r>
              <a:rPr lang="en-BE" sz="1200" dirty="0">
                <a:solidFill>
                  <a:schemeClr val="bg1"/>
                </a:solidFill>
                <a:ea typeface="Cambria Math" panose="02040503050406030204" pitchFamily="18" charset="0"/>
              </a:rPr>
              <a:t> wordt r </a:t>
            </a:r>
            <a:endParaRPr lang="en-BE" sz="1200" dirty="0">
              <a:solidFill>
                <a:schemeClr val="bg1"/>
              </a:solidFill>
            </a:endParaRPr>
          </a:p>
        </p:txBody>
      </p:sp>
      <p:cxnSp>
        <p:nvCxnSpPr>
          <p:cNvPr id="83" name="Straight Arrow Connector 82">
            <a:extLst>
              <a:ext uri="{FF2B5EF4-FFF2-40B4-BE49-F238E27FC236}">
                <a16:creationId xmlns:a16="http://schemas.microsoft.com/office/drawing/2014/main" id="{EF61DA7C-1209-B642-A647-CAC3AD90157E}"/>
              </a:ext>
            </a:extLst>
          </p:cNvPr>
          <p:cNvCxnSpPr>
            <a:cxnSpLocks/>
            <a:endCxn id="82" idx="2"/>
          </p:cNvCxnSpPr>
          <p:nvPr/>
        </p:nvCxnSpPr>
        <p:spPr>
          <a:xfrm flipV="1">
            <a:off x="4107476" y="4073728"/>
            <a:ext cx="0" cy="565874"/>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5C43729-7EDF-D643-8654-D7A11ABC2D7B}"/>
              </a:ext>
            </a:extLst>
          </p:cNvPr>
          <p:cNvCxnSpPr>
            <a:cxnSpLocks/>
          </p:cNvCxnSpPr>
          <p:nvPr/>
        </p:nvCxnSpPr>
        <p:spPr>
          <a:xfrm flipH="1">
            <a:off x="2654088" y="3821385"/>
            <a:ext cx="610013" cy="0"/>
          </a:xfrm>
          <a:prstGeom prst="straightConnector1">
            <a:avLst/>
          </a:prstGeom>
          <a:ln w="9525">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2" name="Rectangle 1">
            <a:extLst>
              <a:ext uri="{FF2B5EF4-FFF2-40B4-BE49-F238E27FC236}">
                <a16:creationId xmlns:a16="http://schemas.microsoft.com/office/drawing/2014/main" id="{36E8D962-2A56-544E-A2A6-D4CDDCEED73E}"/>
              </a:ext>
            </a:extLst>
          </p:cNvPr>
          <p:cNvSpPr/>
          <p:nvPr/>
        </p:nvSpPr>
        <p:spPr>
          <a:xfrm>
            <a:off x="500109" y="1440377"/>
            <a:ext cx="5030679" cy="830997"/>
          </a:xfrm>
          <a:prstGeom prst="rect">
            <a:avLst/>
          </a:prstGeom>
        </p:spPr>
        <p:txBody>
          <a:bodyPr wrap="square">
            <a:spAutoFit/>
          </a:bodyPr>
          <a:lstStyle/>
          <a:p>
            <a:r>
              <a:rPr lang="nl-NL" sz="1600" i="1" dirty="0">
                <a:solidFill>
                  <a:srgbClr val="595652"/>
                </a:solidFill>
                <a:latin typeface="Arial" panose="020B0604020202020204" pitchFamily="34" charset="0"/>
              </a:rPr>
              <a:t>De ggd van twee gehele getallen is ook de </a:t>
            </a:r>
            <a:r>
              <a:rPr lang="nl-NL" sz="1600" i="1" dirty="0" err="1">
                <a:solidFill>
                  <a:srgbClr val="595652"/>
                </a:solidFill>
                <a:latin typeface="Arial" panose="020B0604020202020204" pitchFamily="34" charset="0"/>
              </a:rPr>
              <a:t>ggd</a:t>
            </a:r>
            <a:r>
              <a:rPr lang="nl-NL" sz="1600" i="1" dirty="0">
                <a:solidFill>
                  <a:srgbClr val="595652"/>
                </a:solidFill>
                <a:latin typeface="Arial" panose="020B0604020202020204" pitchFamily="34" charset="0"/>
              </a:rPr>
              <a:t> van het kleinste getal en de rest die overblijft bij deling van het grootste getal door het kleinste.</a:t>
            </a:r>
            <a:endParaRPr lang="nl-NL" sz="1600" i="1" dirty="0">
              <a:solidFill>
                <a:srgbClr val="595652"/>
              </a:solidFill>
            </a:endParaRPr>
          </a:p>
        </p:txBody>
      </p:sp>
      <p:pic>
        <p:nvPicPr>
          <p:cNvPr id="5" name="Picture 4">
            <a:extLst>
              <a:ext uri="{FF2B5EF4-FFF2-40B4-BE49-F238E27FC236}">
                <a16:creationId xmlns:a16="http://schemas.microsoft.com/office/drawing/2014/main" id="{E43A30F5-EE98-7648-B584-9BB515E25F89}"/>
              </a:ext>
            </a:extLst>
          </p:cNvPr>
          <p:cNvPicPr>
            <a:picLocks noChangeAspect="1"/>
          </p:cNvPicPr>
          <p:nvPr/>
        </p:nvPicPr>
        <p:blipFill>
          <a:blip r:embed="rId6"/>
          <a:stretch>
            <a:fillRect/>
          </a:stretch>
        </p:blipFill>
        <p:spPr>
          <a:xfrm>
            <a:off x="8440213" y="3804806"/>
            <a:ext cx="3090085" cy="1230504"/>
          </a:xfrm>
          <a:prstGeom prst="rect">
            <a:avLst/>
          </a:prstGeom>
        </p:spPr>
      </p:pic>
      <p:sp>
        <p:nvSpPr>
          <p:cNvPr id="41" name="TextBox 40">
            <a:extLst>
              <a:ext uri="{FF2B5EF4-FFF2-40B4-BE49-F238E27FC236}">
                <a16:creationId xmlns:a16="http://schemas.microsoft.com/office/drawing/2014/main" id="{3C24716D-4DA9-9F4D-8EDF-0BEA611DF6BD}"/>
              </a:ext>
            </a:extLst>
          </p:cNvPr>
          <p:cNvSpPr txBox="1"/>
          <p:nvPr/>
        </p:nvSpPr>
        <p:spPr>
          <a:xfrm>
            <a:off x="6066792" y="1240322"/>
            <a:ext cx="1402948" cy="2062103"/>
          </a:xfrm>
          <a:prstGeom prst="rect">
            <a:avLst/>
          </a:prstGeom>
          <a:noFill/>
        </p:spPr>
        <p:txBody>
          <a:bodyPr wrap="none" rtlCol="0">
            <a:spAutoFit/>
          </a:bodyPr>
          <a:lstStyle/>
          <a:p>
            <a:pPr algn="r"/>
            <a:r>
              <a:rPr lang="en-BE" sz="1400" b="1" dirty="0">
                <a:solidFill>
                  <a:srgbClr val="595652"/>
                </a:solidFill>
              </a:rPr>
              <a:t>ggd(1140,900)</a:t>
            </a:r>
          </a:p>
          <a:p>
            <a:endParaRPr lang="en-BE" sz="1400" dirty="0">
              <a:solidFill>
                <a:srgbClr val="595652"/>
              </a:solidFill>
            </a:endParaRPr>
          </a:p>
          <a:p>
            <a:pPr algn="r"/>
            <a:r>
              <a:rPr lang="en-BE" sz="1400" dirty="0">
                <a:solidFill>
                  <a:srgbClr val="595652"/>
                </a:solidFill>
              </a:rPr>
              <a:t>ggd(900,240)</a:t>
            </a:r>
          </a:p>
          <a:p>
            <a:endParaRPr lang="en-BE" sz="1400" dirty="0">
              <a:solidFill>
                <a:srgbClr val="595652"/>
              </a:solidFill>
            </a:endParaRPr>
          </a:p>
          <a:p>
            <a:pPr algn="r"/>
            <a:r>
              <a:rPr lang="en-BE" sz="1400" dirty="0">
                <a:solidFill>
                  <a:srgbClr val="595652"/>
                </a:solidFill>
              </a:rPr>
              <a:t>ggd(240,180)</a:t>
            </a:r>
          </a:p>
          <a:p>
            <a:endParaRPr lang="en-BE" sz="1400" dirty="0">
              <a:solidFill>
                <a:srgbClr val="595652"/>
              </a:solidFill>
            </a:endParaRPr>
          </a:p>
          <a:p>
            <a:pPr algn="r"/>
            <a:r>
              <a:rPr lang="en-BE" sz="1400" dirty="0">
                <a:solidFill>
                  <a:srgbClr val="595652"/>
                </a:solidFill>
              </a:rPr>
              <a:t>ggd(180,60)</a:t>
            </a:r>
          </a:p>
          <a:p>
            <a:endParaRPr lang="en-US" sz="1400" dirty="0">
              <a:solidFill>
                <a:srgbClr val="595652"/>
              </a:solidFill>
              <a:ea typeface="Cambria Math" panose="02040503050406030204" pitchFamily="18" charset="0"/>
            </a:endParaRPr>
          </a:p>
          <a:p>
            <a:pPr algn="r"/>
            <a:r>
              <a:rPr lang="en-GB" sz="1400" b="1" dirty="0">
                <a:solidFill>
                  <a:srgbClr val="595652"/>
                </a:solidFill>
              </a:rPr>
              <a:t>g</a:t>
            </a:r>
            <a:r>
              <a:rPr lang="en-BE" sz="1400" b="1" dirty="0">
                <a:solidFill>
                  <a:srgbClr val="595652"/>
                </a:solidFill>
              </a:rPr>
              <a:t>gd(60,0</a:t>
            </a:r>
            <a:r>
              <a:rPr lang="en-BE" sz="1600" b="1" dirty="0">
                <a:solidFill>
                  <a:srgbClr val="595652"/>
                </a:solidFill>
              </a:rPr>
              <a:t>)</a:t>
            </a:r>
          </a:p>
        </p:txBody>
      </p:sp>
      <p:sp>
        <p:nvSpPr>
          <p:cNvPr id="42" name="TextBox 41">
            <a:extLst>
              <a:ext uri="{FF2B5EF4-FFF2-40B4-BE49-F238E27FC236}">
                <a16:creationId xmlns:a16="http://schemas.microsoft.com/office/drawing/2014/main" id="{F9FDCA7C-587F-7844-ADA0-52A2D6F3C867}"/>
              </a:ext>
            </a:extLst>
          </p:cNvPr>
          <p:cNvSpPr txBox="1"/>
          <p:nvPr/>
        </p:nvSpPr>
        <p:spPr>
          <a:xfrm>
            <a:off x="7721691" y="1237285"/>
            <a:ext cx="550151" cy="1600438"/>
          </a:xfrm>
          <a:prstGeom prst="rect">
            <a:avLst/>
          </a:prstGeom>
          <a:noFill/>
        </p:spPr>
        <p:txBody>
          <a:bodyPr wrap="none" rtlCol="0">
            <a:spAutoFit/>
          </a:bodyPr>
          <a:lstStyle/>
          <a:p>
            <a:pPr algn="ctr"/>
            <a:r>
              <a:rPr lang="en-BE" sz="1400" dirty="0">
                <a:solidFill>
                  <a:srgbClr val="595652"/>
                </a:solidFill>
              </a:rPr>
              <a:t>1140</a:t>
            </a:r>
          </a:p>
          <a:p>
            <a:pPr algn="ctr"/>
            <a:endParaRPr lang="en-BE" sz="1400" dirty="0">
              <a:solidFill>
                <a:srgbClr val="595652"/>
              </a:solidFill>
            </a:endParaRPr>
          </a:p>
          <a:p>
            <a:pPr algn="ctr"/>
            <a:r>
              <a:rPr lang="en-BE" sz="1400" dirty="0">
                <a:solidFill>
                  <a:srgbClr val="595652"/>
                </a:solidFill>
              </a:rPr>
              <a:t>900</a:t>
            </a:r>
          </a:p>
          <a:p>
            <a:pPr algn="ctr"/>
            <a:endParaRPr lang="en-BE" sz="1400" dirty="0">
              <a:solidFill>
                <a:srgbClr val="595652"/>
              </a:solidFill>
            </a:endParaRPr>
          </a:p>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p:txBody>
      </p:sp>
      <p:sp>
        <p:nvSpPr>
          <p:cNvPr id="43" name="TextBox 42">
            <a:extLst>
              <a:ext uri="{FF2B5EF4-FFF2-40B4-BE49-F238E27FC236}">
                <a16:creationId xmlns:a16="http://schemas.microsoft.com/office/drawing/2014/main" id="{3DFED775-20D5-6D40-A04B-391CE8E13F38}"/>
              </a:ext>
            </a:extLst>
          </p:cNvPr>
          <p:cNvSpPr txBox="1"/>
          <p:nvPr/>
        </p:nvSpPr>
        <p:spPr>
          <a:xfrm>
            <a:off x="8352613" y="1237285"/>
            <a:ext cx="274434" cy="2092881"/>
          </a:xfrm>
          <a:prstGeom prst="rect">
            <a:avLst/>
          </a:prstGeom>
          <a:noFill/>
        </p:spPr>
        <p:txBody>
          <a:bodyPr wrap="none" rtlCol="0">
            <a:spAutoFit/>
          </a:bodyPr>
          <a:lstStyle/>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4" name="TextBox 43">
            <a:extLst>
              <a:ext uri="{FF2B5EF4-FFF2-40B4-BE49-F238E27FC236}">
                <a16:creationId xmlns:a16="http://schemas.microsoft.com/office/drawing/2014/main" id="{86C1088F-1CF3-CE4A-A3FA-C40547C5538C}"/>
              </a:ext>
            </a:extLst>
          </p:cNvPr>
          <p:cNvSpPr txBox="1"/>
          <p:nvPr/>
        </p:nvSpPr>
        <p:spPr>
          <a:xfrm>
            <a:off x="9015826" y="1232927"/>
            <a:ext cx="263213" cy="1846659"/>
          </a:xfrm>
          <a:prstGeom prst="rect">
            <a:avLst/>
          </a:prstGeom>
          <a:noFill/>
        </p:spPr>
        <p:txBody>
          <a:bodyPr wrap="none" rtlCol="0">
            <a:spAutoFit/>
          </a:bodyPr>
          <a:lstStyle/>
          <a:p>
            <a:pPr algn="ctr"/>
            <a:r>
              <a:rPr lang="en-BE" sz="1400" dirty="0">
                <a:solidFill>
                  <a:srgbClr val="595652"/>
                </a:solidFill>
              </a:rPr>
              <a:t>x</a:t>
            </a:r>
          </a:p>
          <a:p>
            <a:pPr algn="ctr"/>
            <a:endParaRPr lang="en-BE" sz="1400" dirty="0">
              <a:solidFill>
                <a:srgbClr val="595652"/>
              </a:solidFill>
            </a:endParaRPr>
          </a:p>
          <a:p>
            <a:pPr algn="ctr"/>
            <a:r>
              <a:rPr lang="en-BE" sz="1400" dirty="0">
                <a:solidFill>
                  <a:srgbClr val="595652"/>
                </a:solidFill>
              </a:rPr>
              <a:t>x</a:t>
            </a:r>
          </a:p>
          <a:p>
            <a:pPr algn="ctr"/>
            <a:endParaRPr lang="en-BE" sz="1400" dirty="0">
              <a:solidFill>
                <a:srgbClr val="595652"/>
              </a:solidFill>
            </a:endParaRPr>
          </a:p>
          <a:p>
            <a:pPr algn="ctr"/>
            <a:r>
              <a:rPr lang="en-BE" sz="1400" dirty="0">
                <a:solidFill>
                  <a:srgbClr val="595652"/>
                </a:solidFill>
              </a:rPr>
              <a:t>x</a:t>
            </a:r>
          </a:p>
          <a:p>
            <a:pPr algn="ctr"/>
            <a:endParaRPr lang="en-BE" sz="1400" dirty="0">
              <a:solidFill>
                <a:srgbClr val="595652"/>
              </a:solidFill>
            </a:endParaRPr>
          </a:p>
          <a:p>
            <a:pPr algn="ctr"/>
            <a:r>
              <a:rPr lang="en-US" sz="1400" dirty="0">
                <a:solidFill>
                  <a:srgbClr val="595652"/>
                </a:solidFill>
                <a:ea typeface="Cambria Math" panose="02040503050406030204" pitchFamily="18" charset="0"/>
              </a:rPr>
              <a:t>x</a:t>
            </a:r>
          </a:p>
          <a:p>
            <a:pPr algn="ctr"/>
            <a:endParaRPr lang="en-BE" sz="1600" dirty="0">
              <a:solidFill>
                <a:srgbClr val="595652"/>
              </a:solidFill>
            </a:endParaRPr>
          </a:p>
        </p:txBody>
      </p:sp>
      <p:sp>
        <p:nvSpPr>
          <p:cNvPr id="45" name="TextBox 44">
            <a:extLst>
              <a:ext uri="{FF2B5EF4-FFF2-40B4-BE49-F238E27FC236}">
                <a16:creationId xmlns:a16="http://schemas.microsoft.com/office/drawing/2014/main" id="{B01A357F-A91B-3C47-B03F-A5D583F5F460}"/>
              </a:ext>
            </a:extLst>
          </p:cNvPr>
          <p:cNvSpPr txBox="1"/>
          <p:nvPr/>
        </p:nvSpPr>
        <p:spPr>
          <a:xfrm>
            <a:off x="9319930" y="1232927"/>
            <a:ext cx="458779" cy="2092881"/>
          </a:xfrm>
          <a:prstGeom prst="rect">
            <a:avLst/>
          </a:prstGeom>
          <a:noFill/>
        </p:spPr>
        <p:txBody>
          <a:bodyPr wrap="none" rtlCol="0">
            <a:spAutoFit/>
          </a:bodyPr>
          <a:lstStyle/>
          <a:p>
            <a:pPr algn="ctr"/>
            <a:r>
              <a:rPr lang="en-BE" sz="1400" dirty="0">
                <a:solidFill>
                  <a:srgbClr val="595652"/>
                </a:solidFill>
              </a:rPr>
              <a:t>900</a:t>
            </a:r>
          </a:p>
          <a:p>
            <a:pPr algn="ctr"/>
            <a:endParaRPr lang="en-BE" sz="1400" dirty="0">
              <a:solidFill>
                <a:srgbClr val="595652"/>
              </a:solidFill>
            </a:endParaRPr>
          </a:p>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a:p>
            <a:pPr algn="ctr"/>
            <a:endParaRPr lang="en-BE" sz="1400" dirty="0">
              <a:solidFill>
                <a:srgbClr val="595652"/>
              </a:solidFill>
            </a:endParaRPr>
          </a:p>
          <a:p>
            <a:pPr algn="ctr"/>
            <a:r>
              <a:rPr lang="en-BE" sz="1400" dirty="0">
                <a:solidFill>
                  <a:srgbClr val="595652"/>
                </a:solidFill>
              </a:rPr>
              <a:t>60</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6" name="TextBox 45">
            <a:extLst>
              <a:ext uri="{FF2B5EF4-FFF2-40B4-BE49-F238E27FC236}">
                <a16:creationId xmlns:a16="http://schemas.microsoft.com/office/drawing/2014/main" id="{82212BA4-B1C7-AA4D-BFCC-4345A45A70A0}"/>
              </a:ext>
            </a:extLst>
          </p:cNvPr>
          <p:cNvSpPr txBox="1"/>
          <p:nvPr/>
        </p:nvSpPr>
        <p:spPr>
          <a:xfrm>
            <a:off x="8683773" y="1232927"/>
            <a:ext cx="276038" cy="2092881"/>
          </a:xfrm>
          <a:prstGeom prst="rect">
            <a:avLst/>
          </a:prstGeom>
          <a:noFill/>
        </p:spPr>
        <p:txBody>
          <a:bodyPr wrap="none" rtlCol="0">
            <a:spAutoFit/>
          </a:bodyPr>
          <a:lstStyle/>
          <a:p>
            <a:pPr algn="ctr"/>
            <a:r>
              <a:rPr lang="en-BE" sz="1400" dirty="0">
                <a:solidFill>
                  <a:srgbClr val="595652"/>
                </a:solidFill>
              </a:rPr>
              <a:t>1</a:t>
            </a:r>
          </a:p>
          <a:p>
            <a:pPr algn="ctr"/>
            <a:endParaRPr lang="en-BE" sz="1400" dirty="0">
              <a:solidFill>
                <a:srgbClr val="595652"/>
              </a:solidFill>
            </a:endParaRPr>
          </a:p>
          <a:p>
            <a:pPr algn="ctr"/>
            <a:r>
              <a:rPr lang="en-BE" sz="1400" dirty="0">
                <a:solidFill>
                  <a:srgbClr val="595652"/>
                </a:solidFill>
              </a:rPr>
              <a:t>3</a:t>
            </a:r>
          </a:p>
          <a:p>
            <a:pPr algn="ctr"/>
            <a:endParaRPr lang="en-BE" sz="1400" dirty="0">
              <a:solidFill>
                <a:srgbClr val="595652"/>
              </a:solidFill>
            </a:endParaRPr>
          </a:p>
          <a:p>
            <a:pPr algn="ctr"/>
            <a:r>
              <a:rPr lang="en-BE" sz="1400" dirty="0">
                <a:solidFill>
                  <a:srgbClr val="595652"/>
                </a:solidFill>
              </a:rPr>
              <a:t>1</a:t>
            </a:r>
          </a:p>
          <a:p>
            <a:pPr algn="ctr"/>
            <a:endParaRPr lang="en-BE" sz="1400" dirty="0">
              <a:solidFill>
                <a:srgbClr val="595652"/>
              </a:solidFill>
            </a:endParaRPr>
          </a:p>
          <a:p>
            <a:pPr algn="ctr"/>
            <a:r>
              <a:rPr lang="en-BE" sz="1400" dirty="0">
                <a:solidFill>
                  <a:srgbClr val="595652"/>
                </a:solidFill>
              </a:rPr>
              <a:t>3</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7" name="TextBox 46">
            <a:extLst>
              <a:ext uri="{FF2B5EF4-FFF2-40B4-BE49-F238E27FC236}">
                <a16:creationId xmlns:a16="http://schemas.microsoft.com/office/drawing/2014/main" id="{FF825148-6AE2-9D43-BB3E-8D949A180130}"/>
              </a:ext>
            </a:extLst>
          </p:cNvPr>
          <p:cNvSpPr txBox="1"/>
          <p:nvPr/>
        </p:nvSpPr>
        <p:spPr>
          <a:xfrm>
            <a:off x="9815134" y="1232926"/>
            <a:ext cx="274434" cy="1846659"/>
          </a:xfrm>
          <a:prstGeom prst="rect">
            <a:avLst/>
          </a:prstGeom>
          <a:noFill/>
        </p:spPr>
        <p:txBody>
          <a:bodyPr wrap="none" rtlCol="0">
            <a:spAutoFit/>
          </a:bodyPr>
          <a:lstStyle/>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BE" sz="1400" dirty="0">
                <a:solidFill>
                  <a:srgbClr val="595652"/>
                </a:solidFill>
              </a:rPr>
              <a:t>+</a:t>
            </a:r>
          </a:p>
          <a:p>
            <a:pPr algn="ctr"/>
            <a:endParaRPr lang="en-BE" sz="1400" dirty="0">
              <a:solidFill>
                <a:srgbClr val="595652"/>
              </a:solidFill>
            </a:endParaRPr>
          </a:p>
          <a:p>
            <a:pPr algn="ctr"/>
            <a:r>
              <a:rPr lang="en-US" sz="1400" dirty="0">
                <a:solidFill>
                  <a:srgbClr val="595652"/>
                </a:solidFill>
                <a:ea typeface="Cambria Math" panose="02040503050406030204" pitchFamily="18" charset="0"/>
              </a:rPr>
              <a:t>+</a:t>
            </a:r>
          </a:p>
          <a:p>
            <a:pPr algn="ctr"/>
            <a:endParaRPr lang="en-BE" sz="1600" dirty="0">
              <a:solidFill>
                <a:srgbClr val="595652"/>
              </a:solidFill>
            </a:endParaRPr>
          </a:p>
        </p:txBody>
      </p:sp>
      <p:sp>
        <p:nvSpPr>
          <p:cNvPr id="48" name="TextBox 47">
            <a:extLst>
              <a:ext uri="{FF2B5EF4-FFF2-40B4-BE49-F238E27FC236}">
                <a16:creationId xmlns:a16="http://schemas.microsoft.com/office/drawing/2014/main" id="{4BD5577B-09AA-C74A-8805-69EFD8B688EA}"/>
              </a:ext>
            </a:extLst>
          </p:cNvPr>
          <p:cNvSpPr txBox="1"/>
          <p:nvPr/>
        </p:nvSpPr>
        <p:spPr>
          <a:xfrm>
            <a:off x="10125992" y="1232927"/>
            <a:ext cx="458779" cy="2092881"/>
          </a:xfrm>
          <a:prstGeom prst="rect">
            <a:avLst/>
          </a:prstGeom>
          <a:noFill/>
        </p:spPr>
        <p:txBody>
          <a:bodyPr wrap="none" rtlCol="0">
            <a:spAutoFit/>
          </a:bodyPr>
          <a:lstStyle/>
          <a:p>
            <a:pPr algn="ctr"/>
            <a:r>
              <a:rPr lang="en-BE" sz="1400" dirty="0">
                <a:solidFill>
                  <a:srgbClr val="595652"/>
                </a:solidFill>
              </a:rPr>
              <a:t>240</a:t>
            </a:r>
          </a:p>
          <a:p>
            <a:pPr algn="ctr"/>
            <a:endParaRPr lang="en-BE" sz="1400" dirty="0">
              <a:solidFill>
                <a:srgbClr val="595652"/>
              </a:solidFill>
            </a:endParaRPr>
          </a:p>
          <a:p>
            <a:pPr algn="ctr"/>
            <a:r>
              <a:rPr lang="en-BE" sz="1400" dirty="0">
                <a:solidFill>
                  <a:srgbClr val="595652"/>
                </a:solidFill>
              </a:rPr>
              <a:t>180</a:t>
            </a:r>
          </a:p>
          <a:p>
            <a:pPr algn="ctr"/>
            <a:endParaRPr lang="en-BE" sz="1400" dirty="0">
              <a:solidFill>
                <a:srgbClr val="595652"/>
              </a:solidFill>
            </a:endParaRPr>
          </a:p>
          <a:p>
            <a:pPr algn="ctr"/>
            <a:r>
              <a:rPr lang="en-BE" sz="1400" dirty="0">
                <a:solidFill>
                  <a:srgbClr val="595652"/>
                </a:solidFill>
              </a:rPr>
              <a:t>60</a:t>
            </a:r>
          </a:p>
          <a:p>
            <a:pPr algn="ctr"/>
            <a:endParaRPr lang="en-BE" sz="1400" dirty="0">
              <a:solidFill>
                <a:srgbClr val="595652"/>
              </a:solidFill>
            </a:endParaRPr>
          </a:p>
          <a:p>
            <a:pPr algn="ctr"/>
            <a:r>
              <a:rPr lang="en-BE" sz="1400" dirty="0">
                <a:solidFill>
                  <a:srgbClr val="595652"/>
                </a:solidFill>
              </a:rPr>
              <a:t>0</a:t>
            </a:r>
          </a:p>
          <a:p>
            <a:pPr algn="ctr"/>
            <a:endParaRPr lang="en-US" sz="1600" dirty="0">
              <a:solidFill>
                <a:srgbClr val="595652"/>
              </a:solidFill>
              <a:ea typeface="Cambria Math" panose="02040503050406030204" pitchFamily="18" charset="0"/>
            </a:endParaRPr>
          </a:p>
          <a:p>
            <a:pPr algn="ctr"/>
            <a:endParaRPr lang="en-BE" sz="1600" dirty="0">
              <a:solidFill>
                <a:srgbClr val="595652"/>
              </a:solidFill>
            </a:endParaRPr>
          </a:p>
        </p:txBody>
      </p:sp>
      <p:sp>
        <p:nvSpPr>
          <p:cNvPr id="49" name="TextBox 48">
            <a:extLst>
              <a:ext uri="{FF2B5EF4-FFF2-40B4-BE49-F238E27FC236}">
                <a16:creationId xmlns:a16="http://schemas.microsoft.com/office/drawing/2014/main" id="{0D407AEE-4224-5D47-B765-EF195F161D72}"/>
              </a:ext>
            </a:extLst>
          </p:cNvPr>
          <p:cNvSpPr txBox="1"/>
          <p:nvPr/>
        </p:nvSpPr>
        <p:spPr>
          <a:xfrm rot="5400000">
            <a:off x="6861286" y="1444280"/>
            <a:ext cx="274434" cy="307777"/>
          </a:xfrm>
          <a:prstGeom prst="rect">
            <a:avLst/>
          </a:prstGeom>
          <a:noFill/>
        </p:spPr>
        <p:txBody>
          <a:bodyPr wrap="none" rtlCol="0">
            <a:spAutoFit/>
          </a:bodyPr>
          <a:lstStyle/>
          <a:p>
            <a:pPr algn="ctr"/>
            <a:r>
              <a:rPr lang="en-BE" sz="1400" dirty="0">
                <a:solidFill>
                  <a:srgbClr val="595652"/>
                </a:solidFill>
              </a:rPr>
              <a:t>=</a:t>
            </a:r>
          </a:p>
        </p:txBody>
      </p:sp>
      <p:cxnSp>
        <p:nvCxnSpPr>
          <p:cNvPr id="50" name="Straight Connector 49">
            <a:extLst>
              <a:ext uri="{FF2B5EF4-FFF2-40B4-BE49-F238E27FC236}">
                <a16:creationId xmlns:a16="http://schemas.microsoft.com/office/drawing/2014/main" id="{6EF71746-3AD4-9344-AD8C-3EA7A0762868}"/>
              </a:ext>
            </a:extLst>
          </p:cNvPr>
          <p:cNvCxnSpPr>
            <a:cxnSpLocks/>
          </p:cNvCxnSpPr>
          <p:nvPr/>
        </p:nvCxnSpPr>
        <p:spPr>
          <a:xfrm flipH="1">
            <a:off x="9711456" y="1503281"/>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4367F55-A3B9-E542-96D0-4CF785AAF446}"/>
              </a:ext>
            </a:extLst>
          </p:cNvPr>
          <p:cNvCxnSpPr>
            <a:cxnSpLocks/>
          </p:cNvCxnSpPr>
          <p:nvPr/>
        </p:nvCxnSpPr>
        <p:spPr>
          <a:xfrm flipH="1">
            <a:off x="8210824" y="1506631"/>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4309617-9E81-6245-BCB9-19D7D1396F43}"/>
              </a:ext>
            </a:extLst>
          </p:cNvPr>
          <p:cNvCxnSpPr>
            <a:cxnSpLocks/>
          </p:cNvCxnSpPr>
          <p:nvPr/>
        </p:nvCxnSpPr>
        <p:spPr>
          <a:xfrm flipH="1">
            <a:off x="9709947" y="1903055"/>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09BF646-781B-8E4D-AD38-B7CFDBA05C88}"/>
              </a:ext>
            </a:extLst>
          </p:cNvPr>
          <p:cNvCxnSpPr>
            <a:cxnSpLocks/>
          </p:cNvCxnSpPr>
          <p:nvPr/>
        </p:nvCxnSpPr>
        <p:spPr>
          <a:xfrm flipH="1">
            <a:off x="9717495" y="2336101"/>
            <a:ext cx="431333" cy="255604"/>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A7CF827-EF3C-9E43-8F99-86EE0270AD99}"/>
              </a:ext>
            </a:extLst>
          </p:cNvPr>
          <p:cNvCxnSpPr>
            <a:cxnSpLocks/>
          </p:cNvCxnSpPr>
          <p:nvPr/>
        </p:nvCxnSpPr>
        <p:spPr>
          <a:xfrm flipH="1">
            <a:off x="8200265" y="1930629"/>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10CC855-6DFD-CD48-9135-8FAB8E34DB1E}"/>
              </a:ext>
            </a:extLst>
          </p:cNvPr>
          <p:cNvCxnSpPr>
            <a:cxnSpLocks/>
          </p:cNvCxnSpPr>
          <p:nvPr/>
        </p:nvCxnSpPr>
        <p:spPr>
          <a:xfrm flipH="1">
            <a:off x="8207816" y="2354631"/>
            <a:ext cx="1149566" cy="255190"/>
          </a:xfrm>
          <a:prstGeom prst="line">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6F439007-CEAC-614F-BC57-55C14100FCD2}"/>
              </a:ext>
            </a:extLst>
          </p:cNvPr>
          <p:cNvSpPr txBox="1"/>
          <p:nvPr/>
        </p:nvSpPr>
        <p:spPr>
          <a:xfrm>
            <a:off x="8071641" y="2933331"/>
            <a:ext cx="1610370" cy="307777"/>
          </a:xfrm>
          <a:prstGeom prst="rect">
            <a:avLst/>
          </a:prstGeom>
          <a:noFill/>
        </p:spPr>
        <p:txBody>
          <a:bodyPr wrap="square" rtlCol="0">
            <a:spAutoFit/>
          </a:bodyPr>
          <a:lstStyle/>
          <a:p>
            <a:r>
              <a:rPr lang="en-BE" sz="1400" b="1" dirty="0">
                <a:solidFill>
                  <a:srgbClr val="595652"/>
                </a:solidFill>
              </a:rPr>
              <a:t>=      60</a:t>
            </a:r>
          </a:p>
        </p:txBody>
      </p:sp>
      <p:sp>
        <p:nvSpPr>
          <p:cNvPr id="71" name="TextBox 70">
            <a:extLst>
              <a:ext uri="{FF2B5EF4-FFF2-40B4-BE49-F238E27FC236}">
                <a16:creationId xmlns:a16="http://schemas.microsoft.com/office/drawing/2014/main" id="{B73F89B7-3683-7744-9E6B-48D6E41A5B72}"/>
              </a:ext>
            </a:extLst>
          </p:cNvPr>
          <p:cNvSpPr txBox="1"/>
          <p:nvPr/>
        </p:nvSpPr>
        <p:spPr>
          <a:xfrm rot="5400000">
            <a:off x="6861285" y="1894714"/>
            <a:ext cx="274434" cy="307777"/>
          </a:xfrm>
          <a:prstGeom prst="rect">
            <a:avLst/>
          </a:prstGeom>
          <a:noFill/>
        </p:spPr>
        <p:txBody>
          <a:bodyPr wrap="none" rtlCol="0">
            <a:spAutoFit/>
          </a:bodyPr>
          <a:lstStyle/>
          <a:p>
            <a:pPr algn="ctr"/>
            <a:r>
              <a:rPr lang="en-BE" sz="1400" dirty="0">
                <a:solidFill>
                  <a:srgbClr val="595652"/>
                </a:solidFill>
              </a:rPr>
              <a:t>=</a:t>
            </a:r>
          </a:p>
        </p:txBody>
      </p:sp>
      <p:sp>
        <p:nvSpPr>
          <p:cNvPr id="85" name="TextBox 84">
            <a:extLst>
              <a:ext uri="{FF2B5EF4-FFF2-40B4-BE49-F238E27FC236}">
                <a16:creationId xmlns:a16="http://schemas.microsoft.com/office/drawing/2014/main" id="{85B27C35-8716-B144-8E4F-9BE6BCC8B245}"/>
              </a:ext>
            </a:extLst>
          </p:cNvPr>
          <p:cNvSpPr txBox="1"/>
          <p:nvPr/>
        </p:nvSpPr>
        <p:spPr>
          <a:xfrm rot="5400000">
            <a:off x="6858958" y="2328338"/>
            <a:ext cx="274434" cy="307777"/>
          </a:xfrm>
          <a:prstGeom prst="rect">
            <a:avLst/>
          </a:prstGeom>
          <a:noFill/>
        </p:spPr>
        <p:txBody>
          <a:bodyPr wrap="none" rtlCol="0">
            <a:spAutoFit/>
          </a:bodyPr>
          <a:lstStyle/>
          <a:p>
            <a:pPr algn="ctr"/>
            <a:r>
              <a:rPr lang="en-BE" sz="1400" dirty="0">
                <a:solidFill>
                  <a:srgbClr val="595652"/>
                </a:solidFill>
              </a:rPr>
              <a:t>=</a:t>
            </a:r>
          </a:p>
        </p:txBody>
      </p:sp>
      <p:sp>
        <p:nvSpPr>
          <p:cNvPr id="86" name="TextBox 85">
            <a:extLst>
              <a:ext uri="{FF2B5EF4-FFF2-40B4-BE49-F238E27FC236}">
                <a16:creationId xmlns:a16="http://schemas.microsoft.com/office/drawing/2014/main" id="{3EE0838E-4FF6-A646-BC5D-A01EE54E1D6B}"/>
              </a:ext>
            </a:extLst>
          </p:cNvPr>
          <p:cNvSpPr txBox="1"/>
          <p:nvPr/>
        </p:nvSpPr>
        <p:spPr>
          <a:xfrm rot="5400000">
            <a:off x="6858958" y="2778772"/>
            <a:ext cx="274434" cy="307777"/>
          </a:xfrm>
          <a:prstGeom prst="rect">
            <a:avLst/>
          </a:prstGeom>
          <a:noFill/>
        </p:spPr>
        <p:txBody>
          <a:bodyPr wrap="square" rtlCol="0">
            <a:spAutoFit/>
          </a:bodyPr>
          <a:lstStyle/>
          <a:p>
            <a:pPr algn="ctr"/>
            <a:r>
              <a:rPr lang="en-BE" sz="1400" dirty="0">
                <a:solidFill>
                  <a:srgbClr val="595652"/>
                </a:solidFill>
              </a:rPr>
              <a:t>=</a:t>
            </a:r>
          </a:p>
        </p:txBody>
      </p:sp>
      <p:pic>
        <p:nvPicPr>
          <p:cNvPr id="92" name="Picture 91" descr="A picture containing outdoor, zebra, person, sitting&#10;&#10;Description automatically generated">
            <a:extLst>
              <a:ext uri="{FF2B5EF4-FFF2-40B4-BE49-F238E27FC236}">
                <a16:creationId xmlns:a16="http://schemas.microsoft.com/office/drawing/2014/main" id="{677713A2-3330-4A4F-AC7C-5918E5A917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850710" y="769334"/>
            <a:ext cx="924342" cy="1111930"/>
          </a:xfrm>
          <a:prstGeom prst="rect">
            <a:avLst/>
          </a:prstGeom>
        </p:spPr>
      </p:pic>
      <p:sp>
        <p:nvSpPr>
          <p:cNvPr id="36" name="TextBox 35">
            <a:extLst>
              <a:ext uri="{FF2B5EF4-FFF2-40B4-BE49-F238E27FC236}">
                <a16:creationId xmlns:a16="http://schemas.microsoft.com/office/drawing/2014/main" id="{57D8E8D9-3C61-3B45-890A-8ED7FD030929}"/>
              </a:ext>
            </a:extLst>
          </p:cNvPr>
          <p:cNvSpPr txBox="1"/>
          <p:nvPr/>
        </p:nvSpPr>
        <p:spPr>
          <a:xfrm>
            <a:off x="10497029" y="404813"/>
            <a:ext cx="1394934" cy="523220"/>
          </a:xfrm>
          <a:prstGeom prst="rect">
            <a:avLst/>
          </a:prstGeom>
          <a:noFill/>
        </p:spPr>
        <p:txBody>
          <a:bodyPr wrap="none" rtlCol="0">
            <a:spAutoFit/>
          </a:bodyPr>
          <a:lstStyle/>
          <a:p>
            <a:r>
              <a:rPr lang="en-BE" sz="2800" b="1" dirty="0">
                <a:solidFill>
                  <a:srgbClr val="932833"/>
                </a:solidFill>
              </a:rPr>
              <a:t>Euclides</a:t>
            </a:r>
            <a:endParaRPr lang="en-BE" sz="2800" b="1" i="1" dirty="0">
              <a:solidFill>
                <a:srgbClr val="932833"/>
              </a:solidFill>
            </a:endParaRPr>
          </a:p>
        </p:txBody>
      </p:sp>
    </p:spTree>
    <p:extLst>
      <p:ext uri="{BB962C8B-B14F-4D97-AF65-F5344CB8AC3E}">
        <p14:creationId xmlns:p14="http://schemas.microsoft.com/office/powerpoint/2010/main" val="339185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A5D8E8F9-43FB-6343-BA34-99B838F71890}"/>
              </a:ext>
            </a:extLst>
          </p:cNvPr>
          <p:cNvPicPr>
            <a:picLocks noChangeAspect="1"/>
          </p:cNvPicPr>
          <p:nvPr/>
        </p:nvPicPr>
        <p:blipFill>
          <a:blip r:embed="rId3"/>
          <a:stretch>
            <a:fillRect/>
          </a:stretch>
        </p:blipFill>
        <p:spPr>
          <a:xfrm>
            <a:off x="10968773" y="764171"/>
            <a:ext cx="808210" cy="1040877"/>
          </a:xfrm>
          <a:prstGeom prst="rect">
            <a:avLst/>
          </a:prstGeom>
        </p:spPr>
      </p:pic>
      <p:pic>
        <p:nvPicPr>
          <p:cNvPr id="5" name="Picture 4">
            <a:extLst>
              <a:ext uri="{FF2B5EF4-FFF2-40B4-BE49-F238E27FC236}">
                <a16:creationId xmlns:a16="http://schemas.microsoft.com/office/drawing/2014/main" id="{15C3C9BE-ADC4-1246-9544-F038D1FF9D55}"/>
              </a:ext>
            </a:extLst>
          </p:cNvPr>
          <p:cNvPicPr>
            <a:picLocks noChangeAspect="1"/>
          </p:cNvPicPr>
          <p:nvPr/>
        </p:nvPicPr>
        <p:blipFill>
          <a:blip r:embed="rId4"/>
          <a:stretch>
            <a:fillRect/>
          </a:stretch>
        </p:blipFill>
        <p:spPr>
          <a:xfrm>
            <a:off x="2120673" y="982953"/>
            <a:ext cx="8671377" cy="5875047"/>
          </a:xfrm>
          <a:prstGeom prst="rect">
            <a:avLst/>
          </a:prstGeom>
        </p:spPr>
      </p:pic>
      <p:pic>
        <p:nvPicPr>
          <p:cNvPr id="7" name="Picture 6">
            <a:extLst>
              <a:ext uri="{FF2B5EF4-FFF2-40B4-BE49-F238E27FC236}">
                <a16:creationId xmlns:a16="http://schemas.microsoft.com/office/drawing/2014/main" id="{ED2D6993-7F51-504C-9A16-05D1431333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72" y="1606255"/>
            <a:ext cx="1371612" cy="1482484"/>
          </a:xfrm>
          <a:prstGeom prst="rect">
            <a:avLst/>
          </a:prstGeom>
        </p:spPr>
      </p:pic>
      <p:sp>
        <p:nvSpPr>
          <p:cNvPr id="8" name="TextBox 7">
            <a:extLst>
              <a:ext uri="{FF2B5EF4-FFF2-40B4-BE49-F238E27FC236}">
                <a16:creationId xmlns:a16="http://schemas.microsoft.com/office/drawing/2014/main" id="{70D15820-3965-3443-8979-A656DA7AB8CA}"/>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10" name="TextBox 9">
            <a:extLst>
              <a:ext uri="{FF2B5EF4-FFF2-40B4-BE49-F238E27FC236}">
                <a16:creationId xmlns:a16="http://schemas.microsoft.com/office/drawing/2014/main" id="{F15E31B8-7D73-934C-94EC-F6CB7AED887E}"/>
              </a:ext>
            </a:extLst>
          </p:cNvPr>
          <p:cNvSpPr txBox="1"/>
          <p:nvPr/>
        </p:nvSpPr>
        <p:spPr>
          <a:xfrm>
            <a:off x="10053145" y="404813"/>
            <a:ext cx="1844736" cy="523220"/>
          </a:xfrm>
          <a:prstGeom prst="rect">
            <a:avLst/>
          </a:prstGeom>
          <a:noFill/>
        </p:spPr>
        <p:txBody>
          <a:bodyPr wrap="none" rtlCol="0">
            <a:spAutoFit/>
          </a:bodyPr>
          <a:lstStyle/>
          <a:p>
            <a:r>
              <a:rPr lang="en-BE" sz="2800" b="1" dirty="0">
                <a:solidFill>
                  <a:srgbClr val="932833"/>
                </a:solidFill>
              </a:rPr>
              <a:t>Pythagoras</a:t>
            </a:r>
            <a:endParaRPr lang="en-BE" sz="2800" b="1" i="1" dirty="0">
              <a:solidFill>
                <a:srgbClr val="932833"/>
              </a:solidFill>
            </a:endParaRPr>
          </a:p>
        </p:txBody>
      </p:sp>
      <p:sp>
        <p:nvSpPr>
          <p:cNvPr id="13" name="TextBox 12">
            <a:extLst>
              <a:ext uri="{FF2B5EF4-FFF2-40B4-BE49-F238E27FC236}">
                <a16:creationId xmlns:a16="http://schemas.microsoft.com/office/drawing/2014/main" id="{BB3FCD89-7FEF-994A-9D5E-0A1C556142B8}"/>
              </a:ext>
            </a:extLst>
          </p:cNvPr>
          <p:cNvSpPr txBox="1"/>
          <p:nvPr/>
        </p:nvSpPr>
        <p:spPr>
          <a:xfrm rot="18454875">
            <a:off x="4372646" y="3834583"/>
            <a:ext cx="1117961" cy="523220"/>
          </a:xfrm>
          <a:prstGeom prst="rect">
            <a:avLst/>
          </a:prstGeom>
          <a:noFill/>
        </p:spPr>
        <p:txBody>
          <a:bodyPr wrap="square" rtlCol="0">
            <a:spAutoFit/>
          </a:bodyPr>
          <a:lstStyle/>
          <a:p>
            <a:pPr algn="ctr"/>
            <a:r>
              <a:rPr lang="en-BE" sz="1400" b="1" dirty="0">
                <a:solidFill>
                  <a:srgbClr val="C00000"/>
                </a:solidFill>
              </a:rPr>
              <a:t>Variabelen</a:t>
            </a:r>
          </a:p>
          <a:p>
            <a:pPr algn="ctr"/>
            <a:r>
              <a:rPr lang="en-BE" sz="1400" b="1" dirty="0">
                <a:solidFill>
                  <a:srgbClr val="C00000"/>
                </a:solidFill>
              </a:rPr>
              <a:t>inladen</a:t>
            </a:r>
          </a:p>
        </p:txBody>
      </p:sp>
      <p:cxnSp>
        <p:nvCxnSpPr>
          <p:cNvPr id="14" name="Straight Arrow Connector 13">
            <a:extLst>
              <a:ext uri="{FF2B5EF4-FFF2-40B4-BE49-F238E27FC236}">
                <a16:creationId xmlns:a16="http://schemas.microsoft.com/office/drawing/2014/main" id="{B933DCE2-A156-5244-AA66-E1DC32D31712}"/>
              </a:ext>
            </a:extLst>
          </p:cNvPr>
          <p:cNvCxnSpPr/>
          <p:nvPr/>
        </p:nvCxnSpPr>
        <p:spPr>
          <a:xfrm flipH="1">
            <a:off x="4174435" y="3429000"/>
            <a:ext cx="927652" cy="1156252"/>
          </a:xfrm>
          <a:prstGeom prst="straightConnector1">
            <a:avLst/>
          </a:prstGeom>
          <a:ln w="190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742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C73589FB-0AC8-FA44-BC1E-F1DB3D684007}"/>
              </a:ext>
            </a:extLst>
          </p:cNvPr>
          <p:cNvPicPr>
            <a:picLocks noChangeAspect="1"/>
          </p:cNvPicPr>
          <p:nvPr/>
        </p:nvPicPr>
        <p:blipFill>
          <a:blip r:embed="rId3"/>
          <a:stretch>
            <a:fillRect/>
          </a:stretch>
        </p:blipFill>
        <p:spPr>
          <a:xfrm>
            <a:off x="10968773" y="764171"/>
            <a:ext cx="808210" cy="1040877"/>
          </a:xfrm>
          <a:prstGeom prst="rect">
            <a:avLst/>
          </a:prstGeom>
        </p:spPr>
      </p:pic>
      <p:pic>
        <p:nvPicPr>
          <p:cNvPr id="2" name="Picture 1">
            <a:extLst>
              <a:ext uri="{FF2B5EF4-FFF2-40B4-BE49-F238E27FC236}">
                <a16:creationId xmlns:a16="http://schemas.microsoft.com/office/drawing/2014/main" id="{26F7F6AE-9A05-ED47-9FDC-63BD96845B46}"/>
              </a:ext>
            </a:extLst>
          </p:cNvPr>
          <p:cNvPicPr>
            <a:picLocks noChangeAspect="1"/>
          </p:cNvPicPr>
          <p:nvPr/>
        </p:nvPicPr>
        <p:blipFill>
          <a:blip r:embed="rId4"/>
          <a:stretch>
            <a:fillRect/>
          </a:stretch>
        </p:blipFill>
        <p:spPr>
          <a:xfrm>
            <a:off x="2120673" y="982953"/>
            <a:ext cx="8671377" cy="5875047"/>
          </a:xfrm>
          <a:prstGeom prst="rect">
            <a:avLst/>
          </a:prstGeom>
        </p:spPr>
      </p:pic>
      <p:pic>
        <p:nvPicPr>
          <p:cNvPr id="5" name="Picture 4">
            <a:extLst>
              <a:ext uri="{FF2B5EF4-FFF2-40B4-BE49-F238E27FC236}">
                <a16:creationId xmlns:a16="http://schemas.microsoft.com/office/drawing/2014/main" id="{916B0D96-A83D-164A-9539-2575321A1F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72" y="1606255"/>
            <a:ext cx="1371612" cy="1482484"/>
          </a:xfrm>
          <a:prstGeom prst="rect">
            <a:avLst/>
          </a:prstGeom>
        </p:spPr>
      </p:pic>
      <p:sp>
        <p:nvSpPr>
          <p:cNvPr id="7" name="TextBox 6">
            <a:extLst>
              <a:ext uri="{FF2B5EF4-FFF2-40B4-BE49-F238E27FC236}">
                <a16:creationId xmlns:a16="http://schemas.microsoft.com/office/drawing/2014/main" id="{A3E70151-F527-FD4B-BC79-D29EFA21A5A4}"/>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8" name="TextBox 7">
            <a:extLst>
              <a:ext uri="{FF2B5EF4-FFF2-40B4-BE49-F238E27FC236}">
                <a16:creationId xmlns:a16="http://schemas.microsoft.com/office/drawing/2014/main" id="{EE783863-7F1F-A943-9279-1E8784781AF2}"/>
              </a:ext>
            </a:extLst>
          </p:cNvPr>
          <p:cNvSpPr txBox="1"/>
          <p:nvPr/>
        </p:nvSpPr>
        <p:spPr>
          <a:xfrm>
            <a:off x="10053145" y="404813"/>
            <a:ext cx="1844736" cy="523220"/>
          </a:xfrm>
          <a:prstGeom prst="rect">
            <a:avLst/>
          </a:prstGeom>
          <a:noFill/>
        </p:spPr>
        <p:txBody>
          <a:bodyPr wrap="none" rtlCol="0">
            <a:spAutoFit/>
          </a:bodyPr>
          <a:lstStyle/>
          <a:p>
            <a:r>
              <a:rPr lang="en-BE" sz="2800" b="1" dirty="0">
                <a:solidFill>
                  <a:srgbClr val="932833"/>
                </a:solidFill>
              </a:rPr>
              <a:t>Pythagoras</a:t>
            </a:r>
            <a:endParaRPr lang="en-BE" sz="2800" b="1" i="1" dirty="0">
              <a:solidFill>
                <a:srgbClr val="932833"/>
              </a:solidFill>
            </a:endParaRPr>
          </a:p>
        </p:txBody>
      </p:sp>
    </p:spTree>
    <p:extLst>
      <p:ext uri="{BB962C8B-B14F-4D97-AF65-F5344CB8AC3E}">
        <p14:creationId xmlns:p14="http://schemas.microsoft.com/office/powerpoint/2010/main" val="3567722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erson&#10;&#10;Description automatically generated">
            <a:extLst>
              <a:ext uri="{FF2B5EF4-FFF2-40B4-BE49-F238E27FC236}">
                <a16:creationId xmlns:a16="http://schemas.microsoft.com/office/drawing/2014/main" id="{A91D5FDB-B24E-5140-AD1A-7481C1BF8100}"/>
              </a:ext>
            </a:extLst>
          </p:cNvPr>
          <p:cNvPicPr>
            <a:picLocks noChangeAspect="1"/>
          </p:cNvPicPr>
          <p:nvPr/>
        </p:nvPicPr>
        <p:blipFill>
          <a:blip r:embed="rId3"/>
          <a:stretch>
            <a:fillRect/>
          </a:stretch>
        </p:blipFill>
        <p:spPr>
          <a:xfrm>
            <a:off x="10968773" y="764171"/>
            <a:ext cx="808210" cy="1040877"/>
          </a:xfrm>
          <a:prstGeom prst="rect">
            <a:avLst/>
          </a:prstGeom>
        </p:spPr>
      </p:pic>
      <p:pic>
        <p:nvPicPr>
          <p:cNvPr id="5" name="Picture 4">
            <a:extLst>
              <a:ext uri="{FF2B5EF4-FFF2-40B4-BE49-F238E27FC236}">
                <a16:creationId xmlns:a16="http://schemas.microsoft.com/office/drawing/2014/main" id="{34109309-885B-7947-9235-31FA3B83F448}"/>
              </a:ext>
            </a:extLst>
          </p:cNvPr>
          <p:cNvPicPr>
            <a:picLocks noChangeAspect="1"/>
          </p:cNvPicPr>
          <p:nvPr/>
        </p:nvPicPr>
        <p:blipFill>
          <a:blip r:embed="rId4"/>
          <a:stretch>
            <a:fillRect/>
          </a:stretch>
        </p:blipFill>
        <p:spPr>
          <a:xfrm>
            <a:off x="2120674" y="982953"/>
            <a:ext cx="8671377" cy="5875047"/>
          </a:xfrm>
          <a:prstGeom prst="rect">
            <a:avLst/>
          </a:prstGeom>
        </p:spPr>
      </p:pic>
      <p:pic>
        <p:nvPicPr>
          <p:cNvPr id="7" name="Picture 6">
            <a:extLst>
              <a:ext uri="{FF2B5EF4-FFF2-40B4-BE49-F238E27FC236}">
                <a16:creationId xmlns:a16="http://schemas.microsoft.com/office/drawing/2014/main" id="{C293058C-53B5-B648-A5A8-F943A23493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72" y="1606255"/>
            <a:ext cx="1371612" cy="1482484"/>
          </a:xfrm>
          <a:prstGeom prst="rect">
            <a:avLst/>
          </a:prstGeom>
        </p:spPr>
      </p:pic>
      <p:sp>
        <p:nvSpPr>
          <p:cNvPr id="8" name="TextBox 7">
            <a:extLst>
              <a:ext uri="{FF2B5EF4-FFF2-40B4-BE49-F238E27FC236}">
                <a16:creationId xmlns:a16="http://schemas.microsoft.com/office/drawing/2014/main" id="{403538F0-4580-064D-A0CE-7F68486A08F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10" name="TextBox 9">
            <a:extLst>
              <a:ext uri="{FF2B5EF4-FFF2-40B4-BE49-F238E27FC236}">
                <a16:creationId xmlns:a16="http://schemas.microsoft.com/office/drawing/2014/main" id="{30CC7C99-129E-B449-A7BB-EBED72BED624}"/>
              </a:ext>
            </a:extLst>
          </p:cNvPr>
          <p:cNvSpPr txBox="1"/>
          <p:nvPr/>
        </p:nvSpPr>
        <p:spPr>
          <a:xfrm>
            <a:off x="10053145" y="404813"/>
            <a:ext cx="1844736" cy="523220"/>
          </a:xfrm>
          <a:prstGeom prst="rect">
            <a:avLst/>
          </a:prstGeom>
          <a:noFill/>
        </p:spPr>
        <p:txBody>
          <a:bodyPr wrap="none" rtlCol="0">
            <a:spAutoFit/>
          </a:bodyPr>
          <a:lstStyle/>
          <a:p>
            <a:r>
              <a:rPr lang="en-BE" sz="2800" b="1" dirty="0">
                <a:solidFill>
                  <a:srgbClr val="932833"/>
                </a:solidFill>
              </a:rPr>
              <a:t>Pythagoras</a:t>
            </a:r>
            <a:endParaRPr lang="en-BE" sz="2800" b="1" i="1" dirty="0">
              <a:solidFill>
                <a:srgbClr val="932833"/>
              </a:solidFill>
            </a:endParaRPr>
          </a:p>
        </p:txBody>
      </p:sp>
    </p:spTree>
    <p:extLst>
      <p:ext uri="{BB962C8B-B14F-4D97-AF65-F5344CB8AC3E}">
        <p14:creationId xmlns:p14="http://schemas.microsoft.com/office/powerpoint/2010/main" val="3057427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4">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grpSp>
        <p:nvGrpSpPr>
          <p:cNvPr id="2" name="Group 1">
            <a:extLst>
              <a:ext uri="{FF2B5EF4-FFF2-40B4-BE49-F238E27FC236}">
                <a16:creationId xmlns:a16="http://schemas.microsoft.com/office/drawing/2014/main" id="{940D95DE-0A38-4645-8B23-72320310045E}"/>
              </a:ext>
            </a:extLst>
          </p:cNvPr>
          <p:cNvGrpSpPr/>
          <p:nvPr/>
        </p:nvGrpSpPr>
        <p:grpSpPr>
          <a:xfrm>
            <a:off x="252821" y="2569209"/>
            <a:ext cx="1954509" cy="3898899"/>
            <a:chOff x="252821" y="2569209"/>
            <a:chExt cx="1954509" cy="3898899"/>
          </a:xfrm>
        </p:grpSpPr>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5"/>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6"/>
            <a:stretch>
              <a:fillRect/>
            </a:stretch>
          </p:blipFill>
          <p:spPr>
            <a:xfrm>
              <a:off x="650032" y="4843158"/>
              <a:ext cx="1186110" cy="1041083"/>
            </a:xfrm>
            <a:prstGeom prst="rect">
              <a:avLst/>
            </a:prstGeom>
          </p:spPr>
        </p:pic>
      </p:grpSp>
    </p:spTree>
    <p:extLst>
      <p:ext uri="{BB962C8B-B14F-4D97-AF65-F5344CB8AC3E}">
        <p14:creationId xmlns:p14="http://schemas.microsoft.com/office/powerpoint/2010/main" val="133779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pic>
        <p:nvPicPr>
          <p:cNvPr id="3" name="Picture 2">
            <a:extLst>
              <a:ext uri="{FF2B5EF4-FFF2-40B4-BE49-F238E27FC236}">
                <a16:creationId xmlns:a16="http://schemas.microsoft.com/office/drawing/2014/main" id="{930775C7-A461-1A45-8C4E-0CACCB72AC23}"/>
              </a:ext>
            </a:extLst>
          </p:cNvPr>
          <p:cNvPicPr>
            <a:picLocks noChangeAspect="1"/>
          </p:cNvPicPr>
          <p:nvPr/>
        </p:nvPicPr>
        <p:blipFill>
          <a:blip r:embed="rId5"/>
          <a:stretch>
            <a:fillRect/>
          </a:stretch>
        </p:blipFill>
        <p:spPr>
          <a:xfrm>
            <a:off x="4205750" y="2480914"/>
            <a:ext cx="3543385" cy="3948847"/>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6">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7"/>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8"/>
            <a:stretch>
              <a:fillRect/>
            </a:stretch>
          </p:blipFill>
          <p:spPr>
            <a:xfrm>
              <a:off x="650032" y="4843158"/>
              <a:ext cx="1186110" cy="1041083"/>
            </a:xfrm>
            <a:prstGeom prst="rect">
              <a:avLst/>
            </a:prstGeom>
          </p:spPr>
        </p:pic>
      </p:grpSp>
      <p:sp>
        <p:nvSpPr>
          <p:cNvPr id="18" name="Rectangle 17">
            <a:extLst>
              <a:ext uri="{FF2B5EF4-FFF2-40B4-BE49-F238E27FC236}">
                <a16:creationId xmlns:a16="http://schemas.microsoft.com/office/drawing/2014/main" id="{0B916641-42AC-7E44-BF37-43B830DCC2EB}"/>
              </a:ext>
            </a:extLst>
          </p:cNvPr>
          <p:cNvSpPr/>
          <p:nvPr/>
        </p:nvSpPr>
        <p:spPr>
          <a:xfrm>
            <a:off x="4103716" y="2817055"/>
            <a:ext cx="2946400" cy="1271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sp>
        <p:nvSpPr>
          <p:cNvPr id="19" name="Rectangle 18">
            <a:extLst>
              <a:ext uri="{FF2B5EF4-FFF2-40B4-BE49-F238E27FC236}">
                <a16:creationId xmlns:a16="http://schemas.microsoft.com/office/drawing/2014/main" id="{E1EE4DD8-4431-A946-9353-439C26392815}"/>
              </a:ext>
            </a:extLst>
          </p:cNvPr>
          <p:cNvSpPr/>
          <p:nvPr/>
        </p:nvSpPr>
        <p:spPr>
          <a:xfrm>
            <a:off x="4103713" y="4668432"/>
            <a:ext cx="3796145" cy="1732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76F8FBCC-EF90-8145-84FA-854AACF1CA1C}"/>
              </a:ext>
            </a:extLst>
          </p:cNvPr>
          <p:cNvSpPr/>
          <p:nvPr/>
        </p:nvSpPr>
        <p:spPr>
          <a:xfrm>
            <a:off x="3746629" y="3780998"/>
            <a:ext cx="676327" cy="1468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pic>
        <p:nvPicPr>
          <p:cNvPr id="23" name="Picture 22">
            <a:extLst>
              <a:ext uri="{FF2B5EF4-FFF2-40B4-BE49-F238E27FC236}">
                <a16:creationId xmlns:a16="http://schemas.microsoft.com/office/drawing/2014/main" id="{D38D4B0C-1926-F748-96F7-36291F1BA65F}"/>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205058" y="4088525"/>
            <a:ext cx="3309784" cy="574033"/>
          </a:xfrm>
          <a:prstGeom prst="rect">
            <a:avLst/>
          </a:prstGeom>
        </p:spPr>
      </p:pic>
    </p:spTree>
    <p:extLst>
      <p:ext uri="{BB962C8B-B14F-4D97-AF65-F5344CB8AC3E}">
        <p14:creationId xmlns:p14="http://schemas.microsoft.com/office/powerpoint/2010/main" val="2085411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rgbClr val="932833"/>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a:t>
            </a:r>
            <a:r>
              <a:rPr lang="en-GB" b="1" i="1" dirty="0">
                <a:solidFill>
                  <a:srgbClr val="595652"/>
                </a:solidFill>
                <a:latin typeface="Avenir" panose="02000503020000020003" pitchFamily="2" charset="0"/>
              </a:rPr>
              <a:t>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Tree>
    <p:extLst>
      <p:ext uri="{BB962C8B-B14F-4D97-AF65-F5344CB8AC3E}">
        <p14:creationId xmlns:p14="http://schemas.microsoft.com/office/powerpoint/2010/main" val="3128466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pic>
        <p:nvPicPr>
          <p:cNvPr id="3" name="Picture 2">
            <a:extLst>
              <a:ext uri="{FF2B5EF4-FFF2-40B4-BE49-F238E27FC236}">
                <a16:creationId xmlns:a16="http://schemas.microsoft.com/office/drawing/2014/main" id="{930775C7-A461-1A45-8C4E-0CACCB72AC23}"/>
              </a:ext>
            </a:extLst>
          </p:cNvPr>
          <p:cNvPicPr>
            <a:picLocks noChangeAspect="1"/>
          </p:cNvPicPr>
          <p:nvPr/>
        </p:nvPicPr>
        <p:blipFill>
          <a:blip r:embed="rId5"/>
          <a:stretch>
            <a:fillRect/>
          </a:stretch>
        </p:blipFill>
        <p:spPr>
          <a:xfrm>
            <a:off x="4205750" y="2480914"/>
            <a:ext cx="3543385" cy="3948847"/>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6">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7"/>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8"/>
            <a:stretch>
              <a:fillRect/>
            </a:stretch>
          </p:blipFill>
          <p:spPr>
            <a:xfrm>
              <a:off x="650032" y="4843158"/>
              <a:ext cx="1186110" cy="1041083"/>
            </a:xfrm>
            <a:prstGeom prst="rect">
              <a:avLst/>
            </a:prstGeom>
          </p:spPr>
        </p:pic>
      </p:grpSp>
      <p:sp>
        <p:nvSpPr>
          <p:cNvPr id="18" name="Rectangle 17">
            <a:extLst>
              <a:ext uri="{FF2B5EF4-FFF2-40B4-BE49-F238E27FC236}">
                <a16:creationId xmlns:a16="http://schemas.microsoft.com/office/drawing/2014/main" id="{0B916641-42AC-7E44-BF37-43B830DCC2EB}"/>
              </a:ext>
            </a:extLst>
          </p:cNvPr>
          <p:cNvSpPr/>
          <p:nvPr/>
        </p:nvSpPr>
        <p:spPr>
          <a:xfrm>
            <a:off x="4103716" y="3092429"/>
            <a:ext cx="2946400" cy="772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sp>
        <p:nvSpPr>
          <p:cNvPr id="19" name="Rectangle 18">
            <a:extLst>
              <a:ext uri="{FF2B5EF4-FFF2-40B4-BE49-F238E27FC236}">
                <a16:creationId xmlns:a16="http://schemas.microsoft.com/office/drawing/2014/main" id="{E1EE4DD8-4431-A946-9353-439C26392815}"/>
              </a:ext>
            </a:extLst>
          </p:cNvPr>
          <p:cNvSpPr/>
          <p:nvPr/>
        </p:nvSpPr>
        <p:spPr>
          <a:xfrm>
            <a:off x="4103713" y="4668432"/>
            <a:ext cx="3796145" cy="1732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897637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pic>
        <p:nvPicPr>
          <p:cNvPr id="3" name="Picture 2">
            <a:extLst>
              <a:ext uri="{FF2B5EF4-FFF2-40B4-BE49-F238E27FC236}">
                <a16:creationId xmlns:a16="http://schemas.microsoft.com/office/drawing/2014/main" id="{930775C7-A461-1A45-8C4E-0CACCB72AC23}"/>
              </a:ext>
            </a:extLst>
          </p:cNvPr>
          <p:cNvPicPr>
            <a:picLocks noChangeAspect="1"/>
          </p:cNvPicPr>
          <p:nvPr/>
        </p:nvPicPr>
        <p:blipFill>
          <a:blip r:embed="rId5"/>
          <a:stretch>
            <a:fillRect/>
          </a:stretch>
        </p:blipFill>
        <p:spPr>
          <a:xfrm>
            <a:off x="4205750" y="2480914"/>
            <a:ext cx="3543385" cy="3948847"/>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6">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7"/>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8"/>
            <a:stretch>
              <a:fillRect/>
            </a:stretch>
          </p:blipFill>
          <p:spPr>
            <a:xfrm>
              <a:off x="650032" y="4843158"/>
              <a:ext cx="1186110" cy="1041083"/>
            </a:xfrm>
            <a:prstGeom prst="rect">
              <a:avLst/>
            </a:prstGeom>
          </p:spPr>
        </p:pic>
      </p:grpSp>
      <p:sp>
        <p:nvSpPr>
          <p:cNvPr id="18" name="Rectangle 17">
            <a:extLst>
              <a:ext uri="{FF2B5EF4-FFF2-40B4-BE49-F238E27FC236}">
                <a16:creationId xmlns:a16="http://schemas.microsoft.com/office/drawing/2014/main" id="{0B916641-42AC-7E44-BF37-43B830DCC2EB}"/>
              </a:ext>
            </a:extLst>
          </p:cNvPr>
          <p:cNvSpPr/>
          <p:nvPr/>
        </p:nvSpPr>
        <p:spPr>
          <a:xfrm>
            <a:off x="4103716" y="3205588"/>
            <a:ext cx="2946400" cy="283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b="1" dirty="0"/>
          </a:p>
        </p:txBody>
      </p:sp>
      <p:sp>
        <p:nvSpPr>
          <p:cNvPr id="19" name="Rectangle 18">
            <a:extLst>
              <a:ext uri="{FF2B5EF4-FFF2-40B4-BE49-F238E27FC236}">
                <a16:creationId xmlns:a16="http://schemas.microsoft.com/office/drawing/2014/main" id="{E1EE4DD8-4431-A946-9353-439C26392815}"/>
              </a:ext>
            </a:extLst>
          </p:cNvPr>
          <p:cNvSpPr/>
          <p:nvPr/>
        </p:nvSpPr>
        <p:spPr>
          <a:xfrm>
            <a:off x="4103713" y="4874688"/>
            <a:ext cx="3796145" cy="1558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3639249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5">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6"/>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7"/>
            <a:stretch>
              <a:fillRect/>
            </a:stretch>
          </p:blipFill>
          <p:spPr>
            <a:xfrm>
              <a:off x="650032" y="4843158"/>
              <a:ext cx="1186110" cy="1041083"/>
            </a:xfrm>
            <a:prstGeom prst="rect">
              <a:avLst/>
            </a:prstGeom>
          </p:spPr>
        </p:pic>
      </p:grpSp>
      <p:grpSp>
        <p:nvGrpSpPr>
          <p:cNvPr id="35" name="Group 34">
            <a:extLst>
              <a:ext uri="{FF2B5EF4-FFF2-40B4-BE49-F238E27FC236}">
                <a16:creationId xmlns:a16="http://schemas.microsoft.com/office/drawing/2014/main" id="{7BAE7E46-5125-8C48-BA56-88844D126165}"/>
              </a:ext>
            </a:extLst>
          </p:cNvPr>
          <p:cNvGrpSpPr/>
          <p:nvPr/>
        </p:nvGrpSpPr>
        <p:grpSpPr>
          <a:xfrm>
            <a:off x="4201736" y="2480914"/>
            <a:ext cx="3547399" cy="3948847"/>
            <a:chOff x="4201736" y="2480914"/>
            <a:chExt cx="3547399" cy="3948847"/>
          </a:xfrm>
        </p:grpSpPr>
        <p:pic>
          <p:nvPicPr>
            <p:cNvPr id="3" name="Picture 2">
              <a:extLst>
                <a:ext uri="{FF2B5EF4-FFF2-40B4-BE49-F238E27FC236}">
                  <a16:creationId xmlns:a16="http://schemas.microsoft.com/office/drawing/2014/main" id="{930775C7-A461-1A45-8C4E-0CACCB72AC23}"/>
                </a:ext>
              </a:extLst>
            </p:cNvPr>
            <p:cNvPicPr>
              <a:picLocks noChangeAspect="1"/>
            </p:cNvPicPr>
            <p:nvPr/>
          </p:nvPicPr>
          <p:blipFill>
            <a:blip r:embed="rId8"/>
            <a:stretch>
              <a:fillRect/>
            </a:stretch>
          </p:blipFill>
          <p:spPr>
            <a:xfrm>
              <a:off x="4205750" y="2480914"/>
              <a:ext cx="3543385" cy="3948847"/>
            </a:xfrm>
            <a:prstGeom prst="rect">
              <a:avLst/>
            </a:prstGeom>
          </p:spPr>
        </p:pic>
        <p:pic>
          <p:nvPicPr>
            <p:cNvPr id="17" name="Picture 16">
              <a:extLst>
                <a:ext uri="{FF2B5EF4-FFF2-40B4-BE49-F238E27FC236}">
                  <a16:creationId xmlns:a16="http://schemas.microsoft.com/office/drawing/2014/main" id="{C0BA90C3-9855-8F4F-AF7F-1061B356EEBB}"/>
                </a:ext>
              </a:extLst>
            </p:cNvPr>
            <p:cNvPicPr>
              <a:picLocks noChangeAspect="1"/>
            </p:cNvPicPr>
            <p:nvPr/>
          </p:nvPicPr>
          <p:blipFill>
            <a:blip r:embed="rId9"/>
            <a:stretch>
              <a:fillRect/>
            </a:stretch>
          </p:blipFill>
          <p:spPr>
            <a:xfrm>
              <a:off x="4201736" y="5353189"/>
              <a:ext cx="2585085" cy="552069"/>
            </a:xfrm>
            <a:prstGeom prst="rect">
              <a:avLst/>
            </a:prstGeom>
          </p:spPr>
        </p:pic>
      </p:grpSp>
    </p:spTree>
    <p:extLst>
      <p:ext uri="{BB962C8B-B14F-4D97-AF65-F5344CB8AC3E}">
        <p14:creationId xmlns:p14="http://schemas.microsoft.com/office/powerpoint/2010/main" val="211328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84D506F-5B4D-CC4C-ACEA-257041B2D809}"/>
              </a:ext>
            </a:extLst>
          </p:cNvPr>
          <p:cNvGrpSpPr/>
          <p:nvPr/>
        </p:nvGrpSpPr>
        <p:grpSpPr>
          <a:xfrm>
            <a:off x="4201736" y="2480914"/>
            <a:ext cx="3547399" cy="3948847"/>
            <a:chOff x="4201736" y="2480914"/>
            <a:chExt cx="3547399" cy="3948847"/>
          </a:xfrm>
        </p:grpSpPr>
        <p:pic>
          <p:nvPicPr>
            <p:cNvPr id="24" name="Picture 23">
              <a:extLst>
                <a:ext uri="{FF2B5EF4-FFF2-40B4-BE49-F238E27FC236}">
                  <a16:creationId xmlns:a16="http://schemas.microsoft.com/office/drawing/2014/main" id="{EDCBFAB3-F925-3F4A-952A-35DD8ECAB09F}"/>
                </a:ext>
              </a:extLst>
            </p:cNvPr>
            <p:cNvPicPr>
              <a:picLocks noChangeAspect="1"/>
            </p:cNvPicPr>
            <p:nvPr/>
          </p:nvPicPr>
          <p:blipFill>
            <a:blip r:embed="rId3"/>
            <a:stretch>
              <a:fillRect/>
            </a:stretch>
          </p:blipFill>
          <p:spPr>
            <a:xfrm>
              <a:off x="4205750" y="2480914"/>
              <a:ext cx="3543385" cy="3948847"/>
            </a:xfrm>
            <a:prstGeom prst="rect">
              <a:avLst/>
            </a:prstGeom>
          </p:spPr>
        </p:pic>
        <p:pic>
          <p:nvPicPr>
            <p:cNvPr id="25" name="Picture 24">
              <a:extLst>
                <a:ext uri="{FF2B5EF4-FFF2-40B4-BE49-F238E27FC236}">
                  <a16:creationId xmlns:a16="http://schemas.microsoft.com/office/drawing/2014/main" id="{5FE3F520-62D0-3340-8B75-5DC33BA5EA93}"/>
                </a:ext>
              </a:extLst>
            </p:cNvPr>
            <p:cNvPicPr>
              <a:picLocks noChangeAspect="1"/>
            </p:cNvPicPr>
            <p:nvPr/>
          </p:nvPicPr>
          <p:blipFill>
            <a:blip r:embed="rId4"/>
            <a:stretch>
              <a:fillRect/>
            </a:stretch>
          </p:blipFill>
          <p:spPr>
            <a:xfrm>
              <a:off x="4201736" y="5353189"/>
              <a:ext cx="2585085" cy="552069"/>
            </a:xfrm>
            <a:prstGeom prst="rect">
              <a:avLst/>
            </a:prstGeom>
          </p:spPr>
        </p:pic>
      </p:grpSp>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6"/>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7">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8"/>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9"/>
            <a:stretch>
              <a:fillRect/>
            </a:stretch>
          </p:blipFill>
          <p:spPr>
            <a:xfrm>
              <a:off x="650032" y="4843158"/>
              <a:ext cx="1186110" cy="1041083"/>
            </a:xfrm>
            <a:prstGeom prst="rect">
              <a:avLst/>
            </a:prstGeom>
          </p:spPr>
        </p:pic>
      </p:grpSp>
      <p:cxnSp>
        <p:nvCxnSpPr>
          <p:cNvPr id="12" name="Straight Arrow Connector 11">
            <a:extLst>
              <a:ext uri="{FF2B5EF4-FFF2-40B4-BE49-F238E27FC236}">
                <a16:creationId xmlns:a16="http://schemas.microsoft.com/office/drawing/2014/main" id="{DC5E3AF6-4497-1A48-991A-9FC54CA11A3A}"/>
              </a:ext>
            </a:extLst>
          </p:cNvPr>
          <p:cNvCxnSpPr>
            <a:cxnSpLocks/>
          </p:cNvCxnSpPr>
          <p:nvPr/>
        </p:nvCxnSpPr>
        <p:spPr>
          <a:xfrm>
            <a:off x="5507421" y="5749159"/>
            <a:ext cx="1460937" cy="3488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216C4C1-FDC7-EB4B-9DFF-14A78953357B}"/>
              </a:ext>
            </a:extLst>
          </p:cNvPr>
          <p:cNvCxnSpPr/>
          <p:nvPr/>
        </p:nvCxnSpPr>
        <p:spPr>
          <a:xfrm>
            <a:off x="5507421" y="6306207"/>
            <a:ext cx="14609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A0B7612-38BF-F24A-8B9F-4817E5CD4C97}"/>
              </a:ext>
            </a:extLst>
          </p:cNvPr>
          <p:cNvPicPr>
            <a:picLocks noChangeAspect="1"/>
          </p:cNvPicPr>
          <p:nvPr/>
        </p:nvPicPr>
        <p:blipFill>
          <a:blip r:embed="rId10"/>
          <a:stretch>
            <a:fillRect/>
          </a:stretch>
        </p:blipFill>
        <p:spPr>
          <a:xfrm>
            <a:off x="7039614" y="5437244"/>
            <a:ext cx="4863465" cy="972693"/>
          </a:xfrm>
          <a:prstGeom prst="rect">
            <a:avLst/>
          </a:prstGeom>
        </p:spPr>
      </p:pic>
    </p:spTree>
    <p:extLst>
      <p:ext uri="{BB962C8B-B14F-4D97-AF65-F5344CB8AC3E}">
        <p14:creationId xmlns:p14="http://schemas.microsoft.com/office/powerpoint/2010/main" val="1645487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5">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6"/>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7"/>
            <a:stretch>
              <a:fillRect/>
            </a:stretch>
          </p:blipFill>
          <p:spPr>
            <a:xfrm>
              <a:off x="650032" y="4843158"/>
              <a:ext cx="1186110" cy="1041083"/>
            </a:xfrm>
            <a:prstGeom prst="rect">
              <a:avLst/>
            </a:prstGeom>
          </p:spPr>
        </p:pic>
      </p:grpSp>
      <p:pic>
        <p:nvPicPr>
          <p:cNvPr id="2" name="Picture 1">
            <a:extLst>
              <a:ext uri="{FF2B5EF4-FFF2-40B4-BE49-F238E27FC236}">
                <a16:creationId xmlns:a16="http://schemas.microsoft.com/office/drawing/2014/main" id="{E3D91B6D-2E99-334E-9DE1-7F616198F39F}"/>
              </a:ext>
            </a:extLst>
          </p:cNvPr>
          <p:cNvPicPr>
            <a:picLocks noChangeAspect="1"/>
          </p:cNvPicPr>
          <p:nvPr/>
        </p:nvPicPr>
        <p:blipFill>
          <a:blip r:embed="rId8"/>
          <a:stretch>
            <a:fillRect/>
          </a:stretch>
        </p:blipFill>
        <p:spPr>
          <a:xfrm>
            <a:off x="8107252" y="1211250"/>
            <a:ext cx="1787652" cy="797433"/>
          </a:xfrm>
          <a:prstGeom prst="rect">
            <a:avLst/>
          </a:prstGeom>
        </p:spPr>
      </p:pic>
      <p:grpSp>
        <p:nvGrpSpPr>
          <p:cNvPr id="25" name="Group 24">
            <a:extLst>
              <a:ext uri="{FF2B5EF4-FFF2-40B4-BE49-F238E27FC236}">
                <a16:creationId xmlns:a16="http://schemas.microsoft.com/office/drawing/2014/main" id="{D62F6E92-8FB6-414F-93BC-C03043316C4D}"/>
              </a:ext>
            </a:extLst>
          </p:cNvPr>
          <p:cNvGrpSpPr/>
          <p:nvPr/>
        </p:nvGrpSpPr>
        <p:grpSpPr>
          <a:xfrm>
            <a:off x="4201736" y="2480914"/>
            <a:ext cx="3547399" cy="3948847"/>
            <a:chOff x="4201736" y="2480914"/>
            <a:chExt cx="3547399" cy="3948847"/>
          </a:xfrm>
        </p:grpSpPr>
        <p:pic>
          <p:nvPicPr>
            <p:cNvPr id="35" name="Picture 34">
              <a:extLst>
                <a:ext uri="{FF2B5EF4-FFF2-40B4-BE49-F238E27FC236}">
                  <a16:creationId xmlns:a16="http://schemas.microsoft.com/office/drawing/2014/main" id="{9FEA68FF-8198-E348-91C0-A55F32240BD1}"/>
                </a:ext>
              </a:extLst>
            </p:cNvPr>
            <p:cNvPicPr>
              <a:picLocks noChangeAspect="1"/>
            </p:cNvPicPr>
            <p:nvPr/>
          </p:nvPicPr>
          <p:blipFill>
            <a:blip r:embed="rId9"/>
            <a:stretch>
              <a:fillRect/>
            </a:stretch>
          </p:blipFill>
          <p:spPr>
            <a:xfrm>
              <a:off x="4205750" y="2480914"/>
              <a:ext cx="3543385" cy="3948847"/>
            </a:xfrm>
            <a:prstGeom prst="rect">
              <a:avLst/>
            </a:prstGeom>
          </p:spPr>
        </p:pic>
        <p:pic>
          <p:nvPicPr>
            <p:cNvPr id="38" name="Picture 37">
              <a:extLst>
                <a:ext uri="{FF2B5EF4-FFF2-40B4-BE49-F238E27FC236}">
                  <a16:creationId xmlns:a16="http://schemas.microsoft.com/office/drawing/2014/main" id="{9C96B05E-836F-234F-956A-A71D094ECE7D}"/>
                </a:ext>
              </a:extLst>
            </p:cNvPr>
            <p:cNvPicPr>
              <a:picLocks noChangeAspect="1"/>
            </p:cNvPicPr>
            <p:nvPr/>
          </p:nvPicPr>
          <p:blipFill>
            <a:blip r:embed="rId10"/>
            <a:stretch>
              <a:fillRect/>
            </a:stretch>
          </p:blipFill>
          <p:spPr>
            <a:xfrm>
              <a:off x="4201736" y="5353189"/>
              <a:ext cx="2585085" cy="552069"/>
            </a:xfrm>
            <a:prstGeom prst="rect">
              <a:avLst/>
            </a:prstGeom>
          </p:spPr>
        </p:pic>
      </p:grpSp>
      <p:pic>
        <p:nvPicPr>
          <p:cNvPr id="13" name="Picture 12">
            <a:extLst>
              <a:ext uri="{FF2B5EF4-FFF2-40B4-BE49-F238E27FC236}">
                <a16:creationId xmlns:a16="http://schemas.microsoft.com/office/drawing/2014/main" id="{AA105011-2752-5940-BE1E-E54276A46695}"/>
              </a:ext>
            </a:extLst>
          </p:cNvPr>
          <p:cNvPicPr>
            <a:picLocks noChangeAspect="1"/>
          </p:cNvPicPr>
          <p:nvPr/>
        </p:nvPicPr>
        <p:blipFill>
          <a:blip r:embed="rId11"/>
          <a:stretch>
            <a:fillRect/>
          </a:stretch>
        </p:blipFill>
        <p:spPr>
          <a:xfrm>
            <a:off x="8134533" y="2117862"/>
            <a:ext cx="1965420" cy="1668486"/>
          </a:xfrm>
          <a:prstGeom prst="rect">
            <a:avLst/>
          </a:prstGeom>
          <a:ln>
            <a:solidFill>
              <a:schemeClr val="accent1"/>
            </a:solidFill>
          </a:ln>
        </p:spPr>
      </p:pic>
    </p:spTree>
    <p:extLst>
      <p:ext uri="{BB962C8B-B14F-4D97-AF65-F5344CB8AC3E}">
        <p14:creationId xmlns:p14="http://schemas.microsoft.com/office/powerpoint/2010/main" val="4094678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5">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6"/>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7"/>
            <a:stretch>
              <a:fillRect/>
            </a:stretch>
          </p:blipFill>
          <p:spPr>
            <a:xfrm>
              <a:off x="650032" y="4843158"/>
              <a:ext cx="1186110" cy="1041083"/>
            </a:xfrm>
            <a:prstGeom prst="rect">
              <a:avLst/>
            </a:prstGeom>
          </p:spPr>
        </p:pic>
      </p:grpSp>
      <p:pic>
        <p:nvPicPr>
          <p:cNvPr id="2" name="Picture 1">
            <a:extLst>
              <a:ext uri="{FF2B5EF4-FFF2-40B4-BE49-F238E27FC236}">
                <a16:creationId xmlns:a16="http://schemas.microsoft.com/office/drawing/2014/main" id="{E3D91B6D-2E99-334E-9DE1-7F616198F39F}"/>
              </a:ext>
            </a:extLst>
          </p:cNvPr>
          <p:cNvPicPr>
            <a:picLocks noChangeAspect="1"/>
          </p:cNvPicPr>
          <p:nvPr/>
        </p:nvPicPr>
        <p:blipFill>
          <a:blip r:embed="rId8"/>
          <a:stretch>
            <a:fillRect/>
          </a:stretch>
        </p:blipFill>
        <p:spPr>
          <a:xfrm>
            <a:off x="8107252" y="1211250"/>
            <a:ext cx="1787652" cy="797433"/>
          </a:xfrm>
          <a:prstGeom prst="rect">
            <a:avLst/>
          </a:prstGeom>
        </p:spPr>
      </p:pic>
      <p:grpSp>
        <p:nvGrpSpPr>
          <p:cNvPr id="25" name="Group 24">
            <a:extLst>
              <a:ext uri="{FF2B5EF4-FFF2-40B4-BE49-F238E27FC236}">
                <a16:creationId xmlns:a16="http://schemas.microsoft.com/office/drawing/2014/main" id="{D62F6E92-8FB6-414F-93BC-C03043316C4D}"/>
              </a:ext>
            </a:extLst>
          </p:cNvPr>
          <p:cNvGrpSpPr/>
          <p:nvPr/>
        </p:nvGrpSpPr>
        <p:grpSpPr>
          <a:xfrm>
            <a:off x="4201736" y="2480914"/>
            <a:ext cx="3547399" cy="3948847"/>
            <a:chOff x="4201736" y="2480914"/>
            <a:chExt cx="3547399" cy="3948847"/>
          </a:xfrm>
        </p:grpSpPr>
        <p:pic>
          <p:nvPicPr>
            <p:cNvPr id="35" name="Picture 34">
              <a:extLst>
                <a:ext uri="{FF2B5EF4-FFF2-40B4-BE49-F238E27FC236}">
                  <a16:creationId xmlns:a16="http://schemas.microsoft.com/office/drawing/2014/main" id="{9FEA68FF-8198-E348-91C0-A55F32240BD1}"/>
                </a:ext>
              </a:extLst>
            </p:cNvPr>
            <p:cNvPicPr>
              <a:picLocks noChangeAspect="1"/>
            </p:cNvPicPr>
            <p:nvPr/>
          </p:nvPicPr>
          <p:blipFill>
            <a:blip r:embed="rId9"/>
            <a:stretch>
              <a:fillRect/>
            </a:stretch>
          </p:blipFill>
          <p:spPr>
            <a:xfrm>
              <a:off x="4205750" y="2480914"/>
              <a:ext cx="3543385" cy="3948847"/>
            </a:xfrm>
            <a:prstGeom prst="rect">
              <a:avLst/>
            </a:prstGeom>
          </p:spPr>
        </p:pic>
        <p:pic>
          <p:nvPicPr>
            <p:cNvPr id="38" name="Picture 37">
              <a:extLst>
                <a:ext uri="{FF2B5EF4-FFF2-40B4-BE49-F238E27FC236}">
                  <a16:creationId xmlns:a16="http://schemas.microsoft.com/office/drawing/2014/main" id="{9C96B05E-836F-234F-956A-A71D094ECE7D}"/>
                </a:ext>
              </a:extLst>
            </p:cNvPr>
            <p:cNvPicPr>
              <a:picLocks noChangeAspect="1"/>
            </p:cNvPicPr>
            <p:nvPr/>
          </p:nvPicPr>
          <p:blipFill>
            <a:blip r:embed="rId10"/>
            <a:stretch>
              <a:fillRect/>
            </a:stretch>
          </p:blipFill>
          <p:spPr>
            <a:xfrm>
              <a:off x="4201736" y="5353189"/>
              <a:ext cx="2585085" cy="552069"/>
            </a:xfrm>
            <a:prstGeom prst="rect">
              <a:avLst/>
            </a:prstGeom>
          </p:spPr>
        </p:pic>
      </p:grpSp>
      <p:pic>
        <p:nvPicPr>
          <p:cNvPr id="13" name="Picture 12">
            <a:extLst>
              <a:ext uri="{FF2B5EF4-FFF2-40B4-BE49-F238E27FC236}">
                <a16:creationId xmlns:a16="http://schemas.microsoft.com/office/drawing/2014/main" id="{AA105011-2752-5940-BE1E-E54276A46695}"/>
              </a:ext>
            </a:extLst>
          </p:cNvPr>
          <p:cNvPicPr>
            <a:picLocks noChangeAspect="1"/>
          </p:cNvPicPr>
          <p:nvPr/>
        </p:nvPicPr>
        <p:blipFill>
          <a:blip r:embed="rId11"/>
          <a:stretch>
            <a:fillRect/>
          </a:stretch>
        </p:blipFill>
        <p:spPr>
          <a:xfrm>
            <a:off x="8134533" y="2117862"/>
            <a:ext cx="1965420" cy="1668486"/>
          </a:xfrm>
          <a:prstGeom prst="rect">
            <a:avLst/>
          </a:prstGeom>
          <a:ln>
            <a:solidFill>
              <a:schemeClr val="accent1"/>
            </a:solidFill>
          </a:ln>
        </p:spPr>
      </p:pic>
      <p:pic>
        <p:nvPicPr>
          <p:cNvPr id="6" name="Picture 5">
            <a:extLst>
              <a:ext uri="{FF2B5EF4-FFF2-40B4-BE49-F238E27FC236}">
                <a16:creationId xmlns:a16="http://schemas.microsoft.com/office/drawing/2014/main" id="{F8FDD6D1-468E-794C-A074-FB7C7DA2A293}"/>
              </a:ext>
            </a:extLst>
          </p:cNvPr>
          <p:cNvPicPr>
            <a:picLocks noChangeAspect="1"/>
          </p:cNvPicPr>
          <p:nvPr/>
        </p:nvPicPr>
        <p:blipFill>
          <a:blip r:embed="rId12"/>
          <a:stretch>
            <a:fillRect/>
          </a:stretch>
        </p:blipFill>
        <p:spPr>
          <a:xfrm>
            <a:off x="8134533" y="3916548"/>
            <a:ext cx="1996797" cy="1506786"/>
          </a:xfrm>
          <a:prstGeom prst="rect">
            <a:avLst/>
          </a:prstGeom>
        </p:spPr>
      </p:pic>
      <p:pic>
        <p:nvPicPr>
          <p:cNvPr id="7" name="Picture 6">
            <a:extLst>
              <a:ext uri="{FF2B5EF4-FFF2-40B4-BE49-F238E27FC236}">
                <a16:creationId xmlns:a16="http://schemas.microsoft.com/office/drawing/2014/main" id="{67076BBD-E3B5-8B44-8C42-EE085F4DC9C9}"/>
              </a:ext>
            </a:extLst>
          </p:cNvPr>
          <p:cNvPicPr>
            <a:picLocks noChangeAspect="1"/>
          </p:cNvPicPr>
          <p:nvPr/>
        </p:nvPicPr>
        <p:blipFill>
          <a:blip r:embed="rId13"/>
          <a:stretch>
            <a:fillRect/>
          </a:stretch>
        </p:blipFill>
        <p:spPr>
          <a:xfrm>
            <a:off x="9914524" y="4858541"/>
            <a:ext cx="1996798" cy="1506786"/>
          </a:xfrm>
          <a:prstGeom prst="rect">
            <a:avLst/>
          </a:prstGeom>
        </p:spPr>
      </p:pic>
    </p:spTree>
    <p:extLst>
      <p:ext uri="{BB962C8B-B14F-4D97-AF65-F5344CB8AC3E}">
        <p14:creationId xmlns:p14="http://schemas.microsoft.com/office/powerpoint/2010/main" val="3396853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4"/>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5">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6"/>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7"/>
            <a:stretch>
              <a:fillRect/>
            </a:stretch>
          </p:blipFill>
          <p:spPr>
            <a:xfrm>
              <a:off x="650032" y="4843158"/>
              <a:ext cx="1186110" cy="1041083"/>
            </a:xfrm>
            <a:prstGeom prst="rect">
              <a:avLst/>
            </a:prstGeom>
          </p:spPr>
        </p:pic>
      </p:grpSp>
      <p:grpSp>
        <p:nvGrpSpPr>
          <p:cNvPr id="25" name="Group 24">
            <a:extLst>
              <a:ext uri="{FF2B5EF4-FFF2-40B4-BE49-F238E27FC236}">
                <a16:creationId xmlns:a16="http://schemas.microsoft.com/office/drawing/2014/main" id="{D62F6E92-8FB6-414F-93BC-C03043316C4D}"/>
              </a:ext>
            </a:extLst>
          </p:cNvPr>
          <p:cNvGrpSpPr/>
          <p:nvPr/>
        </p:nvGrpSpPr>
        <p:grpSpPr>
          <a:xfrm>
            <a:off x="4201736" y="2480914"/>
            <a:ext cx="3547399" cy="3948847"/>
            <a:chOff x="4201736" y="2480914"/>
            <a:chExt cx="3547399" cy="3948847"/>
          </a:xfrm>
        </p:grpSpPr>
        <p:pic>
          <p:nvPicPr>
            <p:cNvPr id="35" name="Picture 34">
              <a:extLst>
                <a:ext uri="{FF2B5EF4-FFF2-40B4-BE49-F238E27FC236}">
                  <a16:creationId xmlns:a16="http://schemas.microsoft.com/office/drawing/2014/main" id="{9FEA68FF-8198-E348-91C0-A55F32240BD1}"/>
                </a:ext>
              </a:extLst>
            </p:cNvPr>
            <p:cNvPicPr>
              <a:picLocks noChangeAspect="1"/>
            </p:cNvPicPr>
            <p:nvPr/>
          </p:nvPicPr>
          <p:blipFill>
            <a:blip r:embed="rId8"/>
            <a:stretch>
              <a:fillRect/>
            </a:stretch>
          </p:blipFill>
          <p:spPr>
            <a:xfrm>
              <a:off x="4205750" y="2480914"/>
              <a:ext cx="3543385" cy="3948847"/>
            </a:xfrm>
            <a:prstGeom prst="rect">
              <a:avLst/>
            </a:prstGeom>
          </p:spPr>
        </p:pic>
        <p:pic>
          <p:nvPicPr>
            <p:cNvPr id="38" name="Picture 37">
              <a:extLst>
                <a:ext uri="{FF2B5EF4-FFF2-40B4-BE49-F238E27FC236}">
                  <a16:creationId xmlns:a16="http://schemas.microsoft.com/office/drawing/2014/main" id="{9C96B05E-836F-234F-956A-A71D094ECE7D}"/>
                </a:ext>
              </a:extLst>
            </p:cNvPr>
            <p:cNvPicPr>
              <a:picLocks noChangeAspect="1"/>
            </p:cNvPicPr>
            <p:nvPr/>
          </p:nvPicPr>
          <p:blipFill>
            <a:blip r:embed="rId9"/>
            <a:stretch>
              <a:fillRect/>
            </a:stretch>
          </p:blipFill>
          <p:spPr>
            <a:xfrm>
              <a:off x="4201736" y="5353189"/>
              <a:ext cx="2585085" cy="552069"/>
            </a:xfrm>
            <a:prstGeom prst="rect">
              <a:avLst/>
            </a:prstGeom>
          </p:spPr>
        </p:pic>
      </p:grpSp>
      <p:pic>
        <p:nvPicPr>
          <p:cNvPr id="3" name="Picture 2">
            <a:extLst>
              <a:ext uri="{FF2B5EF4-FFF2-40B4-BE49-F238E27FC236}">
                <a16:creationId xmlns:a16="http://schemas.microsoft.com/office/drawing/2014/main" id="{470C5543-5B8A-7F46-96BC-2CE004B6C276}"/>
              </a:ext>
            </a:extLst>
          </p:cNvPr>
          <p:cNvPicPr>
            <a:picLocks noChangeAspect="1"/>
          </p:cNvPicPr>
          <p:nvPr/>
        </p:nvPicPr>
        <p:blipFill>
          <a:blip r:embed="rId10"/>
          <a:stretch>
            <a:fillRect/>
          </a:stretch>
        </p:blipFill>
        <p:spPr>
          <a:xfrm>
            <a:off x="7617274" y="1639469"/>
            <a:ext cx="2794877" cy="2109018"/>
          </a:xfrm>
          <a:prstGeom prst="rect">
            <a:avLst/>
          </a:prstGeom>
        </p:spPr>
      </p:pic>
      <p:sp>
        <p:nvSpPr>
          <p:cNvPr id="9" name="TextBox 8">
            <a:extLst>
              <a:ext uri="{FF2B5EF4-FFF2-40B4-BE49-F238E27FC236}">
                <a16:creationId xmlns:a16="http://schemas.microsoft.com/office/drawing/2014/main" id="{911A5772-6226-4A4F-9E1C-EE8C8808B656}"/>
              </a:ext>
            </a:extLst>
          </p:cNvPr>
          <p:cNvSpPr txBox="1"/>
          <p:nvPr/>
        </p:nvSpPr>
        <p:spPr>
          <a:xfrm>
            <a:off x="7522684" y="1197598"/>
            <a:ext cx="2662524" cy="369332"/>
          </a:xfrm>
          <a:prstGeom prst="rect">
            <a:avLst/>
          </a:prstGeom>
          <a:noFill/>
        </p:spPr>
        <p:txBody>
          <a:bodyPr wrap="none" rtlCol="0">
            <a:spAutoFit/>
          </a:bodyPr>
          <a:lstStyle/>
          <a:p>
            <a:r>
              <a:rPr lang="en-BE" dirty="0">
                <a:solidFill>
                  <a:srgbClr val="C00000"/>
                </a:solidFill>
              </a:rPr>
              <a:t>Grafische Python-modules</a:t>
            </a:r>
          </a:p>
        </p:txBody>
      </p:sp>
    </p:spTree>
    <p:extLst>
      <p:ext uri="{BB962C8B-B14F-4D97-AF65-F5344CB8AC3E}">
        <p14:creationId xmlns:p14="http://schemas.microsoft.com/office/powerpoint/2010/main" val="2541335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2BE39842-F504-6D42-8420-E0BEAB27C610}"/>
              </a:ext>
            </a:extLst>
          </p:cNvPr>
          <p:cNvPicPr>
            <a:picLocks noChangeAspect="1"/>
          </p:cNvPicPr>
          <p:nvPr/>
        </p:nvPicPr>
        <p:blipFill>
          <a:blip r:embed="rId3"/>
          <a:stretch>
            <a:fillRect/>
          </a:stretch>
        </p:blipFill>
        <p:spPr>
          <a:xfrm>
            <a:off x="8775827" y="4076769"/>
            <a:ext cx="3044698" cy="2283524"/>
          </a:xfrm>
          <a:prstGeom prst="rect">
            <a:avLst/>
          </a:prstGeom>
        </p:spPr>
      </p:pic>
      <p:pic>
        <p:nvPicPr>
          <p:cNvPr id="5" name="Picture 4" descr="A person wearing a suit and tie&#10;&#10;Description automatically generated">
            <a:extLst>
              <a:ext uri="{FF2B5EF4-FFF2-40B4-BE49-F238E27FC236}">
                <a16:creationId xmlns:a16="http://schemas.microsoft.com/office/drawing/2014/main" id="{7301E99B-3A95-8041-8557-E2441FEF4C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10866119" y="767119"/>
            <a:ext cx="984408" cy="971001"/>
          </a:xfrm>
          <a:prstGeom prst="rect">
            <a:avLst/>
          </a:prstGeom>
        </p:spPr>
      </p:pic>
      <p:sp>
        <p:nvSpPr>
          <p:cNvPr id="37" name="TextBox 36">
            <a:extLst>
              <a:ext uri="{FF2B5EF4-FFF2-40B4-BE49-F238E27FC236}">
                <a16:creationId xmlns:a16="http://schemas.microsoft.com/office/drawing/2014/main" id="{1BD37EED-8487-9649-87E5-112ACDBD60D7}"/>
              </a:ext>
            </a:extLst>
          </p:cNvPr>
          <p:cNvSpPr txBox="1"/>
          <p:nvPr/>
        </p:nvSpPr>
        <p:spPr>
          <a:xfrm>
            <a:off x="304402" y="404813"/>
            <a:ext cx="3760517" cy="954107"/>
          </a:xfrm>
          <a:prstGeom prst="rect">
            <a:avLst/>
          </a:prstGeom>
          <a:noFill/>
        </p:spPr>
        <p:txBody>
          <a:bodyPr wrap="none" rtlCol="0">
            <a:spAutoFit/>
          </a:bodyPr>
          <a:lstStyle/>
          <a:p>
            <a:r>
              <a:rPr lang="en-BE" sz="2800" b="1" dirty="0">
                <a:solidFill>
                  <a:srgbClr val="932833"/>
                </a:solidFill>
              </a:rPr>
              <a:t>Computational Thinking</a:t>
            </a:r>
            <a:br>
              <a:rPr lang="en-BE" sz="2800" b="1" dirty="0">
                <a:solidFill>
                  <a:srgbClr val="932833"/>
                </a:solidFill>
              </a:rPr>
            </a:br>
            <a:r>
              <a:rPr lang="en-BE" sz="2800" b="1" i="1" dirty="0">
                <a:solidFill>
                  <a:srgbClr val="932833"/>
                </a:solidFill>
              </a:rPr>
              <a:t>in de klas</a:t>
            </a:r>
          </a:p>
        </p:txBody>
      </p:sp>
      <p:sp>
        <p:nvSpPr>
          <p:cNvPr id="36" name="TextBox 35">
            <a:extLst>
              <a:ext uri="{FF2B5EF4-FFF2-40B4-BE49-F238E27FC236}">
                <a16:creationId xmlns:a16="http://schemas.microsoft.com/office/drawing/2014/main" id="{57D8E8D9-3C61-3B45-890A-8ED7FD030929}"/>
              </a:ext>
            </a:extLst>
          </p:cNvPr>
          <p:cNvSpPr txBox="1"/>
          <p:nvPr/>
        </p:nvSpPr>
        <p:spPr>
          <a:xfrm>
            <a:off x="10751465" y="404813"/>
            <a:ext cx="1190711" cy="523220"/>
          </a:xfrm>
          <a:prstGeom prst="rect">
            <a:avLst/>
          </a:prstGeom>
          <a:noFill/>
        </p:spPr>
        <p:txBody>
          <a:bodyPr wrap="none" rtlCol="0">
            <a:spAutoFit/>
          </a:bodyPr>
          <a:lstStyle/>
          <a:p>
            <a:r>
              <a:rPr lang="en-BE" sz="2800" b="1" i="1" dirty="0">
                <a:solidFill>
                  <a:srgbClr val="932833"/>
                </a:solidFill>
              </a:rPr>
              <a:t>Galton</a:t>
            </a:r>
          </a:p>
        </p:txBody>
      </p:sp>
      <p:pic>
        <p:nvPicPr>
          <p:cNvPr id="22" name="Picture 21">
            <a:extLst>
              <a:ext uri="{FF2B5EF4-FFF2-40B4-BE49-F238E27FC236}">
                <a16:creationId xmlns:a16="http://schemas.microsoft.com/office/drawing/2014/main" id="{0D712F24-B030-494B-A0AC-4C1CE97291C7}"/>
              </a:ext>
            </a:extLst>
          </p:cNvPr>
          <p:cNvPicPr>
            <a:picLocks noChangeAspect="1"/>
          </p:cNvPicPr>
          <p:nvPr/>
        </p:nvPicPr>
        <p:blipFill>
          <a:blip r:embed="rId5"/>
          <a:stretch>
            <a:fillRect/>
          </a:stretch>
        </p:blipFill>
        <p:spPr>
          <a:xfrm>
            <a:off x="4205750" y="574426"/>
            <a:ext cx="1924050" cy="1600200"/>
          </a:xfrm>
          <a:prstGeom prst="rect">
            <a:avLst/>
          </a:prstGeom>
        </p:spPr>
      </p:pic>
      <p:grpSp>
        <p:nvGrpSpPr>
          <p:cNvPr id="8" name="Group 7">
            <a:extLst>
              <a:ext uri="{FF2B5EF4-FFF2-40B4-BE49-F238E27FC236}">
                <a16:creationId xmlns:a16="http://schemas.microsoft.com/office/drawing/2014/main" id="{19025DC0-77EA-F84D-B98E-07AD0EB84D7D}"/>
              </a:ext>
            </a:extLst>
          </p:cNvPr>
          <p:cNvGrpSpPr/>
          <p:nvPr/>
        </p:nvGrpSpPr>
        <p:grpSpPr>
          <a:xfrm>
            <a:off x="252821" y="1524890"/>
            <a:ext cx="1954509" cy="4943218"/>
            <a:chOff x="252821" y="1524890"/>
            <a:chExt cx="1954509" cy="4943218"/>
          </a:xfrm>
        </p:grpSpPr>
        <p:pic>
          <p:nvPicPr>
            <p:cNvPr id="21" name="Picture 20" descr="A picture containing drawing&#10;&#10;Description automatically generated">
              <a:extLst>
                <a:ext uri="{FF2B5EF4-FFF2-40B4-BE49-F238E27FC236}">
                  <a16:creationId xmlns:a16="http://schemas.microsoft.com/office/drawing/2014/main" id="{0A95BEF1-3861-4948-9081-A7196EA75B6C}"/>
                </a:ext>
              </a:extLst>
            </p:cNvPr>
            <p:cNvPicPr/>
            <p:nvPr/>
          </p:nvPicPr>
          <p:blipFill>
            <a:blip r:embed="rId6">
              <a:extLst>
                <a:ext uri="{28A0092B-C50C-407E-A947-70E740481C1C}">
                  <a14:useLocalDpi xmlns:a14="http://schemas.microsoft.com/office/drawing/2010/main"/>
                </a:ext>
              </a:extLst>
            </a:blip>
            <a:stretch>
              <a:fillRect/>
            </a:stretch>
          </p:blipFill>
          <p:spPr>
            <a:xfrm>
              <a:off x="575067" y="1524890"/>
              <a:ext cx="1336040" cy="1076960"/>
            </a:xfrm>
            <a:prstGeom prst="rect">
              <a:avLst/>
            </a:prstGeom>
          </p:spPr>
        </p:pic>
        <p:sp>
          <p:nvSpPr>
            <p:cNvPr id="26" name="TextBox 25">
              <a:extLst>
                <a:ext uri="{FF2B5EF4-FFF2-40B4-BE49-F238E27FC236}">
                  <a16:creationId xmlns:a16="http://schemas.microsoft.com/office/drawing/2014/main" id="{286DFFE4-DED9-DE45-B8FE-46DB532CB123}"/>
                </a:ext>
              </a:extLst>
            </p:cNvPr>
            <p:cNvSpPr txBox="1"/>
            <p:nvPr/>
          </p:nvSpPr>
          <p:spPr>
            <a:xfrm>
              <a:off x="503054" y="2569209"/>
              <a:ext cx="1454045" cy="523220"/>
            </a:xfrm>
            <a:prstGeom prst="rect">
              <a:avLst/>
            </a:prstGeom>
            <a:noFill/>
          </p:spPr>
          <p:txBody>
            <a:bodyPr wrap="square" rtlCol="0">
              <a:spAutoFit/>
            </a:bodyPr>
            <a:lstStyle/>
            <a:p>
              <a:pPr algn="ctr"/>
              <a:r>
                <a:rPr lang="en-BE" sz="1400" dirty="0">
                  <a:solidFill>
                    <a:srgbClr val="595652"/>
                  </a:solidFill>
                </a:rPr>
                <a:t>Bean Machine</a:t>
              </a:r>
            </a:p>
            <a:p>
              <a:pPr algn="ctr"/>
              <a:r>
                <a:rPr lang="en-BE" sz="1400" dirty="0">
                  <a:solidFill>
                    <a:srgbClr val="595652"/>
                  </a:solidFill>
                </a:rPr>
                <a:t>Bord van Galton </a:t>
              </a:r>
            </a:p>
          </p:txBody>
        </p:sp>
        <p:cxnSp>
          <p:nvCxnSpPr>
            <p:cNvPr id="27" name="Straight Connector 26">
              <a:extLst>
                <a:ext uri="{FF2B5EF4-FFF2-40B4-BE49-F238E27FC236}">
                  <a16:creationId xmlns:a16="http://schemas.microsoft.com/office/drawing/2014/main" id="{898612AA-02CC-E548-9C23-87BDF09BFE9A}"/>
                </a:ext>
              </a:extLst>
            </p:cNvPr>
            <p:cNvCxnSpPr>
              <a:cxnSpLocks/>
            </p:cNvCxnSpPr>
            <p:nvPr/>
          </p:nvCxnSpPr>
          <p:spPr>
            <a:xfrm>
              <a:off x="726046" y="2815431"/>
              <a:ext cx="1008062" cy="0"/>
            </a:xfrm>
            <a:prstGeom prst="line">
              <a:avLst/>
            </a:prstGeom>
            <a:ln>
              <a:solidFill>
                <a:srgbClr val="FF120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B8C3DF6-496F-1A49-8FE7-480F1439E647}"/>
                </a:ext>
              </a:extLst>
            </p:cNvPr>
            <p:cNvSpPr txBox="1"/>
            <p:nvPr/>
          </p:nvSpPr>
          <p:spPr>
            <a:xfrm flipH="1">
              <a:off x="350905" y="3226608"/>
              <a:ext cx="1759931" cy="523220"/>
            </a:xfrm>
            <a:prstGeom prst="rect">
              <a:avLst/>
            </a:prstGeom>
            <a:noFill/>
          </p:spPr>
          <p:txBody>
            <a:bodyPr wrap="square" rtlCol="0">
              <a:spAutoFit/>
            </a:bodyPr>
            <a:lstStyle/>
            <a:p>
              <a:pPr algn="ctr"/>
              <a:r>
                <a:rPr lang="en-BE" sz="1400" i="1" dirty="0">
                  <a:solidFill>
                    <a:srgbClr val="595652"/>
                  </a:solidFill>
                </a:rPr>
                <a:t>n</a:t>
              </a:r>
              <a:r>
                <a:rPr lang="en-BE" sz="1400" dirty="0">
                  <a:solidFill>
                    <a:srgbClr val="595652"/>
                  </a:solidFill>
                </a:rPr>
                <a:t> rijen</a:t>
              </a:r>
            </a:p>
            <a:p>
              <a:pPr algn="ctr"/>
              <a:r>
                <a:rPr lang="en-BE" sz="1400" dirty="0">
                  <a:solidFill>
                    <a:srgbClr val="595652"/>
                  </a:solidFill>
                </a:rPr>
                <a:t>Kansverdeling: </a:t>
              </a:r>
              <a:r>
                <a:rPr lang="nl-NL" sz="1400" dirty="0">
                  <a:solidFill>
                    <a:srgbClr val="595652"/>
                  </a:solidFill>
                </a:rPr>
                <a:t>B(</a:t>
              </a:r>
              <a:r>
                <a:rPr lang="nl-NL" sz="1400" i="1" dirty="0">
                  <a:solidFill>
                    <a:srgbClr val="595652"/>
                  </a:solidFill>
                </a:rPr>
                <a:t>n</a:t>
              </a:r>
              <a:r>
                <a:rPr lang="nl-NL" sz="1400" dirty="0">
                  <a:solidFill>
                    <a:srgbClr val="595652"/>
                  </a:solidFill>
                </a:rPr>
                <a:t>,½)</a:t>
              </a:r>
              <a:r>
                <a:rPr lang="en-BE" sz="1400" dirty="0">
                  <a:solidFill>
                    <a:srgbClr val="595652"/>
                  </a:solidFill>
                </a:rPr>
                <a:t>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475C8FD-6AAE-844E-9F0E-A5D201CC61EE}"/>
                    </a:ext>
                  </a:extLst>
                </p:cNvPr>
                <p:cNvSpPr txBox="1"/>
                <p:nvPr/>
              </p:nvSpPr>
              <p:spPr>
                <a:xfrm>
                  <a:off x="252821" y="3864552"/>
                  <a:ext cx="1954509" cy="814390"/>
                </a:xfrm>
                <a:prstGeom prst="rect">
                  <a:avLst/>
                </a:prstGeom>
                <a:noFill/>
              </p:spPr>
              <p:txBody>
                <a:bodyPr wrap="none" rtlCol="0">
                  <a:spAutoFit/>
                </a:bodyPr>
                <a:lstStyle/>
                <a:p>
                  <a:pPr algn="ctr"/>
                  <a:r>
                    <a:rPr lang="en-BE" sz="1400" dirty="0">
                      <a:solidFill>
                        <a:srgbClr val="595652"/>
                      </a:solidFill>
                    </a:rPr>
                    <a:t>Kans op bakje </a:t>
                  </a:r>
                  <a:r>
                    <a:rPr lang="en-BE" sz="1400" i="1" dirty="0">
                      <a:solidFill>
                        <a:srgbClr val="595652"/>
                      </a:solidFill>
                    </a:rPr>
                    <a:t>k</a:t>
                  </a:r>
                </a:p>
                <a:p>
                  <a:pPr algn="ctr"/>
                  <a:endParaRPr lang="en-BE" sz="300" i="1" dirty="0">
                    <a:solidFill>
                      <a:srgbClr val="595652"/>
                    </a:solidFill>
                  </a:endParaRPr>
                </a:p>
                <a:p>
                  <a:pPr/>
                  <a14:m>
                    <m:oMathPara xmlns:m="http://schemas.openxmlformats.org/officeDocument/2006/math">
                      <m:oMathParaPr>
                        <m:jc m:val="centerGroup"/>
                      </m:oMathParaPr>
                      <m:oMath xmlns:m="http://schemas.openxmlformats.org/officeDocument/2006/math">
                        <m:d>
                          <m:dPr>
                            <m:ctrlPr>
                              <a:rPr lang="en-BE" sz="1400" i="1" smtClean="0">
                                <a:solidFill>
                                  <a:srgbClr val="595652"/>
                                </a:solidFill>
                                <a:latin typeface="Cambria Math" panose="02040503050406030204" pitchFamily="18" charset="0"/>
                              </a:rPr>
                            </m:ctrlPr>
                          </m:dPr>
                          <m:e>
                            <m:m>
                              <m:mPr>
                                <m:mcs>
                                  <m:mc>
                                    <m:mcPr>
                                      <m:count m:val="1"/>
                                      <m:mcJc m:val="center"/>
                                    </m:mcPr>
                                  </m:mc>
                                </m:mcs>
                                <m:ctrlPr>
                                  <a:rPr lang="en-BE" sz="1400" i="1" smtClean="0">
                                    <a:solidFill>
                                      <a:srgbClr val="595652"/>
                                    </a:solidFill>
                                    <a:latin typeface="Cambria Math" panose="02040503050406030204" pitchFamily="18" charset="0"/>
                                  </a:rPr>
                                </m:ctrlPr>
                              </m:mPr>
                              <m:mr>
                                <m:e>
                                  <m:r>
                                    <m:rPr>
                                      <m:nor/>
                                      <m:brk m:alnAt="7"/>
                                    </m:rPr>
                                    <a:rPr lang="en-US" sz="1400" b="0" i="1" smtClean="0">
                                      <a:solidFill>
                                        <a:srgbClr val="595652"/>
                                      </a:solidFill>
                                    </a:rPr>
                                    <m:t>n</m:t>
                                  </m:r>
                                </m:e>
                              </m:mr>
                              <m:mr>
                                <m:e>
                                  <m:r>
                                    <m:rPr>
                                      <m:nor/>
                                    </m:rPr>
                                    <a:rPr lang="en-US" sz="1400" b="0" i="1" smtClean="0">
                                      <a:solidFill>
                                        <a:srgbClr val="595652"/>
                                      </a:solidFill>
                                    </a:rPr>
                                    <m:t>k</m:t>
                                  </m:r>
                                </m:e>
                              </m:mr>
                            </m:m>
                          </m:e>
                        </m:d>
                        <m:sSup>
                          <m:sSupPr>
                            <m:ctrlPr>
                              <a:rPr lang="en-BE" sz="1400" i="1" smtClean="0">
                                <a:solidFill>
                                  <a:srgbClr val="595652"/>
                                </a:solidFill>
                                <a:latin typeface="Cambria Math" panose="02040503050406030204" pitchFamily="18" charset="0"/>
                              </a:rPr>
                            </m:ctrlPr>
                          </m:sSupPr>
                          <m:e>
                            <m:r>
                              <m:rPr>
                                <m:nor/>
                              </m:rPr>
                              <a:rPr lang="en-US" sz="1400" b="0" i="1" smtClean="0">
                                <a:solidFill>
                                  <a:srgbClr val="595652"/>
                                </a:solidFill>
                              </a:rPr>
                              <m:t>p</m:t>
                            </m:r>
                          </m:e>
                          <m:sup>
                            <m:r>
                              <m:rPr>
                                <m:nor/>
                              </m:rPr>
                              <a:rPr lang="en-US" sz="1400" b="0" i="1" smtClean="0">
                                <a:solidFill>
                                  <a:srgbClr val="595652"/>
                                </a:solidFill>
                              </a:rPr>
                              <m:t>k</m:t>
                            </m:r>
                          </m:sup>
                        </m:sSup>
                        <m:sSup>
                          <m:sSupPr>
                            <m:ctrlPr>
                              <a:rPr lang="en-BE" sz="1400" i="1" smtClean="0">
                                <a:solidFill>
                                  <a:srgbClr val="595652"/>
                                </a:solidFill>
                                <a:latin typeface="Cambria Math" panose="02040503050406030204" pitchFamily="18" charset="0"/>
                              </a:rPr>
                            </m:ctrlPr>
                          </m:sSupPr>
                          <m:e>
                            <m:r>
                              <m:rPr>
                                <m:nor/>
                              </m:rPr>
                              <a:rPr lang="en-US" sz="1400" b="0" smtClean="0">
                                <a:solidFill>
                                  <a:srgbClr val="595652"/>
                                </a:solidFill>
                              </a:rPr>
                              <m:t>(1</m:t>
                            </m:r>
                            <m:r>
                              <m:rPr>
                                <m:nor/>
                              </m:rPr>
                              <a:rPr lang="en-US" sz="1400" b="0" i="1" smtClean="0">
                                <a:solidFill>
                                  <a:srgbClr val="595652"/>
                                </a:solidFill>
                              </a:rPr>
                              <m:t>−</m:t>
                            </m:r>
                            <m:r>
                              <m:rPr>
                                <m:nor/>
                              </m:rPr>
                              <a:rPr lang="en-US" sz="1400" b="0" i="1" smtClean="0">
                                <a:solidFill>
                                  <a:srgbClr val="595652"/>
                                </a:solidFill>
                              </a:rPr>
                              <m:t>p</m:t>
                            </m:r>
                            <m:r>
                              <m:rPr>
                                <m:nor/>
                              </m:rPr>
                              <a:rPr lang="en-US" sz="1400" b="0" smtClean="0">
                                <a:solidFill>
                                  <a:srgbClr val="595652"/>
                                </a:solidFill>
                              </a:rPr>
                              <m:t>)</m:t>
                            </m:r>
                          </m:e>
                          <m:sup>
                            <m:r>
                              <m:rPr>
                                <m:nor/>
                              </m:rPr>
                              <a:rPr lang="en-US" sz="1400" b="0" i="1" smtClean="0">
                                <a:solidFill>
                                  <a:srgbClr val="595652"/>
                                </a:solidFill>
                              </a:rPr>
                              <m:t>n</m:t>
                            </m:r>
                            <m:r>
                              <m:rPr>
                                <m:nor/>
                              </m:rPr>
                              <a:rPr lang="en-US" sz="1400" b="0" i="1" smtClean="0">
                                <a:solidFill>
                                  <a:srgbClr val="595652"/>
                                </a:solidFill>
                              </a:rPr>
                              <m:t>−</m:t>
                            </m:r>
                            <m:r>
                              <m:rPr>
                                <m:nor/>
                              </m:rPr>
                              <a:rPr lang="en-US" sz="1400" b="0" i="1" smtClean="0">
                                <a:solidFill>
                                  <a:srgbClr val="595652"/>
                                </a:solidFill>
                              </a:rPr>
                              <m:t>k</m:t>
                            </m:r>
                          </m:sup>
                        </m:sSup>
                        <m:r>
                          <a:rPr lang="en-US" sz="1400" b="0" i="1" smtClean="0">
                            <a:solidFill>
                              <a:srgbClr val="595652"/>
                            </a:solidFill>
                            <a:latin typeface="Cambria Math" panose="02040503050406030204" pitchFamily="18" charset="0"/>
                          </a:rPr>
                          <m:t>=</m:t>
                        </m:r>
                        <m:d>
                          <m:dPr>
                            <m:ctrlPr>
                              <a:rPr lang="en-BE" sz="1400" i="1">
                                <a:solidFill>
                                  <a:srgbClr val="595652"/>
                                </a:solidFill>
                                <a:latin typeface="Cambria Math" panose="02040503050406030204" pitchFamily="18" charset="0"/>
                              </a:rPr>
                            </m:ctrlPr>
                          </m:dPr>
                          <m:e>
                            <m:m>
                              <m:mPr>
                                <m:mcs>
                                  <m:mc>
                                    <m:mcPr>
                                      <m:count m:val="1"/>
                                      <m:mcJc m:val="center"/>
                                    </m:mcPr>
                                  </m:mc>
                                </m:mcs>
                                <m:ctrlPr>
                                  <a:rPr lang="en-BE" sz="1400" i="1">
                                    <a:solidFill>
                                      <a:srgbClr val="595652"/>
                                    </a:solidFill>
                                    <a:latin typeface="Cambria Math" panose="02040503050406030204" pitchFamily="18" charset="0"/>
                                  </a:rPr>
                                </m:ctrlPr>
                              </m:mPr>
                              <m:mr>
                                <m:e>
                                  <m:r>
                                    <m:rPr>
                                      <m:nor/>
                                      <m:brk m:alnAt="7"/>
                                    </m:rPr>
                                    <a:rPr lang="en-US" sz="1400" i="1">
                                      <a:solidFill>
                                        <a:srgbClr val="595652"/>
                                      </a:solidFill>
                                    </a:rPr>
                                    <m:t>n</m:t>
                                  </m:r>
                                </m:e>
                              </m:mr>
                              <m:mr>
                                <m:e>
                                  <m:r>
                                    <m:rPr>
                                      <m:nor/>
                                    </m:rPr>
                                    <a:rPr lang="en-US" sz="1400" i="1">
                                      <a:solidFill>
                                        <a:srgbClr val="595652"/>
                                      </a:solidFill>
                                    </a:rPr>
                                    <m:t>k</m:t>
                                  </m:r>
                                </m:e>
                              </m:mr>
                            </m:m>
                          </m:e>
                        </m:d>
                        <m:f>
                          <m:fPr>
                            <m:ctrlPr>
                              <a:rPr lang="en-US" sz="1400" i="1" smtClean="0">
                                <a:solidFill>
                                  <a:srgbClr val="595652"/>
                                </a:solidFill>
                                <a:latin typeface="Cambria Math" panose="02040503050406030204" pitchFamily="18" charset="0"/>
                              </a:rPr>
                            </m:ctrlPr>
                          </m:fPr>
                          <m:num>
                            <m:r>
                              <m:rPr>
                                <m:nor/>
                              </m:rPr>
                              <a:rPr lang="en-US" sz="1400" b="0" i="0" smtClean="0">
                                <a:solidFill>
                                  <a:srgbClr val="595652"/>
                                </a:solidFill>
                              </a:rPr>
                              <m:t>1</m:t>
                            </m:r>
                          </m:num>
                          <m:den>
                            <m:sSup>
                              <m:sSupPr>
                                <m:ctrlPr>
                                  <a:rPr lang="en-US" sz="1400" i="1" smtClean="0">
                                    <a:solidFill>
                                      <a:srgbClr val="595652"/>
                                    </a:solidFill>
                                    <a:latin typeface="Cambria Math" panose="02040503050406030204" pitchFamily="18" charset="0"/>
                                  </a:rPr>
                                </m:ctrlPr>
                              </m:sSupPr>
                              <m:e>
                                <m:r>
                                  <m:rPr>
                                    <m:nor/>
                                  </m:rPr>
                                  <a:rPr lang="en-US" sz="1400" b="0" i="0" smtClean="0">
                                    <a:solidFill>
                                      <a:srgbClr val="595652"/>
                                    </a:solidFill>
                                  </a:rPr>
                                  <m:t>2</m:t>
                                </m:r>
                              </m:e>
                              <m:sup>
                                <m:r>
                                  <m:rPr>
                                    <m:nor/>
                                  </m:rPr>
                                  <a:rPr lang="en-US" sz="1400" b="0" i="1" smtClean="0">
                                    <a:solidFill>
                                      <a:srgbClr val="595652"/>
                                    </a:solidFill>
                                  </a:rPr>
                                  <m:t>k</m:t>
                                </m:r>
                              </m:sup>
                            </m:sSup>
                          </m:den>
                        </m:f>
                      </m:oMath>
                    </m:oMathPara>
                  </a14:m>
                  <a:endParaRPr lang="en-BE" sz="1400" dirty="0">
                    <a:solidFill>
                      <a:srgbClr val="595652"/>
                    </a:solidFill>
                  </a:endParaRPr>
                </a:p>
              </p:txBody>
            </p:sp>
          </mc:Choice>
          <mc:Fallback xmlns="">
            <p:sp>
              <p:nvSpPr>
                <p:cNvPr id="29" name="TextBox 28">
                  <a:extLst>
                    <a:ext uri="{FF2B5EF4-FFF2-40B4-BE49-F238E27FC236}">
                      <a16:creationId xmlns:a16="http://schemas.microsoft.com/office/drawing/2014/main" id="{8475C8FD-6AAE-844E-9F0E-A5D201CC61EE}"/>
                    </a:ext>
                  </a:extLst>
                </p:cNvPr>
                <p:cNvSpPr txBox="1">
                  <a:spLocks noRot="1" noChangeAspect="1" noMove="1" noResize="1" noEditPoints="1" noAdjustHandles="1" noChangeArrowheads="1" noChangeShapeType="1" noTextEdit="1"/>
                </p:cNvSpPr>
                <p:nvPr/>
              </p:nvSpPr>
              <p:spPr>
                <a:xfrm>
                  <a:off x="252821" y="3864552"/>
                  <a:ext cx="1954509" cy="814390"/>
                </a:xfrm>
                <a:prstGeom prst="rect">
                  <a:avLst/>
                </a:prstGeom>
                <a:blipFill>
                  <a:blip r:embed="rId9"/>
                  <a:stretch>
                    <a:fillRect t="-1538"/>
                  </a:stretch>
                </a:blipFill>
              </p:spPr>
              <p:txBody>
                <a:bodyPr/>
                <a:lstStyle/>
                <a:p>
                  <a:r>
                    <a:rPr lang="en-BE">
                      <a:noFill/>
                    </a:rPr>
                    <a:t> </a:t>
                  </a:r>
                </a:p>
              </p:txBody>
            </p:sp>
          </mc:Fallback>
        </mc:AlternateContent>
        <p:sp>
          <p:nvSpPr>
            <p:cNvPr id="30" name="TextBox 29">
              <a:extLst>
                <a:ext uri="{FF2B5EF4-FFF2-40B4-BE49-F238E27FC236}">
                  <a16:creationId xmlns:a16="http://schemas.microsoft.com/office/drawing/2014/main" id="{B1826F46-323E-C049-BCD7-C18CD2315B52}"/>
                </a:ext>
              </a:extLst>
            </p:cNvPr>
            <p:cNvSpPr txBox="1"/>
            <p:nvPr/>
          </p:nvSpPr>
          <p:spPr>
            <a:xfrm>
              <a:off x="631382" y="5867944"/>
              <a:ext cx="362600" cy="261610"/>
            </a:xfrm>
            <a:prstGeom prst="rect">
              <a:avLst/>
            </a:prstGeom>
            <a:noFill/>
          </p:spPr>
          <p:txBody>
            <a:bodyPr wrap="none" rtlCol="0">
              <a:spAutoFit/>
            </a:bodyPr>
            <a:lstStyle/>
            <a:p>
              <a:r>
                <a:rPr lang="en-BE" sz="1100" dirty="0">
                  <a:solidFill>
                    <a:srgbClr val="FF1201"/>
                  </a:solidFill>
                </a:rPr>
                <a:t>LLL</a:t>
              </a:r>
            </a:p>
          </p:txBody>
        </p:sp>
        <p:sp>
          <p:nvSpPr>
            <p:cNvPr id="31" name="TextBox 30">
              <a:extLst>
                <a:ext uri="{FF2B5EF4-FFF2-40B4-BE49-F238E27FC236}">
                  <a16:creationId xmlns:a16="http://schemas.microsoft.com/office/drawing/2014/main" id="{95872990-BDDF-3443-9E90-F12927649C1C}"/>
                </a:ext>
              </a:extLst>
            </p:cNvPr>
            <p:cNvSpPr txBox="1"/>
            <p:nvPr/>
          </p:nvSpPr>
          <p:spPr>
            <a:xfrm>
              <a:off x="900320" y="5867944"/>
              <a:ext cx="383438" cy="600164"/>
            </a:xfrm>
            <a:prstGeom prst="rect">
              <a:avLst/>
            </a:prstGeom>
            <a:noFill/>
          </p:spPr>
          <p:txBody>
            <a:bodyPr wrap="none" rtlCol="0">
              <a:spAutoFit/>
            </a:bodyPr>
            <a:lstStyle/>
            <a:p>
              <a:r>
                <a:rPr lang="en-BE" sz="1100" dirty="0">
                  <a:solidFill>
                    <a:srgbClr val="FF1201"/>
                  </a:solidFill>
                </a:rPr>
                <a:t>LLR</a:t>
              </a:r>
            </a:p>
            <a:p>
              <a:r>
                <a:rPr lang="en-BE" sz="1100" dirty="0">
                  <a:solidFill>
                    <a:srgbClr val="FF1201"/>
                  </a:solidFill>
                </a:rPr>
                <a:t>LRL</a:t>
              </a:r>
            </a:p>
            <a:p>
              <a:r>
                <a:rPr lang="en-BE" sz="1100" dirty="0">
                  <a:solidFill>
                    <a:srgbClr val="FF1201"/>
                  </a:solidFill>
                </a:rPr>
                <a:t>RLL</a:t>
              </a:r>
              <a:endParaRPr lang="en-BE" sz="1200" dirty="0">
                <a:solidFill>
                  <a:srgbClr val="FF1201"/>
                </a:solidFill>
              </a:endParaRPr>
            </a:p>
          </p:txBody>
        </p:sp>
        <p:sp>
          <p:nvSpPr>
            <p:cNvPr id="32" name="TextBox 31">
              <a:extLst>
                <a:ext uri="{FF2B5EF4-FFF2-40B4-BE49-F238E27FC236}">
                  <a16:creationId xmlns:a16="http://schemas.microsoft.com/office/drawing/2014/main" id="{1C3DC46C-55E4-8644-BDAC-0FF804D3C327}"/>
                </a:ext>
              </a:extLst>
            </p:cNvPr>
            <p:cNvSpPr txBox="1"/>
            <p:nvPr/>
          </p:nvSpPr>
          <p:spPr>
            <a:xfrm>
              <a:off x="1184640" y="5867944"/>
              <a:ext cx="404278" cy="600164"/>
            </a:xfrm>
            <a:prstGeom prst="rect">
              <a:avLst/>
            </a:prstGeom>
            <a:noFill/>
          </p:spPr>
          <p:txBody>
            <a:bodyPr wrap="none" rtlCol="0">
              <a:spAutoFit/>
            </a:bodyPr>
            <a:lstStyle/>
            <a:p>
              <a:r>
                <a:rPr lang="en-BE" sz="1100" dirty="0">
                  <a:solidFill>
                    <a:srgbClr val="FF1201"/>
                  </a:solidFill>
                </a:rPr>
                <a:t>RRL</a:t>
              </a:r>
            </a:p>
            <a:p>
              <a:r>
                <a:rPr lang="en-BE" sz="1100" dirty="0">
                  <a:solidFill>
                    <a:srgbClr val="FF1201"/>
                  </a:solidFill>
                </a:rPr>
                <a:t>RLR</a:t>
              </a:r>
            </a:p>
            <a:p>
              <a:r>
                <a:rPr lang="en-BE" sz="1100" dirty="0">
                  <a:solidFill>
                    <a:srgbClr val="FF1201"/>
                  </a:solidFill>
                </a:rPr>
                <a:t>LRR</a:t>
              </a:r>
              <a:endParaRPr lang="en-BE" sz="1200" dirty="0">
                <a:solidFill>
                  <a:srgbClr val="FF1201"/>
                </a:solidFill>
              </a:endParaRPr>
            </a:p>
          </p:txBody>
        </p:sp>
        <p:sp>
          <p:nvSpPr>
            <p:cNvPr id="33" name="TextBox 32">
              <a:extLst>
                <a:ext uri="{FF2B5EF4-FFF2-40B4-BE49-F238E27FC236}">
                  <a16:creationId xmlns:a16="http://schemas.microsoft.com/office/drawing/2014/main" id="{76C6419C-3897-7949-9EB2-DF10B77DC2A5}"/>
                </a:ext>
              </a:extLst>
            </p:cNvPr>
            <p:cNvSpPr txBox="1"/>
            <p:nvPr/>
          </p:nvSpPr>
          <p:spPr>
            <a:xfrm>
              <a:off x="1457751" y="5867944"/>
              <a:ext cx="425116" cy="261610"/>
            </a:xfrm>
            <a:prstGeom prst="rect">
              <a:avLst/>
            </a:prstGeom>
            <a:noFill/>
          </p:spPr>
          <p:txBody>
            <a:bodyPr wrap="none" rtlCol="0">
              <a:spAutoFit/>
            </a:bodyPr>
            <a:lstStyle/>
            <a:p>
              <a:r>
                <a:rPr lang="en-BE" sz="1100" dirty="0">
                  <a:solidFill>
                    <a:srgbClr val="FF1201"/>
                  </a:solidFill>
                </a:rPr>
                <a:t>RRR</a:t>
              </a:r>
            </a:p>
          </p:txBody>
        </p:sp>
        <p:pic>
          <p:nvPicPr>
            <p:cNvPr id="34" name="Picture 33">
              <a:extLst>
                <a:ext uri="{FF2B5EF4-FFF2-40B4-BE49-F238E27FC236}">
                  <a16:creationId xmlns:a16="http://schemas.microsoft.com/office/drawing/2014/main" id="{25405641-8C9D-034F-87B8-5FA2AD34273D}"/>
                </a:ext>
              </a:extLst>
            </p:cNvPr>
            <p:cNvPicPr>
              <a:picLocks noChangeAspect="1"/>
            </p:cNvPicPr>
            <p:nvPr/>
          </p:nvPicPr>
          <p:blipFill>
            <a:blip r:embed="rId10"/>
            <a:stretch>
              <a:fillRect/>
            </a:stretch>
          </p:blipFill>
          <p:spPr>
            <a:xfrm>
              <a:off x="650032" y="4843158"/>
              <a:ext cx="1186110" cy="1041083"/>
            </a:xfrm>
            <a:prstGeom prst="rect">
              <a:avLst/>
            </a:prstGeom>
          </p:spPr>
        </p:pic>
      </p:grpSp>
      <p:grpSp>
        <p:nvGrpSpPr>
          <p:cNvPr id="25" name="Group 24">
            <a:extLst>
              <a:ext uri="{FF2B5EF4-FFF2-40B4-BE49-F238E27FC236}">
                <a16:creationId xmlns:a16="http://schemas.microsoft.com/office/drawing/2014/main" id="{D62F6E92-8FB6-414F-93BC-C03043316C4D}"/>
              </a:ext>
            </a:extLst>
          </p:cNvPr>
          <p:cNvGrpSpPr/>
          <p:nvPr/>
        </p:nvGrpSpPr>
        <p:grpSpPr>
          <a:xfrm>
            <a:off x="4201736" y="2480914"/>
            <a:ext cx="3547399" cy="3948847"/>
            <a:chOff x="4201736" y="2480914"/>
            <a:chExt cx="3547399" cy="3948847"/>
          </a:xfrm>
        </p:grpSpPr>
        <p:pic>
          <p:nvPicPr>
            <p:cNvPr id="35" name="Picture 34">
              <a:extLst>
                <a:ext uri="{FF2B5EF4-FFF2-40B4-BE49-F238E27FC236}">
                  <a16:creationId xmlns:a16="http://schemas.microsoft.com/office/drawing/2014/main" id="{9FEA68FF-8198-E348-91C0-A55F32240BD1}"/>
                </a:ext>
              </a:extLst>
            </p:cNvPr>
            <p:cNvPicPr>
              <a:picLocks noChangeAspect="1"/>
            </p:cNvPicPr>
            <p:nvPr/>
          </p:nvPicPr>
          <p:blipFill>
            <a:blip r:embed="rId11"/>
            <a:stretch>
              <a:fillRect/>
            </a:stretch>
          </p:blipFill>
          <p:spPr>
            <a:xfrm>
              <a:off x="4205750" y="2480914"/>
              <a:ext cx="3543385" cy="3948847"/>
            </a:xfrm>
            <a:prstGeom prst="rect">
              <a:avLst/>
            </a:prstGeom>
          </p:spPr>
        </p:pic>
        <p:pic>
          <p:nvPicPr>
            <p:cNvPr id="38" name="Picture 37">
              <a:extLst>
                <a:ext uri="{FF2B5EF4-FFF2-40B4-BE49-F238E27FC236}">
                  <a16:creationId xmlns:a16="http://schemas.microsoft.com/office/drawing/2014/main" id="{9C96B05E-836F-234F-956A-A71D094ECE7D}"/>
                </a:ext>
              </a:extLst>
            </p:cNvPr>
            <p:cNvPicPr>
              <a:picLocks noChangeAspect="1"/>
            </p:cNvPicPr>
            <p:nvPr/>
          </p:nvPicPr>
          <p:blipFill>
            <a:blip r:embed="rId12"/>
            <a:stretch>
              <a:fillRect/>
            </a:stretch>
          </p:blipFill>
          <p:spPr>
            <a:xfrm>
              <a:off x="4201736" y="5353189"/>
              <a:ext cx="2585085" cy="552069"/>
            </a:xfrm>
            <a:prstGeom prst="rect">
              <a:avLst/>
            </a:prstGeom>
          </p:spPr>
        </p:pic>
      </p:grpSp>
      <p:pic>
        <p:nvPicPr>
          <p:cNvPr id="3" name="Picture 2">
            <a:extLst>
              <a:ext uri="{FF2B5EF4-FFF2-40B4-BE49-F238E27FC236}">
                <a16:creationId xmlns:a16="http://schemas.microsoft.com/office/drawing/2014/main" id="{470C5543-5B8A-7F46-96BC-2CE004B6C276}"/>
              </a:ext>
            </a:extLst>
          </p:cNvPr>
          <p:cNvPicPr>
            <a:picLocks noChangeAspect="1"/>
          </p:cNvPicPr>
          <p:nvPr/>
        </p:nvPicPr>
        <p:blipFill>
          <a:blip r:embed="rId13"/>
          <a:stretch>
            <a:fillRect/>
          </a:stretch>
        </p:blipFill>
        <p:spPr>
          <a:xfrm>
            <a:off x="7617274" y="1639469"/>
            <a:ext cx="2794877" cy="2109018"/>
          </a:xfrm>
          <a:prstGeom prst="rect">
            <a:avLst/>
          </a:prstGeom>
        </p:spPr>
      </p:pic>
      <p:sp>
        <p:nvSpPr>
          <p:cNvPr id="23" name="TextBox 22">
            <a:extLst>
              <a:ext uri="{FF2B5EF4-FFF2-40B4-BE49-F238E27FC236}">
                <a16:creationId xmlns:a16="http://schemas.microsoft.com/office/drawing/2014/main" id="{EA15CC37-1A83-F744-A86B-2E3DA1B1709D}"/>
              </a:ext>
            </a:extLst>
          </p:cNvPr>
          <p:cNvSpPr txBox="1"/>
          <p:nvPr/>
        </p:nvSpPr>
        <p:spPr>
          <a:xfrm>
            <a:off x="7522684" y="1197598"/>
            <a:ext cx="2662524" cy="369332"/>
          </a:xfrm>
          <a:prstGeom prst="rect">
            <a:avLst/>
          </a:prstGeom>
          <a:noFill/>
        </p:spPr>
        <p:txBody>
          <a:bodyPr wrap="none" rtlCol="0">
            <a:spAutoFit/>
          </a:bodyPr>
          <a:lstStyle/>
          <a:p>
            <a:r>
              <a:rPr lang="en-BE" dirty="0">
                <a:solidFill>
                  <a:srgbClr val="C00000"/>
                </a:solidFill>
              </a:rPr>
              <a:t>Grafische Python-modules</a:t>
            </a:r>
          </a:p>
        </p:txBody>
      </p:sp>
    </p:spTree>
    <p:extLst>
      <p:ext uri="{BB962C8B-B14F-4D97-AF65-F5344CB8AC3E}">
        <p14:creationId xmlns:p14="http://schemas.microsoft.com/office/powerpoint/2010/main" val="1901999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5C5F3BB-29EC-C94A-9484-03631C74D800}"/>
              </a:ext>
            </a:extLst>
          </p:cNvPr>
          <p:cNvSpPr txBox="1"/>
          <p:nvPr/>
        </p:nvSpPr>
        <p:spPr>
          <a:xfrm>
            <a:off x="2751538" y="2596267"/>
            <a:ext cx="6688924" cy="1200329"/>
          </a:xfrm>
          <a:prstGeom prst="rect">
            <a:avLst/>
          </a:prstGeom>
          <a:noFill/>
        </p:spPr>
        <p:txBody>
          <a:bodyPr wrap="square" rtlCol="0">
            <a:spAutoFit/>
          </a:bodyPr>
          <a:lstStyle/>
          <a:p>
            <a:pPr algn="ctr"/>
            <a:r>
              <a:rPr lang="en-BE" sz="3600" dirty="0">
                <a:solidFill>
                  <a:srgbClr val="C00000"/>
                </a:solidFill>
              </a:rPr>
              <a:t>Computational Thinking </a:t>
            </a:r>
          </a:p>
          <a:p>
            <a:pPr algn="ctr"/>
            <a:r>
              <a:rPr lang="en-BE" sz="3600" dirty="0">
                <a:solidFill>
                  <a:srgbClr val="C00000"/>
                </a:solidFill>
              </a:rPr>
              <a:t>met Python in de wiskundeles</a:t>
            </a:r>
            <a:endParaRPr lang="en-BE" sz="2400" i="1" dirty="0">
              <a:solidFill>
                <a:srgbClr val="C00000"/>
              </a:solidFill>
            </a:endParaRPr>
          </a:p>
        </p:txBody>
      </p:sp>
      <p:pic>
        <p:nvPicPr>
          <p:cNvPr id="13" name="Picture 12" descr="A picture containing bird, flower, tree&#10;&#10;Description automatically generated">
            <a:extLst>
              <a:ext uri="{FF2B5EF4-FFF2-40B4-BE49-F238E27FC236}">
                <a16:creationId xmlns:a16="http://schemas.microsoft.com/office/drawing/2014/main" id="{D9AB7FDC-56E2-F54A-BEE0-9E759E63CF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3920" y="5362083"/>
            <a:ext cx="864638" cy="1039448"/>
          </a:xfrm>
          <a:prstGeom prst="rect">
            <a:avLst/>
          </a:prstGeom>
        </p:spPr>
      </p:pic>
      <p:grpSp>
        <p:nvGrpSpPr>
          <p:cNvPr id="2" name="Group 1">
            <a:extLst>
              <a:ext uri="{FF2B5EF4-FFF2-40B4-BE49-F238E27FC236}">
                <a16:creationId xmlns:a16="http://schemas.microsoft.com/office/drawing/2014/main" id="{590A8115-D27B-1C48-84BC-AA388D947C15}"/>
              </a:ext>
            </a:extLst>
          </p:cNvPr>
          <p:cNvGrpSpPr/>
          <p:nvPr/>
        </p:nvGrpSpPr>
        <p:grpSpPr>
          <a:xfrm>
            <a:off x="4174465" y="3852521"/>
            <a:ext cx="3882871" cy="1276087"/>
            <a:chOff x="906478" y="3686479"/>
            <a:chExt cx="3882871" cy="1276087"/>
          </a:xfrm>
        </p:grpSpPr>
        <p:pic>
          <p:nvPicPr>
            <p:cNvPr id="14" name="Picture 13">
              <a:extLst>
                <a:ext uri="{FF2B5EF4-FFF2-40B4-BE49-F238E27FC236}">
                  <a16:creationId xmlns:a16="http://schemas.microsoft.com/office/drawing/2014/main" id="{EBBA3DC4-37E0-1541-86B9-92E0E2FCCDC2}"/>
                </a:ext>
              </a:extLst>
            </p:cNvPr>
            <p:cNvPicPr>
              <a:picLocks noChangeAspect="1"/>
            </p:cNvPicPr>
            <p:nvPr/>
          </p:nvPicPr>
          <p:blipFill>
            <a:blip r:embed="rId4"/>
            <a:stretch>
              <a:fillRect/>
            </a:stretch>
          </p:blipFill>
          <p:spPr>
            <a:xfrm>
              <a:off x="3810260" y="3686479"/>
              <a:ext cx="866208" cy="1039448"/>
            </a:xfrm>
            <a:prstGeom prst="rect">
              <a:avLst/>
            </a:prstGeom>
          </p:spPr>
        </p:pic>
        <p:pic>
          <p:nvPicPr>
            <p:cNvPr id="4" name="Picture 3" descr="A person wearing glasses and smiling at the camera&#10;&#10;Description automatically generated">
              <a:extLst>
                <a:ext uri="{FF2B5EF4-FFF2-40B4-BE49-F238E27FC236}">
                  <a16:creationId xmlns:a16="http://schemas.microsoft.com/office/drawing/2014/main" id="{C8190E33-E9AC-3145-ADBA-08DE79B9582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97149" y="3693482"/>
              <a:ext cx="867676" cy="1039448"/>
            </a:xfrm>
            <a:prstGeom prst="rect">
              <a:avLst/>
            </a:prstGeom>
          </p:spPr>
        </p:pic>
        <p:cxnSp>
          <p:nvCxnSpPr>
            <p:cNvPr id="3" name="Straight Connector 2">
              <a:extLst>
                <a:ext uri="{FF2B5EF4-FFF2-40B4-BE49-F238E27FC236}">
                  <a16:creationId xmlns:a16="http://schemas.microsoft.com/office/drawing/2014/main" id="{A3F6D810-05D5-A442-A21E-C551E05B11B3}"/>
                </a:ext>
              </a:extLst>
            </p:cNvPr>
            <p:cNvCxnSpPr>
              <a:cxnSpLocks/>
            </p:cNvCxnSpPr>
            <p:nvPr/>
          </p:nvCxnSpPr>
          <p:spPr>
            <a:xfrm>
              <a:off x="1001526" y="4725927"/>
              <a:ext cx="3674942"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9B437C2-4A03-1D4F-9FF6-C673029959C8}"/>
                </a:ext>
              </a:extLst>
            </p:cNvPr>
            <p:cNvCxnSpPr>
              <a:cxnSpLocks/>
            </p:cNvCxnSpPr>
            <p:nvPr/>
          </p:nvCxnSpPr>
          <p:spPr>
            <a:xfrm flipH="1">
              <a:off x="4673414" y="4437594"/>
              <a:ext cx="7431" cy="29516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E03FB3-6D65-DB4B-8988-A68B2BA92246}"/>
                </a:ext>
              </a:extLst>
            </p:cNvPr>
            <p:cNvSpPr txBox="1"/>
            <p:nvPr/>
          </p:nvSpPr>
          <p:spPr>
            <a:xfrm>
              <a:off x="906478" y="4700956"/>
              <a:ext cx="1183337" cy="261610"/>
            </a:xfrm>
            <a:prstGeom prst="rect">
              <a:avLst/>
            </a:prstGeom>
            <a:noFill/>
          </p:spPr>
          <p:txBody>
            <a:bodyPr wrap="none" rtlCol="0">
              <a:spAutoFit/>
            </a:bodyPr>
            <a:lstStyle/>
            <a:p>
              <a:r>
                <a:rPr lang="en-GB" sz="1100" dirty="0">
                  <a:solidFill>
                    <a:srgbClr val="C00000"/>
                  </a:solidFill>
                </a:rPr>
                <a:t>k-stulens@ti.com</a:t>
              </a:r>
              <a:endParaRPr lang="en-BE" sz="1100" dirty="0">
                <a:solidFill>
                  <a:srgbClr val="C00000"/>
                </a:solidFill>
              </a:endParaRPr>
            </a:p>
          </p:txBody>
        </p:sp>
        <p:sp>
          <p:nvSpPr>
            <p:cNvPr id="32" name="TextBox 31">
              <a:extLst>
                <a:ext uri="{FF2B5EF4-FFF2-40B4-BE49-F238E27FC236}">
                  <a16:creationId xmlns:a16="http://schemas.microsoft.com/office/drawing/2014/main" id="{CF1CFB82-E252-5147-83F8-B1D304755649}"/>
                </a:ext>
              </a:extLst>
            </p:cNvPr>
            <p:cNvSpPr txBox="1"/>
            <p:nvPr/>
          </p:nvSpPr>
          <p:spPr>
            <a:xfrm>
              <a:off x="3227703" y="4700956"/>
              <a:ext cx="1561646" cy="261610"/>
            </a:xfrm>
            <a:prstGeom prst="rect">
              <a:avLst/>
            </a:prstGeom>
            <a:noFill/>
          </p:spPr>
          <p:txBody>
            <a:bodyPr wrap="none" rtlCol="0">
              <a:spAutoFit/>
            </a:bodyPr>
            <a:lstStyle/>
            <a:p>
              <a:r>
                <a:rPr lang="en-GB" sz="1100" dirty="0" err="1">
                  <a:solidFill>
                    <a:srgbClr val="C00000"/>
                  </a:solidFill>
                </a:rPr>
                <a:t>b.wikkerink@gmail.com</a:t>
              </a:r>
              <a:endParaRPr lang="en-BE" sz="1100" dirty="0">
                <a:solidFill>
                  <a:srgbClr val="C00000"/>
                </a:solidFill>
              </a:endParaRPr>
            </a:p>
          </p:txBody>
        </p:sp>
      </p:grpSp>
      <p:sp>
        <p:nvSpPr>
          <p:cNvPr id="7" name="TextBox 6">
            <a:extLst>
              <a:ext uri="{FF2B5EF4-FFF2-40B4-BE49-F238E27FC236}">
                <a16:creationId xmlns:a16="http://schemas.microsoft.com/office/drawing/2014/main" id="{CD1B2876-D11E-0F46-9016-FC2638F091DF}"/>
              </a:ext>
            </a:extLst>
          </p:cNvPr>
          <p:cNvSpPr txBox="1"/>
          <p:nvPr/>
        </p:nvSpPr>
        <p:spPr>
          <a:xfrm>
            <a:off x="5252683" y="5679566"/>
            <a:ext cx="1722459" cy="307777"/>
          </a:xfrm>
          <a:prstGeom prst="rect">
            <a:avLst/>
          </a:prstGeom>
          <a:noFill/>
        </p:spPr>
        <p:txBody>
          <a:bodyPr wrap="none" rtlCol="0">
            <a:spAutoFit/>
          </a:bodyPr>
          <a:lstStyle/>
          <a:p>
            <a:r>
              <a:rPr lang="en-BE" sz="1400" dirty="0">
                <a:hlinkClick r:id="rId6"/>
              </a:rPr>
              <a:t>www.t3nederland.nl</a:t>
            </a:r>
            <a:r>
              <a:rPr lang="en-BE" sz="1400" dirty="0"/>
              <a:t> </a:t>
            </a:r>
          </a:p>
        </p:txBody>
      </p:sp>
      <p:pic>
        <p:nvPicPr>
          <p:cNvPr id="22" name="Picture 21" descr="Graphical user interface, application&#10;&#10;Description automatically generated">
            <a:extLst>
              <a:ext uri="{FF2B5EF4-FFF2-40B4-BE49-F238E27FC236}">
                <a16:creationId xmlns:a16="http://schemas.microsoft.com/office/drawing/2014/main" id="{33577B5B-68E4-B24A-B0E1-7CDAB85BB4FD}"/>
              </a:ext>
            </a:extLst>
          </p:cNvPr>
          <p:cNvPicPr/>
          <p:nvPr/>
        </p:nvPicPr>
        <p:blipFill rotWithShape="1">
          <a:blip r:embed="rId7" cstate="hqprint">
            <a:extLst>
              <a:ext uri="{28A0092B-C50C-407E-A947-70E740481C1C}">
                <a14:useLocalDpi xmlns:a14="http://schemas.microsoft.com/office/drawing/2010/main"/>
              </a:ext>
            </a:extLst>
          </a:blip>
          <a:srcRect/>
          <a:stretch/>
        </p:blipFill>
        <p:spPr bwMode="auto">
          <a:xfrm>
            <a:off x="4265136" y="5391970"/>
            <a:ext cx="872865" cy="1024794"/>
          </a:xfrm>
          <a:prstGeom prst="rect">
            <a:avLst/>
          </a:prstGeom>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2F3E77BE-B69F-5643-822E-DE1E823BE3AC}"/>
              </a:ext>
            </a:extLst>
          </p:cNvPr>
          <p:cNvSpPr txBox="1"/>
          <p:nvPr/>
        </p:nvSpPr>
        <p:spPr>
          <a:xfrm>
            <a:off x="5211015" y="5935144"/>
            <a:ext cx="1801840" cy="307777"/>
          </a:xfrm>
          <a:prstGeom prst="rect">
            <a:avLst/>
          </a:prstGeom>
          <a:noFill/>
        </p:spPr>
        <p:txBody>
          <a:bodyPr wrap="none" rtlCol="0">
            <a:spAutoFit/>
          </a:bodyPr>
          <a:lstStyle/>
          <a:p>
            <a:r>
              <a:rPr lang="en-BE" sz="1400" dirty="0">
                <a:hlinkClick r:id="rId6"/>
              </a:rPr>
              <a:t>www.t3vlaanderen.be</a:t>
            </a:r>
            <a:endParaRPr lang="en-BE" sz="1400" dirty="0"/>
          </a:p>
        </p:txBody>
      </p:sp>
      <p:grpSp>
        <p:nvGrpSpPr>
          <p:cNvPr id="47" name="Group 46">
            <a:extLst>
              <a:ext uri="{FF2B5EF4-FFF2-40B4-BE49-F238E27FC236}">
                <a16:creationId xmlns:a16="http://schemas.microsoft.com/office/drawing/2014/main" id="{C071BF6A-D2D0-8443-918C-F250D55E5D06}"/>
              </a:ext>
            </a:extLst>
          </p:cNvPr>
          <p:cNvGrpSpPr/>
          <p:nvPr/>
        </p:nvGrpSpPr>
        <p:grpSpPr>
          <a:xfrm>
            <a:off x="0" y="-228601"/>
            <a:ext cx="12189391" cy="2993622"/>
            <a:chOff x="0" y="-215901"/>
            <a:chExt cx="12189391" cy="2993622"/>
          </a:xfrm>
        </p:grpSpPr>
        <p:pic>
          <p:nvPicPr>
            <p:cNvPr id="48" name="Picture 47" descr="A picture containing light, table, traffic, stop&#10;&#10;Description automatically generated">
              <a:extLst>
                <a:ext uri="{FF2B5EF4-FFF2-40B4-BE49-F238E27FC236}">
                  <a16:creationId xmlns:a16="http://schemas.microsoft.com/office/drawing/2014/main" id="{1E77A73F-DBD9-F841-8554-2E63D675E41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flipH="1">
              <a:off x="0" y="6195"/>
              <a:ext cx="6118836" cy="1807831"/>
            </a:xfrm>
            <a:prstGeom prst="rect">
              <a:avLst/>
            </a:prstGeom>
          </p:spPr>
        </p:pic>
        <p:pic>
          <p:nvPicPr>
            <p:cNvPr id="49" name="Picture 48" descr="A circuit board&#10;&#10;Description automatically generated">
              <a:extLst>
                <a:ext uri="{FF2B5EF4-FFF2-40B4-BE49-F238E27FC236}">
                  <a16:creationId xmlns:a16="http://schemas.microsoft.com/office/drawing/2014/main" id="{9ADD6FDE-B0FC-2445-882A-94F14D17C67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rot="10800000">
              <a:off x="6070557" y="6195"/>
              <a:ext cx="6118834" cy="1807830"/>
            </a:xfrm>
            <a:prstGeom prst="rect">
              <a:avLst/>
            </a:prstGeom>
          </p:spPr>
        </p:pic>
        <p:pic>
          <p:nvPicPr>
            <p:cNvPr id="50" name="Picture 49">
              <a:extLst>
                <a:ext uri="{FF2B5EF4-FFF2-40B4-BE49-F238E27FC236}">
                  <a16:creationId xmlns:a16="http://schemas.microsoft.com/office/drawing/2014/main" id="{811B484A-52E4-B54A-BF6C-FD7968758E9F}"/>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257807" y="-215901"/>
              <a:ext cx="2922130" cy="2163003"/>
            </a:xfrm>
            <a:prstGeom prst="rect">
              <a:avLst/>
            </a:prstGeom>
            <a:effectLst>
              <a:outerShdw dist="50800" dir="5400000" algn="ctr" rotWithShape="0">
                <a:srgbClr val="000000">
                  <a:alpha val="43137"/>
                </a:srgbClr>
              </a:outerShdw>
              <a:softEdge rad="558800"/>
            </a:effectLst>
          </p:spPr>
        </p:pic>
        <p:grpSp>
          <p:nvGrpSpPr>
            <p:cNvPr id="51" name="Group 50">
              <a:extLst>
                <a:ext uri="{FF2B5EF4-FFF2-40B4-BE49-F238E27FC236}">
                  <a16:creationId xmlns:a16="http://schemas.microsoft.com/office/drawing/2014/main" id="{81FE7618-B973-BE40-850F-0ADD10FDD3E5}"/>
                </a:ext>
              </a:extLst>
            </p:cNvPr>
            <p:cNvGrpSpPr/>
            <p:nvPr/>
          </p:nvGrpSpPr>
          <p:grpSpPr>
            <a:xfrm>
              <a:off x="8275555" y="777044"/>
              <a:ext cx="3084690" cy="2000677"/>
              <a:chOff x="6725164" y="1751104"/>
              <a:chExt cx="3084690" cy="2000677"/>
            </a:xfrm>
          </p:grpSpPr>
          <p:grpSp>
            <p:nvGrpSpPr>
              <p:cNvPr id="53" name="Group 52">
                <a:extLst>
                  <a:ext uri="{FF2B5EF4-FFF2-40B4-BE49-F238E27FC236}">
                    <a16:creationId xmlns:a16="http://schemas.microsoft.com/office/drawing/2014/main" id="{D6ED7B01-96D3-3D48-ACFF-560B2DFC965A}"/>
                  </a:ext>
                </a:extLst>
              </p:cNvPr>
              <p:cNvGrpSpPr/>
              <p:nvPr/>
            </p:nvGrpSpPr>
            <p:grpSpPr>
              <a:xfrm>
                <a:off x="6725164" y="1751104"/>
                <a:ext cx="2435674" cy="1461404"/>
                <a:chOff x="6887724" y="1642247"/>
                <a:chExt cx="2435674" cy="1461404"/>
              </a:xfrm>
            </p:grpSpPr>
            <p:pic>
              <p:nvPicPr>
                <p:cNvPr id="59" name="Picture 58" descr="A screenshot of a computer screen&#10;&#10;Description automatically generated">
                  <a:extLst>
                    <a:ext uri="{FF2B5EF4-FFF2-40B4-BE49-F238E27FC236}">
                      <a16:creationId xmlns:a16="http://schemas.microsoft.com/office/drawing/2014/main" id="{ED22B598-F00C-A648-96D6-86B12C17EBA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887724" y="1642247"/>
                  <a:ext cx="2435674" cy="1461404"/>
                </a:xfrm>
                <a:prstGeom prst="rect">
                  <a:avLst/>
                </a:prstGeom>
              </p:spPr>
            </p:pic>
            <p:pic>
              <p:nvPicPr>
                <p:cNvPr id="60" name="Picture 59">
                  <a:extLst>
                    <a:ext uri="{FF2B5EF4-FFF2-40B4-BE49-F238E27FC236}">
                      <a16:creationId xmlns:a16="http://schemas.microsoft.com/office/drawing/2014/main" id="{E048FABD-C76E-4746-ABE6-48BBC7C0B4B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199740" y="1725121"/>
                  <a:ext cx="1818241" cy="1137190"/>
                </a:xfrm>
                <a:prstGeom prst="rect">
                  <a:avLst/>
                </a:prstGeom>
              </p:spPr>
            </p:pic>
            <p:pic>
              <p:nvPicPr>
                <p:cNvPr id="61" name="Picture 60" descr="A picture containing graphical user interface&#10;&#10;Description automatically generated">
                  <a:extLst>
                    <a:ext uri="{FF2B5EF4-FFF2-40B4-BE49-F238E27FC236}">
                      <a16:creationId xmlns:a16="http://schemas.microsoft.com/office/drawing/2014/main" id="{8BB116E5-EC08-EE4A-BED0-49039CC2D9BD}"/>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779496" y="1922888"/>
                  <a:ext cx="1094876" cy="821157"/>
                </a:xfrm>
                <a:prstGeom prst="rect">
                  <a:avLst/>
                </a:prstGeom>
              </p:spPr>
            </p:pic>
          </p:grpSp>
          <p:grpSp>
            <p:nvGrpSpPr>
              <p:cNvPr id="54" name="Group 53">
                <a:extLst>
                  <a:ext uri="{FF2B5EF4-FFF2-40B4-BE49-F238E27FC236}">
                    <a16:creationId xmlns:a16="http://schemas.microsoft.com/office/drawing/2014/main" id="{A9A0AD78-09DE-1C40-B411-CF2C9D8B03E5}"/>
                  </a:ext>
                </a:extLst>
              </p:cNvPr>
              <p:cNvGrpSpPr>
                <a:grpSpLocks noChangeAspect="1"/>
              </p:cNvGrpSpPr>
              <p:nvPr/>
            </p:nvGrpSpPr>
            <p:grpSpPr>
              <a:xfrm>
                <a:off x="8654957" y="2258517"/>
                <a:ext cx="1154897" cy="1493264"/>
                <a:chOff x="8730975" y="5185474"/>
                <a:chExt cx="900945" cy="1164908"/>
              </a:xfrm>
            </p:grpSpPr>
            <p:grpSp>
              <p:nvGrpSpPr>
                <p:cNvPr id="55" name="Group 54">
                  <a:extLst>
                    <a:ext uri="{FF2B5EF4-FFF2-40B4-BE49-F238E27FC236}">
                      <a16:creationId xmlns:a16="http://schemas.microsoft.com/office/drawing/2014/main" id="{72736250-2941-4F42-BE31-BA22595747BD}"/>
                    </a:ext>
                  </a:extLst>
                </p:cNvPr>
                <p:cNvGrpSpPr>
                  <a:grpSpLocks noChangeAspect="1"/>
                </p:cNvGrpSpPr>
                <p:nvPr/>
              </p:nvGrpSpPr>
              <p:grpSpPr>
                <a:xfrm>
                  <a:off x="8730975" y="5185474"/>
                  <a:ext cx="900945" cy="1164908"/>
                  <a:chOff x="9452114" y="1641049"/>
                  <a:chExt cx="1239791" cy="1603030"/>
                </a:xfrm>
              </p:grpSpPr>
              <p:pic>
                <p:nvPicPr>
                  <p:cNvPr id="57" name="Picture 56" descr="A close up of a calculator&#10;&#10;Description automatically generated">
                    <a:extLst>
                      <a:ext uri="{FF2B5EF4-FFF2-40B4-BE49-F238E27FC236}">
                        <a16:creationId xmlns:a16="http://schemas.microsoft.com/office/drawing/2014/main" id="{5A104B40-726B-DF41-8CE8-D59A0C99F310}"/>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9452114" y="1654147"/>
                    <a:ext cx="701118" cy="1469008"/>
                  </a:xfrm>
                  <a:prstGeom prst="rect">
                    <a:avLst/>
                  </a:prstGeom>
                </p:spPr>
              </p:pic>
              <p:pic>
                <p:nvPicPr>
                  <p:cNvPr id="58" name="Picture 57" descr="A close up of electronics&#10;&#10;Description automatically generated">
                    <a:extLst>
                      <a:ext uri="{FF2B5EF4-FFF2-40B4-BE49-F238E27FC236}">
                        <a16:creationId xmlns:a16="http://schemas.microsoft.com/office/drawing/2014/main" id="{79A48F39-15DE-524D-8433-04FB4E7F4E1F}"/>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10086315" y="1641049"/>
                    <a:ext cx="605590" cy="1603030"/>
                  </a:xfrm>
                  <a:prstGeom prst="rect">
                    <a:avLst/>
                  </a:prstGeom>
                </p:spPr>
              </p:pic>
            </p:grpSp>
            <p:pic>
              <p:nvPicPr>
                <p:cNvPr id="56" name="Picture 55">
                  <a:extLst>
                    <a:ext uri="{FF2B5EF4-FFF2-40B4-BE49-F238E27FC236}">
                      <a16:creationId xmlns:a16="http://schemas.microsoft.com/office/drawing/2014/main" id="{E4897124-3DDA-8045-B110-D5916824807F}"/>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800394" y="5294239"/>
                  <a:ext cx="367395" cy="277237"/>
                </a:xfrm>
                <a:prstGeom prst="rect">
                  <a:avLst/>
                </a:prstGeom>
              </p:spPr>
            </p:pic>
          </p:grpSp>
        </p:grpSp>
        <p:pic>
          <p:nvPicPr>
            <p:cNvPr id="52" name="Picture 51" descr="A picture containing drawing, light, food&#10;&#10;Description automatically generated">
              <a:extLst>
                <a:ext uri="{FF2B5EF4-FFF2-40B4-BE49-F238E27FC236}">
                  <a16:creationId xmlns:a16="http://schemas.microsoft.com/office/drawing/2014/main" id="{9CD83EFA-8DFE-1348-B796-2C2FD2833D4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516217" y="228473"/>
              <a:ext cx="844028" cy="1049933"/>
            </a:xfrm>
            <a:prstGeom prst="rect">
              <a:avLst/>
            </a:prstGeom>
          </p:spPr>
        </p:pic>
      </p:grpSp>
    </p:spTree>
    <p:extLst>
      <p:ext uri="{BB962C8B-B14F-4D97-AF65-F5344CB8AC3E}">
        <p14:creationId xmlns:p14="http://schemas.microsoft.com/office/powerpoint/2010/main" val="2231298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4">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spTree>
    <p:extLst>
      <p:ext uri="{BB962C8B-B14F-4D97-AF65-F5344CB8AC3E}">
        <p14:creationId xmlns:p14="http://schemas.microsoft.com/office/powerpoint/2010/main" val="423607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4">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A8AA0D6-5C1A-6041-A66C-BE7753B736F9}"/>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7"/>
              </a:rPr>
              <a:t>C</a:t>
            </a:r>
            <a:r>
              <a:rPr lang="en-BE" sz="1100" dirty="0">
                <a:solidFill>
                  <a:srgbClr val="595652"/>
                </a:solidFill>
                <a:hlinkClick r:id="rId7"/>
              </a:rPr>
              <a:t>omputerBasedMath</a:t>
            </a:r>
            <a:endParaRPr lang="en-BE" sz="1100" dirty="0">
              <a:solidFill>
                <a:srgbClr val="595652"/>
              </a:solidFill>
            </a:endParaRPr>
          </a:p>
        </p:txBody>
      </p:sp>
    </p:spTree>
    <p:extLst>
      <p:ext uri="{BB962C8B-B14F-4D97-AF65-F5344CB8AC3E}">
        <p14:creationId xmlns:p14="http://schemas.microsoft.com/office/powerpoint/2010/main" val="116919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4">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our steps to computational thinking—click to enlarge">
            <a:extLst>
              <a:ext uri="{FF2B5EF4-FFF2-40B4-BE49-F238E27FC236}">
                <a16:creationId xmlns:a16="http://schemas.microsoft.com/office/drawing/2014/main" id="{37D9AA43-C5CC-0240-BC4E-4FF4CF67AB78}"/>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034046" y="3308702"/>
            <a:ext cx="1211429" cy="3113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84EA92-6E76-2145-A324-4DF433E549DD}"/>
              </a:ext>
            </a:extLst>
          </p:cNvPr>
          <p:cNvSpPr/>
          <p:nvPr/>
        </p:nvSpPr>
        <p:spPr>
          <a:xfrm>
            <a:off x="7131414" y="3453880"/>
            <a:ext cx="1006614" cy="2621605"/>
          </a:xfrm>
          <a:prstGeom prst="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 name="Picture 17" descr="A close up of a flower&#10;&#10;Description automatically generated">
            <a:extLst>
              <a:ext uri="{FF2B5EF4-FFF2-40B4-BE49-F238E27FC236}">
                <a16:creationId xmlns:a16="http://schemas.microsoft.com/office/drawing/2014/main" id="{BD756D30-A8A8-3742-BE80-0149FA1EE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1935" y="3434772"/>
            <a:ext cx="707987" cy="398403"/>
          </a:xfrm>
          <a:prstGeom prst="rect">
            <a:avLst/>
          </a:prstGeom>
        </p:spPr>
      </p:pic>
      <p:sp>
        <p:nvSpPr>
          <p:cNvPr id="22" name="TextBox 21">
            <a:extLst>
              <a:ext uri="{FF2B5EF4-FFF2-40B4-BE49-F238E27FC236}">
                <a16:creationId xmlns:a16="http://schemas.microsoft.com/office/drawing/2014/main" id="{CA8AA0D6-5C1A-6041-A66C-BE7753B736F9}"/>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9"/>
              </a:rPr>
              <a:t>C</a:t>
            </a:r>
            <a:r>
              <a:rPr lang="en-BE" sz="1100" dirty="0">
                <a:solidFill>
                  <a:srgbClr val="595652"/>
                </a:solidFill>
                <a:hlinkClick r:id="rId9"/>
              </a:rPr>
              <a:t>omputerBasedMath</a:t>
            </a:r>
            <a:endParaRPr lang="en-BE" sz="1100" dirty="0">
              <a:solidFill>
                <a:srgbClr val="595652"/>
              </a:solidFill>
            </a:endParaRPr>
          </a:p>
        </p:txBody>
      </p:sp>
      <p:sp>
        <p:nvSpPr>
          <p:cNvPr id="15" name="TextBox 14">
            <a:extLst>
              <a:ext uri="{FF2B5EF4-FFF2-40B4-BE49-F238E27FC236}">
                <a16:creationId xmlns:a16="http://schemas.microsoft.com/office/drawing/2014/main" id="{B026F393-1738-474B-8603-2C509526E337}"/>
              </a:ext>
            </a:extLst>
          </p:cNvPr>
          <p:cNvSpPr txBox="1"/>
          <p:nvPr/>
        </p:nvSpPr>
        <p:spPr>
          <a:xfrm>
            <a:off x="7125099" y="4436907"/>
            <a:ext cx="1029064" cy="1169551"/>
          </a:xfrm>
          <a:prstGeom prst="rect">
            <a:avLst/>
          </a:prstGeom>
          <a:noFill/>
        </p:spPr>
        <p:txBody>
          <a:bodyPr wrap="none" rtlCol="0">
            <a:spAutoFit/>
          </a:bodyPr>
          <a:lstStyle/>
          <a:p>
            <a:pPr algn="ctr"/>
            <a:r>
              <a:rPr lang="en-BE" sz="1400" dirty="0">
                <a:solidFill>
                  <a:srgbClr val="595652"/>
                </a:solidFill>
              </a:rPr>
              <a:t>Virus</a:t>
            </a:r>
          </a:p>
          <a:p>
            <a:pPr algn="ctr"/>
            <a:endParaRPr lang="en-BE" sz="1400" dirty="0">
              <a:solidFill>
                <a:srgbClr val="595652"/>
              </a:solidFill>
            </a:endParaRPr>
          </a:p>
          <a:p>
            <a:pPr algn="ctr"/>
            <a:r>
              <a:rPr lang="en-BE" sz="1400" dirty="0">
                <a:solidFill>
                  <a:srgbClr val="595652"/>
                </a:solidFill>
              </a:rPr>
              <a:t>Transmissie</a:t>
            </a:r>
          </a:p>
          <a:p>
            <a:pPr algn="ctr"/>
            <a:endParaRPr lang="en-BE" sz="1400" dirty="0">
              <a:solidFill>
                <a:srgbClr val="595652"/>
              </a:solidFill>
            </a:endParaRPr>
          </a:p>
          <a:p>
            <a:pPr algn="ctr"/>
            <a:r>
              <a:rPr lang="en-BE" sz="1400" dirty="0">
                <a:solidFill>
                  <a:srgbClr val="595652"/>
                </a:solidFill>
              </a:rPr>
              <a:t>Incubatie</a:t>
            </a:r>
          </a:p>
        </p:txBody>
      </p:sp>
    </p:spTree>
    <p:extLst>
      <p:ext uri="{BB962C8B-B14F-4D97-AF65-F5344CB8AC3E}">
        <p14:creationId xmlns:p14="http://schemas.microsoft.com/office/powerpoint/2010/main" val="2253160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our steps to computational thinking—click to enlarge">
            <a:extLst>
              <a:ext uri="{FF2B5EF4-FFF2-40B4-BE49-F238E27FC236}">
                <a16:creationId xmlns:a16="http://schemas.microsoft.com/office/drawing/2014/main" id="{37D9AA43-C5CC-0240-BC4E-4FF4CF67AB7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034045" y="3308701"/>
            <a:ext cx="2361240" cy="31176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5">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84EA92-6E76-2145-A324-4DF433E549DD}"/>
              </a:ext>
            </a:extLst>
          </p:cNvPr>
          <p:cNvSpPr/>
          <p:nvPr/>
        </p:nvSpPr>
        <p:spPr>
          <a:xfrm>
            <a:off x="7131536" y="3454062"/>
            <a:ext cx="1007883" cy="2624910"/>
          </a:xfrm>
          <a:prstGeom prst="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E1878079-7791-294B-85FB-4977BEDD2162}"/>
              </a:ext>
            </a:extLst>
          </p:cNvPr>
          <p:cNvSpPr/>
          <p:nvPr/>
        </p:nvSpPr>
        <p:spPr>
          <a:xfrm>
            <a:off x="8307890" y="3555045"/>
            <a:ext cx="1007883" cy="2624910"/>
          </a:xfrm>
          <a:prstGeom prst="rect">
            <a:avLst/>
          </a:prstGeom>
          <a:solidFill>
            <a:srgbClr val="F5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pic>
        <p:nvPicPr>
          <p:cNvPr id="18" name="Picture 17" descr="A close up of a flower&#10;&#10;Description automatically generated">
            <a:extLst>
              <a:ext uri="{FF2B5EF4-FFF2-40B4-BE49-F238E27FC236}">
                <a16:creationId xmlns:a16="http://schemas.microsoft.com/office/drawing/2014/main" id="{BD756D30-A8A8-3742-BE80-0149FA1EE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1935" y="3434772"/>
            <a:ext cx="707987" cy="398403"/>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907ACF9D-1788-9B4C-B078-E8BE7C95D6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46808" y="3434772"/>
            <a:ext cx="707987" cy="398403"/>
          </a:xfrm>
          <a:prstGeom prst="rect">
            <a:avLst/>
          </a:prstGeom>
        </p:spPr>
      </p:pic>
      <p:sp>
        <p:nvSpPr>
          <p:cNvPr id="22" name="TextBox 21">
            <a:extLst>
              <a:ext uri="{FF2B5EF4-FFF2-40B4-BE49-F238E27FC236}">
                <a16:creationId xmlns:a16="http://schemas.microsoft.com/office/drawing/2014/main" id="{992E88E9-463A-BF42-9900-74C3AA7D3833}"/>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9"/>
              </a:rPr>
              <a:t>C</a:t>
            </a:r>
            <a:r>
              <a:rPr lang="en-BE" sz="1100" dirty="0">
                <a:solidFill>
                  <a:srgbClr val="595652"/>
                </a:solidFill>
                <a:hlinkClick r:id="rId9"/>
              </a:rPr>
              <a:t>omputerBasedMath</a:t>
            </a:r>
            <a:endParaRPr lang="en-BE" sz="1100" dirty="0">
              <a:solidFill>
                <a:srgbClr val="595652"/>
              </a:solidFill>
            </a:endParaRPr>
          </a:p>
        </p:txBody>
      </p:sp>
      <p:sp>
        <p:nvSpPr>
          <p:cNvPr id="23" name="TextBox 22">
            <a:extLst>
              <a:ext uri="{FF2B5EF4-FFF2-40B4-BE49-F238E27FC236}">
                <a16:creationId xmlns:a16="http://schemas.microsoft.com/office/drawing/2014/main" id="{B4D0D047-3310-434B-9729-C045A451B5FB}"/>
              </a:ext>
            </a:extLst>
          </p:cNvPr>
          <p:cNvSpPr txBox="1"/>
          <p:nvPr/>
        </p:nvSpPr>
        <p:spPr>
          <a:xfrm>
            <a:off x="7125099" y="4436907"/>
            <a:ext cx="1029064" cy="1169551"/>
          </a:xfrm>
          <a:prstGeom prst="rect">
            <a:avLst/>
          </a:prstGeom>
          <a:noFill/>
        </p:spPr>
        <p:txBody>
          <a:bodyPr wrap="none" rtlCol="0">
            <a:spAutoFit/>
          </a:bodyPr>
          <a:lstStyle/>
          <a:p>
            <a:pPr algn="ctr"/>
            <a:r>
              <a:rPr lang="en-BE" sz="1400" dirty="0">
                <a:solidFill>
                  <a:srgbClr val="595652"/>
                </a:solidFill>
              </a:rPr>
              <a:t>Virus</a:t>
            </a:r>
          </a:p>
          <a:p>
            <a:pPr algn="ctr"/>
            <a:endParaRPr lang="en-BE" sz="1400" dirty="0">
              <a:solidFill>
                <a:srgbClr val="595652"/>
              </a:solidFill>
            </a:endParaRPr>
          </a:p>
          <a:p>
            <a:pPr algn="ctr"/>
            <a:r>
              <a:rPr lang="en-BE" sz="1400" dirty="0">
                <a:solidFill>
                  <a:srgbClr val="595652"/>
                </a:solidFill>
              </a:rPr>
              <a:t>Transmissie</a:t>
            </a:r>
          </a:p>
          <a:p>
            <a:pPr algn="ctr"/>
            <a:endParaRPr lang="en-BE" sz="1400" dirty="0">
              <a:solidFill>
                <a:srgbClr val="595652"/>
              </a:solidFill>
            </a:endParaRPr>
          </a:p>
          <a:p>
            <a:pPr algn="ctr"/>
            <a:r>
              <a:rPr lang="en-BE" sz="1400" dirty="0">
                <a:solidFill>
                  <a:srgbClr val="595652"/>
                </a:solidFill>
              </a:rPr>
              <a:t>Incubatie</a:t>
            </a:r>
          </a:p>
        </p:txBody>
      </p:sp>
      <p:sp>
        <p:nvSpPr>
          <p:cNvPr id="29" name="TextBox 28">
            <a:extLst>
              <a:ext uri="{FF2B5EF4-FFF2-40B4-BE49-F238E27FC236}">
                <a16:creationId xmlns:a16="http://schemas.microsoft.com/office/drawing/2014/main" id="{0E9760E6-4A7A-254F-ABEB-3552A5F5CA76}"/>
              </a:ext>
            </a:extLst>
          </p:cNvPr>
          <p:cNvSpPr txBox="1"/>
          <p:nvPr/>
        </p:nvSpPr>
        <p:spPr>
          <a:xfrm>
            <a:off x="8253304" y="4453197"/>
            <a:ext cx="1130438" cy="1138773"/>
          </a:xfrm>
          <a:prstGeom prst="rect">
            <a:avLst/>
          </a:prstGeom>
          <a:noFill/>
        </p:spPr>
        <p:txBody>
          <a:bodyPr wrap="none" rtlCol="0">
            <a:spAutoFit/>
          </a:bodyPr>
          <a:lstStyle/>
          <a:p>
            <a:pPr algn="ctr"/>
            <a:r>
              <a:rPr lang="en-BE" sz="1400" dirty="0">
                <a:solidFill>
                  <a:srgbClr val="595652"/>
                </a:solidFill>
              </a:rPr>
              <a:t>Data</a:t>
            </a:r>
          </a:p>
          <a:p>
            <a:pPr algn="ctr"/>
            <a:r>
              <a:rPr lang="en-BE" sz="1200" dirty="0">
                <a:solidFill>
                  <a:srgbClr val="595652"/>
                </a:solidFill>
              </a:rPr>
              <a:t>Contact tracing</a:t>
            </a:r>
          </a:p>
          <a:p>
            <a:pPr algn="ctr"/>
            <a:endParaRPr lang="en-BE" sz="1400" dirty="0">
              <a:solidFill>
                <a:srgbClr val="595652"/>
              </a:solidFill>
            </a:endParaRPr>
          </a:p>
          <a:p>
            <a:pPr algn="ctr"/>
            <a:r>
              <a:rPr lang="en-BE" sz="1400" dirty="0">
                <a:solidFill>
                  <a:srgbClr val="595652"/>
                </a:solidFill>
              </a:rPr>
              <a:t>Bio-Stat </a:t>
            </a:r>
          </a:p>
          <a:p>
            <a:pPr algn="ctr"/>
            <a:r>
              <a:rPr lang="en-BE" sz="1400" dirty="0">
                <a:solidFill>
                  <a:srgbClr val="595652"/>
                </a:solidFill>
              </a:rPr>
              <a:t>modellen</a:t>
            </a:r>
          </a:p>
        </p:txBody>
      </p:sp>
    </p:spTree>
    <p:extLst>
      <p:ext uri="{BB962C8B-B14F-4D97-AF65-F5344CB8AC3E}">
        <p14:creationId xmlns:p14="http://schemas.microsoft.com/office/powerpoint/2010/main" val="170956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our steps to computational thinking—click to enlarge">
            <a:extLst>
              <a:ext uri="{FF2B5EF4-FFF2-40B4-BE49-F238E27FC236}">
                <a16:creationId xmlns:a16="http://schemas.microsoft.com/office/drawing/2014/main" id="{37D9AA43-C5CC-0240-BC4E-4FF4CF67AB7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034045" y="3308701"/>
            <a:ext cx="3492025" cy="311760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5">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84EA92-6E76-2145-A324-4DF433E549DD}"/>
              </a:ext>
            </a:extLst>
          </p:cNvPr>
          <p:cNvSpPr/>
          <p:nvPr/>
        </p:nvSpPr>
        <p:spPr>
          <a:xfrm>
            <a:off x="7131414" y="3453880"/>
            <a:ext cx="1006614" cy="2621605"/>
          </a:xfrm>
          <a:prstGeom prst="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E1878079-7791-294B-85FB-4977BEDD2162}"/>
              </a:ext>
            </a:extLst>
          </p:cNvPr>
          <p:cNvSpPr/>
          <p:nvPr/>
        </p:nvSpPr>
        <p:spPr>
          <a:xfrm>
            <a:off x="8306287" y="3554736"/>
            <a:ext cx="1006614" cy="2621605"/>
          </a:xfrm>
          <a:prstGeom prst="rect">
            <a:avLst/>
          </a:prstGeom>
          <a:solidFill>
            <a:srgbClr val="F5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887655E6-A58C-9D47-A5BF-E7A727528331}"/>
              </a:ext>
            </a:extLst>
          </p:cNvPr>
          <p:cNvSpPr/>
          <p:nvPr/>
        </p:nvSpPr>
        <p:spPr>
          <a:xfrm>
            <a:off x="9434202" y="3556700"/>
            <a:ext cx="1006614" cy="2621605"/>
          </a:xfrm>
          <a:prstGeom prst="rect">
            <a:avLst/>
          </a:prstGeom>
          <a:solidFill>
            <a:srgbClr val="EE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 name="Picture 17" descr="A close up of a flower&#10;&#10;Description automatically generated">
            <a:extLst>
              <a:ext uri="{FF2B5EF4-FFF2-40B4-BE49-F238E27FC236}">
                <a16:creationId xmlns:a16="http://schemas.microsoft.com/office/drawing/2014/main" id="{BD756D30-A8A8-3742-BE80-0149FA1EEC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71935" y="3434772"/>
            <a:ext cx="707987" cy="398403"/>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907ACF9D-1788-9B4C-B078-E8BE7C95D6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46808" y="3434772"/>
            <a:ext cx="707987" cy="398403"/>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8C6CA159-6A52-3D43-9916-0D415424D2F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83516" y="3434772"/>
            <a:ext cx="707987" cy="398403"/>
          </a:xfrm>
          <a:prstGeom prst="rect">
            <a:avLst/>
          </a:prstGeom>
        </p:spPr>
      </p:pic>
      <p:sp>
        <p:nvSpPr>
          <p:cNvPr id="23" name="TextBox 22">
            <a:extLst>
              <a:ext uri="{FF2B5EF4-FFF2-40B4-BE49-F238E27FC236}">
                <a16:creationId xmlns:a16="http://schemas.microsoft.com/office/drawing/2014/main" id="{EDB7FB03-0470-F146-9B1A-0404EE39FF38}"/>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9"/>
              </a:rPr>
              <a:t>C</a:t>
            </a:r>
            <a:r>
              <a:rPr lang="en-BE" sz="1100" dirty="0">
                <a:solidFill>
                  <a:srgbClr val="595652"/>
                </a:solidFill>
                <a:hlinkClick r:id="rId9"/>
              </a:rPr>
              <a:t>omputerBasedMath</a:t>
            </a:r>
            <a:endParaRPr lang="en-BE" sz="1100" dirty="0">
              <a:solidFill>
                <a:srgbClr val="595652"/>
              </a:solidFill>
            </a:endParaRPr>
          </a:p>
        </p:txBody>
      </p:sp>
      <p:sp>
        <p:nvSpPr>
          <p:cNvPr id="24" name="TextBox 23">
            <a:extLst>
              <a:ext uri="{FF2B5EF4-FFF2-40B4-BE49-F238E27FC236}">
                <a16:creationId xmlns:a16="http://schemas.microsoft.com/office/drawing/2014/main" id="{2FC46DF0-C21B-1649-99F1-87A6EF919752}"/>
              </a:ext>
            </a:extLst>
          </p:cNvPr>
          <p:cNvSpPr txBox="1"/>
          <p:nvPr/>
        </p:nvSpPr>
        <p:spPr>
          <a:xfrm>
            <a:off x="7125099" y="4436907"/>
            <a:ext cx="1029064" cy="1169551"/>
          </a:xfrm>
          <a:prstGeom prst="rect">
            <a:avLst/>
          </a:prstGeom>
          <a:noFill/>
        </p:spPr>
        <p:txBody>
          <a:bodyPr wrap="none" rtlCol="0">
            <a:spAutoFit/>
          </a:bodyPr>
          <a:lstStyle/>
          <a:p>
            <a:pPr algn="ctr"/>
            <a:r>
              <a:rPr lang="en-BE" sz="1400" dirty="0">
                <a:solidFill>
                  <a:srgbClr val="595652"/>
                </a:solidFill>
              </a:rPr>
              <a:t>Virus</a:t>
            </a:r>
          </a:p>
          <a:p>
            <a:pPr algn="ctr"/>
            <a:endParaRPr lang="en-BE" sz="1400" dirty="0">
              <a:solidFill>
                <a:srgbClr val="595652"/>
              </a:solidFill>
            </a:endParaRPr>
          </a:p>
          <a:p>
            <a:pPr algn="ctr"/>
            <a:r>
              <a:rPr lang="en-BE" sz="1400" dirty="0">
                <a:solidFill>
                  <a:srgbClr val="595652"/>
                </a:solidFill>
              </a:rPr>
              <a:t>Transmissie</a:t>
            </a:r>
          </a:p>
          <a:p>
            <a:pPr algn="ctr"/>
            <a:endParaRPr lang="en-BE" sz="1400" dirty="0">
              <a:solidFill>
                <a:srgbClr val="595652"/>
              </a:solidFill>
            </a:endParaRPr>
          </a:p>
          <a:p>
            <a:pPr algn="ctr"/>
            <a:r>
              <a:rPr lang="en-BE" sz="1400" dirty="0">
                <a:solidFill>
                  <a:srgbClr val="595652"/>
                </a:solidFill>
              </a:rPr>
              <a:t>Incubatie</a:t>
            </a:r>
          </a:p>
        </p:txBody>
      </p:sp>
      <p:sp>
        <p:nvSpPr>
          <p:cNvPr id="29" name="TextBox 28">
            <a:extLst>
              <a:ext uri="{FF2B5EF4-FFF2-40B4-BE49-F238E27FC236}">
                <a16:creationId xmlns:a16="http://schemas.microsoft.com/office/drawing/2014/main" id="{FA0A795F-EC60-8A4D-B9F2-4EC3F950007C}"/>
              </a:ext>
            </a:extLst>
          </p:cNvPr>
          <p:cNvSpPr txBox="1"/>
          <p:nvPr/>
        </p:nvSpPr>
        <p:spPr>
          <a:xfrm>
            <a:off x="8253304" y="4453197"/>
            <a:ext cx="1130438" cy="1138773"/>
          </a:xfrm>
          <a:prstGeom prst="rect">
            <a:avLst/>
          </a:prstGeom>
          <a:noFill/>
        </p:spPr>
        <p:txBody>
          <a:bodyPr wrap="none" rtlCol="0">
            <a:spAutoFit/>
          </a:bodyPr>
          <a:lstStyle/>
          <a:p>
            <a:pPr algn="ctr"/>
            <a:r>
              <a:rPr lang="en-BE" sz="1400" dirty="0">
                <a:solidFill>
                  <a:srgbClr val="595652"/>
                </a:solidFill>
              </a:rPr>
              <a:t>Data</a:t>
            </a:r>
          </a:p>
          <a:p>
            <a:pPr algn="ctr"/>
            <a:r>
              <a:rPr lang="en-BE" sz="1200" dirty="0">
                <a:solidFill>
                  <a:srgbClr val="595652"/>
                </a:solidFill>
              </a:rPr>
              <a:t>Contact tracing</a:t>
            </a:r>
          </a:p>
          <a:p>
            <a:pPr algn="ctr"/>
            <a:endParaRPr lang="en-BE" sz="1400" dirty="0">
              <a:solidFill>
                <a:srgbClr val="595652"/>
              </a:solidFill>
            </a:endParaRPr>
          </a:p>
          <a:p>
            <a:pPr algn="ctr"/>
            <a:r>
              <a:rPr lang="en-BE" sz="1400" dirty="0">
                <a:solidFill>
                  <a:srgbClr val="595652"/>
                </a:solidFill>
              </a:rPr>
              <a:t>Bio-Stat </a:t>
            </a:r>
          </a:p>
          <a:p>
            <a:pPr algn="ctr"/>
            <a:r>
              <a:rPr lang="en-BE" sz="1400" dirty="0">
                <a:solidFill>
                  <a:srgbClr val="595652"/>
                </a:solidFill>
              </a:rPr>
              <a:t>modellen</a:t>
            </a:r>
          </a:p>
        </p:txBody>
      </p:sp>
      <p:sp>
        <p:nvSpPr>
          <p:cNvPr id="32" name="TextBox 31">
            <a:extLst>
              <a:ext uri="{FF2B5EF4-FFF2-40B4-BE49-F238E27FC236}">
                <a16:creationId xmlns:a16="http://schemas.microsoft.com/office/drawing/2014/main" id="{C827F8DA-03FB-2E44-9D81-C9500E423D0B}"/>
              </a:ext>
            </a:extLst>
          </p:cNvPr>
          <p:cNvSpPr txBox="1"/>
          <p:nvPr/>
        </p:nvSpPr>
        <p:spPr>
          <a:xfrm>
            <a:off x="9425331" y="4761216"/>
            <a:ext cx="1072794" cy="523220"/>
          </a:xfrm>
          <a:prstGeom prst="rect">
            <a:avLst/>
          </a:prstGeom>
          <a:noFill/>
        </p:spPr>
        <p:txBody>
          <a:bodyPr wrap="none" rtlCol="0">
            <a:spAutoFit/>
          </a:bodyPr>
          <a:lstStyle/>
          <a:p>
            <a:pPr algn="ctr"/>
            <a:r>
              <a:rPr lang="en-BE" sz="1400" dirty="0">
                <a:solidFill>
                  <a:srgbClr val="595652"/>
                </a:solidFill>
              </a:rPr>
              <a:t>Transmissie</a:t>
            </a:r>
          </a:p>
          <a:p>
            <a:pPr algn="ctr"/>
            <a:r>
              <a:rPr lang="en-BE" sz="1400" dirty="0">
                <a:solidFill>
                  <a:srgbClr val="595652"/>
                </a:solidFill>
              </a:rPr>
              <a:t>voorspelling</a:t>
            </a:r>
          </a:p>
        </p:txBody>
      </p:sp>
    </p:spTree>
    <p:extLst>
      <p:ext uri="{BB962C8B-B14F-4D97-AF65-F5344CB8AC3E}">
        <p14:creationId xmlns:p14="http://schemas.microsoft.com/office/powerpoint/2010/main" val="2766765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our steps to computational thinking—click to enlarge">
            <a:extLst>
              <a:ext uri="{FF2B5EF4-FFF2-40B4-BE49-F238E27FC236}">
                <a16:creationId xmlns:a16="http://schemas.microsoft.com/office/drawing/2014/main" id="{37D9AA43-C5CC-0240-BC4E-4FF4CF67AB7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7034046" y="3308702"/>
            <a:ext cx="4689101" cy="3113675"/>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7C2F6CB-7CC7-794F-94B6-8E57FA290F39}"/>
              </a:ext>
            </a:extLst>
          </p:cNvPr>
          <p:cNvGrpSpPr>
            <a:grpSpLocks noChangeAspect="1"/>
          </p:cNvGrpSpPr>
          <p:nvPr/>
        </p:nvGrpSpPr>
        <p:grpSpPr>
          <a:xfrm>
            <a:off x="332786" y="0"/>
            <a:ext cx="6015628" cy="4852659"/>
            <a:chOff x="675547" y="951722"/>
            <a:chExt cx="6348556" cy="5121223"/>
          </a:xfrm>
        </p:grpSpPr>
        <p:pic>
          <p:nvPicPr>
            <p:cNvPr id="26" name="Picture 4" descr="Key Concepts of Computational Thinking - Digital Promise">
              <a:extLst>
                <a:ext uri="{FF2B5EF4-FFF2-40B4-BE49-F238E27FC236}">
                  <a16:creationId xmlns:a16="http://schemas.microsoft.com/office/drawing/2014/main" id="{24ACB91E-A8B3-4748-8F15-9DA9424A8970}"/>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4249"/>
            <a:stretch/>
          </p:blipFill>
          <p:spPr bwMode="auto">
            <a:xfrm>
              <a:off x="675547" y="951722"/>
              <a:ext cx="6348556" cy="512122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EFB8014C-BA45-B242-B79E-B473E741B4E3}"/>
                </a:ext>
              </a:extLst>
            </p:cNvPr>
            <p:cNvSpPr/>
            <p:nvPr/>
          </p:nvSpPr>
          <p:spPr>
            <a:xfrm>
              <a:off x="2743200" y="1436914"/>
              <a:ext cx="4280902" cy="942392"/>
            </a:xfrm>
            <a:prstGeom prst="rect">
              <a:avLst/>
            </a:prstGeom>
            <a:solidFill>
              <a:srgbClr val="9328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7" name="TextBox 6">
            <a:extLst>
              <a:ext uri="{FF2B5EF4-FFF2-40B4-BE49-F238E27FC236}">
                <a16:creationId xmlns:a16="http://schemas.microsoft.com/office/drawing/2014/main" id="{577F283E-135C-F941-82BB-E7281CE7F8BD}"/>
              </a:ext>
            </a:extLst>
          </p:cNvPr>
          <p:cNvSpPr txBox="1"/>
          <p:nvPr/>
        </p:nvSpPr>
        <p:spPr>
          <a:xfrm>
            <a:off x="2459210" y="627905"/>
            <a:ext cx="3760517" cy="523220"/>
          </a:xfrm>
          <a:prstGeom prst="rect">
            <a:avLst/>
          </a:prstGeom>
          <a:noFill/>
        </p:spPr>
        <p:txBody>
          <a:bodyPr wrap="none" rtlCol="0">
            <a:spAutoFit/>
          </a:bodyPr>
          <a:lstStyle/>
          <a:p>
            <a:r>
              <a:rPr lang="en-BE" sz="2800" b="1" dirty="0">
                <a:solidFill>
                  <a:schemeClr val="bg1"/>
                </a:solidFill>
              </a:rPr>
              <a:t>Computational Thinking</a:t>
            </a:r>
          </a:p>
        </p:txBody>
      </p:sp>
      <p:sp>
        <p:nvSpPr>
          <p:cNvPr id="28" name="Rectangle 27">
            <a:extLst>
              <a:ext uri="{FF2B5EF4-FFF2-40B4-BE49-F238E27FC236}">
                <a16:creationId xmlns:a16="http://schemas.microsoft.com/office/drawing/2014/main" id="{4F329FA0-5018-C64E-832C-86E4642A3CDC}"/>
              </a:ext>
            </a:extLst>
          </p:cNvPr>
          <p:cNvSpPr/>
          <p:nvPr/>
        </p:nvSpPr>
        <p:spPr>
          <a:xfrm>
            <a:off x="332785" y="4868106"/>
            <a:ext cx="6142659" cy="1554272"/>
          </a:xfrm>
          <a:prstGeom prst="rect">
            <a:avLst/>
          </a:prstGeom>
        </p:spPr>
        <p:txBody>
          <a:bodyPr wrap="square">
            <a:spAutoFit/>
          </a:bodyPr>
          <a:lstStyle/>
          <a:p>
            <a:r>
              <a:rPr lang="en-GB" i="1" dirty="0">
                <a:solidFill>
                  <a:srgbClr val="595652"/>
                </a:solidFill>
                <a:latin typeface="Avenir" panose="02000503020000020003" pitchFamily="2" charset="0"/>
              </a:rPr>
              <a:t>Computational thinking is the </a:t>
            </a:r>
            <a:r>
              <a:rPr lang="en-GB" b="1" i="1" dirty="0">
                <a:solidFill>
                  <a:srgbClr val="C00000"/>
                </a:solidFill>
                <a:latin typeface="Avenir" panose="02000503020000020003" pitchFamily="2" charset="0"/>
              </a:rPr>
              <a:t>thought processes </a:t>
            </a:r>
            <a:r>
              <a:rPr lang="en-GB" i="1" dirty="0">
                <a:solidFill>
                  <a:srgbClr val="595652"/>
                </a:solidFill>
                <a:latin typeface="Avenir" panose="02000503020000020003" pitchFamily="2" charset="0"/>
              </a:rPr>
              <a:t>involved in formulating problems and their solutions so that the solutions are represented in a form that can be effectively carried out by an information-processing agent </a:t>
            </a:r>
          </a:p>
          <a:p>
            <a:endParaRPr lang="en-GB" sz="700" i="1" dirty="0">
              <a:solidFill>
                <a:srgbClr val="595652"/>
              </a:solidFill>
              <a:latin typeface="Avenir" panose="02000503020000020003" pitchFamily="2" charset="0"/>
            </a:endParaRPr>
          </a:p>
          <a:p>
            <a:r>
              <a:rPr lang="en-GB" sz="1600" dirty="0">
                <a:solidFill>
                  <a:srgbClr val="595652"/>
                </a:solidFill>
                <a:latin typeface="Avenir" panose="02000503020000020003" pitchFamily="2" charset="0"/>
              </a:rPr>
              <a:t>                                                                    Jeannette Wing, 2006</a:t>
            </a:r>
            <a:endParaRPr lang="en-GB" sz="1600" dirty="0">
              <a:solidFill>
                <a:srgbClr val="595652"/>
              </a:solidFill>
              <a:effectLst/>
              <a:latin typeface="Avenir" panose="02000503020000020003" pitchFamily="2" charset="0"/>
            </a:endParaRPr>
          </a:p>
        </p:txBody>
      </p:sp>
      <p:sp>
        <p:nvSpPr>
          <p:cNvPr id="3" name="Rectangle 2">
            <a:extLst>
              <a:ext uri="{FF2B5EF4-FFF2-40B4-BE49-F238E27FC236}">
                <a16:creationId xmlns:a16="http://schemas.microsoft.com/office/drawing/2014/main" id="{F9CF223F-8888-2843-8BFC-1F717A223338}"/>
              </a:ext>
            </a:extLst>
          </p:cNvPr>
          <p:cNvSpPr/>
          <p:nvPr/>
        </p:nvSpPr>
        <p:spPr>
          <a:xfrm>
            <a:off x="4466452" y="1067257"/>
            <a:ext cx="1742144" cy="338554"/>
          </a:xfrm>
          <a:prstGeom prst="rect">
            <a:avLst/>
          </a:prstGeom>
        </p:spPr>
        <p:txBody>
          <a:bodyPr wrap="none">
            <a:spAutoFit/>
          </a:bodyPr>
          <a:lstStyle/>
          <a:p>
            <a:r>
              <a:rPr lang="en-BE" sz="1600" dirty="0">
                <a:solidFill>
                  <a:schemeClr val="bg1"/>
                </a:solidFill>
                <a:hlinkClick r:id="rId5">
                  <a:extLst>
                    <a:ext uri="{A12FA001-AC4F-418D-AE19-62706E023703}">
                      <ahyp:hlinkClr xmlns:ahyp="http://schemas.microsoft.com/office/drawing/2018/hyperlinkcolor" val="tx"/>
                    </a:ext>
                  </a:extLst>
                </a:hlinkClick>
              </a:rPr>
              <a:t>digitalpromise.org</a:t>
            </a:r>
            <a:r>
              <a:rPr lang="en-BE" sz="1600" dirty="0">
                <a:solidFill>
                  <a:schemeClr val="bg1"/>
                </a:solidFill>
              </a:rPr>
              <a:t> </a:t>
            </a:r>
          </a:p>
        </p:txBody>
      </p:sp>
      <p:pic>
        <p:nvPicPr>
          <p:cNvPr id="8" name="Picture 6" descr="Conrad Wolfram on Computational Thinking | Getting Smart">
            <a:extLst>
              <a:ext uri="{FF2B5EF4-FFF2-40B4-BE49-F238E27FC236}">
                <a16:creationId xmlns:a16="http://schemas.microsoft.com/office/drawing/2014/main" id="{02C33AC7-F733-3742-8CC8-23E858B7089F}"/>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b="11337"/>
          <a:stretch/>
        </p:blipFill>
        <p:spPr bwMode="auto">
          <a:xfrm>
            <a:off x="7634721" y="338449"/>
            <a:ext cx="3490075" cy="25540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6CBCEE-B825-1141-9738-6DFE00372B27}"/>
              </a:ext>
            </a:extLst>
          </p:cNvPr>
          <p:cNvSpPr txBox="1"/>
          <p:nvPr/>
        </p:nvSpPr>
        <p:spPr>
          <a:xfrm>
            <a:off x="10407287" y="2770592"/>
            <a:ext cx="1410964" cy="261610"/>
          </a:xfrm>
          <a:prstGeom prst="rect">
            <a:avLst/>
          </a:prstGeom>
          <a:noFill/>
        </p:spPr>
        <p:txBody>
          <a:bodyPr wrap="none" rtlCol="0">
            <a:spAutoFit/>
          </a:bodyPr>
          <a:lstStyle/>
          <a:p>
            <a:r>
              <a:rPr lang="en-GB" sz="1100" dirty="0">
                <a:solidFill>
                  <a:srgbClr val="595652"/>
                </a:solidFill>
                <a:hlinkClick r:id="rId7"/>
              </a:rPr>
              <a:t>C</a:t>
            </a:r>
            <a:r>
              <a:rPr lang="en-BE" sz="1100" dirty="0">
                <a:solidFill>
                  <a:srgbClr val="595652"/>
                </a:solidFill>
                <a:hlinkClick r:id="rId7"/>
              </a:rPr>
              <a:t>omputerBasedMath</a:t>
            </a:r>
            <a:endParaRPr lang="en-BE" sz="1100" dirty="0">
              <a:solidFill>
                <a:srgbClr val="595652"/>
              </a:solidFill>
            </a:endParaRPr>
          </a:p>
        </p:txBody>
      </p:sp>
      <p:pic>
        <p:nvPicPr>
          <p:cNvPr id="6146" name="Picture 2" descr="Four steps to computational thinking—click to enlarge">
            <a:extLst>
              <a:ext uri="{FF2B5EF4-FFF2-40B4-BE49-F238E27FC236}">
                <a16:creationId xmlns:a16="http://schemas.microsoft.com/office/drawing/2014/main" id="{3AEF609F-E4F6-3F41-B944-8BF45D3BF46C}"/>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035281" y="3037666"/>
            <a:ext cx="4689101" cy="271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F84EA92-6E76-2145-A324-4DF433E549DD}"/>
              </a:ext>
            </a:extLst>
          </p:cNvPr>
          <p:cNvSpPr/>
          <p:nvPr/>
        </p:nvSpPr>
        <p:spPr>
          <a:xfrm>
            <a:off x="7131414" y="3453880"/>
            <a:ext cx="1006614" cy="2621605"/>
          </a:xfrm>
          <a:prstGeom prst="rect">
            <a:avLst/>
          </a:prstGeom>
          <a:solidFill>
            <a:srgbClr val="FFE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E1878079-7791-294B-85FB-4977BEDD2162}"/>
              </a:ext>
            </a:extLst>
          </p:cNvPr>
          <p:cNvSpPr/>
          <p:nvPr/>
        </p:nvSpPr>
        <p:spPr>
          <a:xfrm>
            <a:off x="8306287" y="3554736"/>
            <a:ext cx="1006614" cy="2621605"/>
          </a:xfrm>
          <a:prstGeom prst="rect">
            <a:avLst/>
          </a:prstGeom>
          <a:solidFill>
            <a:srgbClr val="F5C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887655E6-A58C-9D47-A5BF-E7A727528331}"/>
              </a:ext>
            </a:extLst>
          </p:cNvPr>
          <p:cNvSpPr/>
          <p:nvPr/>
        </p:nvSpPr>
        <p:spPr>
          <a:xfrm>
            <a:off x="9445380" y="3554736"/>
            <a:ext cx="1006614" cy="2621605"/>
          </a:xfrm>
          <a:prstGeom prst="rect">
            <a:avLst/>
          </a:prstGeom>
          <a:solidFill>
            <a:srgbClr val="EEC8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FD987F73-B82F-074F-A720-F5E225E14BD0}"/>
              </a:ext>
            </a:extLst>
          </p:cNvPr>
          <p:cNvSpPr/>
          <p:nvPr/>
        </p:nvSpPr>
        <p:spPr>
          <a:xfrm>
            <a:off x="10634319" y="3541856"/>
            <a:ext cx="1006614" cy="2621605"/>
          </a:xfrm>
          <a:prstGeom prst="rect">
            <a:avLst/>
          </a:prstGeom>
          <a:solidFill>
            <a:srgbClr val="E3E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8" name="Picture 17" descr="A close up of a flower&#10;&#10;Description automatically generated">
            <a:extLst>
              <a:ext uri="{FF2B5EF4-FFF2-40B4-BE49-F238E27FC236}">
                <a16:creationId xmlns:a16="http://schemas.microsoft.com/office/drawing/2014/main" id="{BD756D30-A8A8-3742-BE80-0149FA1EEC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71935" y="3434772"/>
            <a:ext cx="707987" cy="398403"/>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907ACF9D-1788-9B4C-B078-E8BE7C95D6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46808" y="3434772"/>
            <a:ext cx="707987" cy="398403"/>
          </a:xfrm>
          <a:prstGeom prst="rect">
            <a:avLst/>
          </a:prstGeom>
        </p:spPr>
      </p:pic>
      <p:pic>
        <p:nvPicPr>
          <p:cNvPr id="20" name="Picture 19" descr="A close up of a flower&#10;&#10;Description automatically generated">
            <a:extLst>
              <a:ext uri="{FF2B5EF4-FFF2-40B4-BE49-F238E27FC236}">
                <a16:creationId xmlns:a16="http://schemas.microsoft.com/office/drawing/2014/main" id="{8C6CA159-6A52-3D43-9916-0D415424D2F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83516" y="3434772"/>
            <a:ext cx="707987" cy="398403"/>
          </a:xfrm>
          <a:prstGeom prst="rect">
            <a:avLst/>
          </a:prstGeom>
        </p:spPr>
      </p:pic>
      <p:pic>
        <p:nvPicPr>
          <p:cNvPr id="21" name="Picture 20" descr="A close up of a flower&#10;&#10;Description automatically generated">
            <a:extLst>
              <a:ext uri="{FF2B5EF4-FFF2-40B4-BE49-F238E27FC236}">
                <a16:creationId xmlns:a16="http://schemas.microsoft.com/office/drawing/2014/main" id="{77D68300-14B7-8D41-8E98-4B14EA90AE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61417" y="3434772"/>
            <a:ext cx="707987" cy="398403"/>
          </a:xfrm>
          <a:prstGeom prst="rect">
            <a:avLst/>
          </a:prstGeom>
        </p:spPr>
      </p:pic>
      <p:sp>
        <p:nvSpPr>
          <p:cNvPr id="22" name="TextBox 21">
            <a:extLst>
              <a:ext uri="{FF2B5EF4-FFF2-40B4-BE49-F238E27FC236}">
                <a16:creationId xmlns:a16="http://schemas.microsoft.com/office/drawing/2014/main" id="{14CE83D1-F265-D649-A7A7-34A119B0A229}"/>
              </a:ext>
            </a:extLst>
          </p:cNvPr>
          <p:cNvSpPr txBox="1"/>
          <p:nvPr/>
        </p:nvSpPr>
        <p:spPr>
          <a:xfrm>
            <a:off x="7125099" y="4436907"/>
            <a:ext cx="1029064" cy="1169551"/>
          </a:xfrm>
          <a:prstGeom prst="rect">
            <a:avLst/>
          </a:prstGeom>
          <a:noFill/>
        </p:spPr>
        <p:txBody>
          <a:bodyPr wrap="none" rtlCol="0">
            <a:spAutoFit/>
          </a:bodyPr>
          <a:lstStyle/>
          <a:p>
            <a:pPr algn="ctr"/>
            <a:r>
              <a:rPr lang="en-BE" sz="1400" dirty="0">
                <a:solidFill>
                  <a:srgbClr val="595652"/>
                </a:solidFill>
              </a:rPr>
              <a:t>Virus</a:t>
            </a:r>
          </a:p>
          <a:p>
            <a:pPr algn="ctr"/>
            <a:endParaRPr lang="en-BE" sz="1400" dirty="0">
              <a:solidFill>
                <a:srgbClr val="595652"/>
              </a:solidFill>
            </a:endParaRPr>
          </a:p>
          <a:p>
            <a:pPr algn="ctr"/>
            <a:r>
              <a:rPr lang="en-BE" sz="1400" dirty="0">
                <a:solidFill>
                  <a:srgbClr val="595652"/>
                </a:solidFill>
              </a:rPr>
              <a:t>Transmissie</a:t>
            </a:r>
          </a:p>
          <a:p>
            <a:pPr algn="ctr"/>
            <a:endParaRPr lang="en-BE" sz="1400" dirty="0">
              <a:solidFill>
                <a:srgbClr val="595652"/>
              </a:solidFill>
            </a:endParaRPr>
          </a:p>
          <a:p>
            <a:pPr algn="ctr"/>
            <a:r>
              <a:rPr lang="en-BE" sz="1400" dirty="0">
                <a:solidFill>
                  <a:srgbClr val="595652"/>
                </a:solidFill>
              </a:rPr>
              <a:t>Incubatie</a:t>
            </a:r>
          </a:p>
        </p:txBody>
      </p:sp>
      <p:sp>
        <p:nvSpPr>
          <p:cNvPr id="23" name="TextBox 22">
            <a:extLst>
              <a:ext uri="{FF2B5EF4-FFF2-40B4-BE49-F238E27FC236}">
                <a16:creationId xmlns:a16="http://schemas.microsoft.com/office/drawing/2014/main" id="{938FE237-BE28-3F49-B3E9-85A2C0B1F53C}"/>
              </a:ext>
            </a:extLst>
          </p:cNvPr>
          <p:cNvSpPr txBox="1"/>
          <p:nvPr/>
        </p:nvSpPr>
        <p:spPr>
          <a:xfrm>
            <a:off x="8253304" y="4453197"/>
            <a:ext cx="1130438" cy="1138773"/>
          </a:xfrm>
          <a:prstGeom prst="rect">
            <a:avLst/>
          </a:prstGeom>
          <a:noFill/>
        </p:spPr>
        <p:txBody>
          <a:bodyPr wrap="none" rtlCol="0">
            <a:spAutoFit/>
          </a:bodyPr>
          <a:lstStyle/>
          <a:p>
            <a:pPr algn="ctr"/>
            <a:r>
              <a:rPr lang="en-BE" sz="1400" dirty="0">
                <a:solidFill>
                  <a:srgbClr val="595652"/>
                </a:solidFill>
              </a:rPr>
              <a:t>Data</a:t>
            </a:r>
          </a:p>
          <a:p>
            <a:pPr algn="ctr"/>
            <a:r>
              <a:rPr lang="en-BE" sz="1200" dirty="0">
                <a:solidFill>
                  <a:srgbClr val="595652"/>
                </a:solidFill>
              </a:rPr>
              <a:t>Contact tracing</a:t>
            </a:r>
          </a:p>
          <a:p>
            <a:pPr algn="ctr"/>
            <a:endParaRPr lang="en-BE" sz="1400" dirty="0">
              <a:solidFill>
                <a:srgbClr val="595652"/>
              </a:solidFill>
            </a:endParaRPr>
          </a:p>
          <a:p>
            <a:pPr algn="ctr"/>
            <a:r>
              <a:rPr lang="en-BE" sz="1400" dirty="0">
                <a:solidFill>
                  <a:srgbClr val="595652"/>
                </a:solidFill>
              </a:rPr>
              <a:t>Bio-Stat </a:t>
            </a:r>
          </a:p>
          <a:p>
            <a:pPr algn="ctr"/>
            <a:r>
              <a:rPr lang="en-BE" sz="1400" dirty="0">
                <a:solidFill>
                  <a:srgbClr val="595652"/>
                </a:solidFill>
              </a:rPr>
              <a:t>modellen</a:t>
            </a:r>
          </a:p>
        </p:txBody>
      </p:sp>
      <p:sp>
        <p:nvSpPr>
          <p:cNvPr id="24" name="TextBox 23">
            <a:extLst>
              <a:ext uri="{FF2B5EF4-FFF2-40B4-BE49-F238E27FC236}">
                <a16:creationId xmlns:a16="http://schemas.microsoft.com/office/drawing/2014/main" id="{239E6655-EC95-5E4B-9193-79F2F9A470C3}"/>
              </a:ext>
            </a:extLst>
          </p:cNvPr>
          <p:cNvSpPr txBox="1"/>
          <p:nvPr/>
        </p:nvSpPr>
        <p:spPr>
          <a:xfrm>
            <a:off x="9425331" y="4761216"/>
            <a:ext cx="1072794" cy="523220"/>
          </a:xfrm>
          <a:prstGeom prst="rect">
            <a:avLst/>
          </a:prstGeom>
          <a:noFill/>
        </p:spPr>
        <p:txBody>
          <a:bodyPr wrap="none" rtlCol="0">
            <a:spAutoFit/>
          </a:bodyPr>
          <a:lstStyle/>
          <a:p>
            <a:pPr algn="ctr"/>
            <a:r>
              <a:rPr lang="en-BE" sz="1400" dirty="0">
                <a:solidFill>
                  <a:srgbClr val="595652"/>
                </a:solidFill>
              </a:rPr>
              <a:t>Transmissie</a:t>
            </a:r>
          </a:p>
          <a:p>
            <a:pPr algn="ctr"/>
            <a:r>
              <a:rPr lang="en-BE" sz="1400" dirty="0">
                <a:solidFill>
                  <a:srgbClr val="595652"/>
                </a:solidFill>
              </a:rPr>
              <a:t>voorspelling</a:t>
            </a:r>
          </a:p>
        </p:txBody>
      </p:sp>
      <p:sp>
        <p:nvSpPr>
          <p:cNvPr id="29" name="TextBox 28">
            <a:extLst>
              <a:ext uri="{FF2B5EF4-FFF2-40B4-BE49-F238E27FC236}">
                <a16:creationId xmlns:a16="http://schemas.microsoft.com/office/drawing/2014/main" id="{0BCCD1C7-21CC-F649-B9EC-E1CB087F00B1}"/>
              </a:ext>
            </a:extLst>
          </p:cNvPr>
          <p:cNvSpPr txBox="1"/>
          <p:nvPr/>
        </p:nvSpPr>
        <p:spPr>
          <a:xfrm>
            <a:off x="10515037" y="4120016"/>
            <a:ext cx="1196290" cy="1815882"/>
          </a:xfrm>
          <a:prstGeom prst="rect">
            <a:avLst/>
          </a:prstGeom>
          <a:noFill/>
        </p:spPr>
        <p:txBody>
          <a:bodyPr wrap="none" rtlCol="0">
            <a:spAutoFit/>
          </a:bodyPr>
          <a:lstStyle/>
          <a:p>
            <a:pPr algn="ctr"/>
            <a:r>
              <a:rPr lang="en-BE" sz="1400" dirty="0">
                <a:solidFill>
                  <a:srgbClr val="595652"/>
                </a:solidFill>
              </a:rPr>
              <a:t>Acties</a:t>
            </a:r>
          </a:p>
          <a:p>
            <a:pPr algn="ctr"/>
            <a:r>
              <a:rPr lang="en-BE" sz="1200" dirty="0">
                <a:solidFill>
                  <a:srgbClr val="595652"/>
                </a:solidFill>
              </a:rPr>
              <a:t>Quarantaine</a:t>
            </a:r>
          </a:p>
          <a:p>
            <a:pPr algn="ctr"/>
            <a:r>
              <a:rPr lang="en-BE" sz="1200" dirty="0">
                <a:solidFill>
                  <a:srgbClr val="595652"/>
                </a:solidFill>
              </a:rPr>
              <a:t>Versoepeling</a:t>
            </a:r>
          </a:p>
          <a:p>
            <a:pPr algn="ctr"/>
            <a:r>
              <a:rPr lang="en-BE" sz="1200" dirty="0">
                <a:solidFill>
                  <a:srgbClr val="595652"/>
                </a:solidFill>
              </a:rPr>
              <a:t>Vaccinatie</a:t>
            </a:r>
          </a:p>
          <a:p>
            <a:pPr algn="ctr"/>
            <a:endParaRPr lang="en-BE" sz="1200" dirty="0">
              <a:solidFill>
                <a:srgbClr val="595652"/>
              </a:solidFill>
            </a:endParaRPr>
          </a:p>
          <a:p>
            <a:pPr algn="ctr"/>
            <a:r>
              <a:rPr lang="en-BE" sz="1400" dirty="0">
                <a:solidFill>
                  <a:srgbClr val="595652"/>
                </a:solidFill>
              </a:rPr>
              <a:t>Aanpassingen</a:t>
            </a:r>
          </a:p>
          <a:p>
            <a:pPr algn="ctr"/>
            <a:r>
              <a:rPr lang="en-BE" sz="1200" dirty="0">
                <a:solidFill>
                  <a:srgbClr val="595652"/>
                </a:solidFill>
              </a:rPr>
              <a:t>Model</a:t>
            </a:r>
          </a:p>
          <a:p>
            <a:pPr algn="ctr"/>
            <a:r>
              <a:rPr lang="en-BE" sz="1200" dirty="0">
                <a:solidFill>
                  <a:srgbClr val="595652"/>
                </a:solidFill>
              </a:rPr>
              <a:t>Testing</a:t>
            </a:r>
          </a:p>
          <a:p>
            <a:pPr algn="ctr"/>
            <a:r>
              <a:rPr lang="en-BE" sz="1200" dirty="0">
                <a:solidFill>
                  <a:srgbClr val="595652"/>
                </a:solidFill>
              </a:rPr>
              <a:t>Tracing</a:t>
            </a:r>
            <a:endParaRPr lang="en-BE" sz="1600" dirty="0">
              <a:solidFill>
                <a:srgbClr val="595652"/>
              </a:solidFill>
            </a:endParaRPr>
          </a:p>
        </p:txBody>
      </p:sp>
    </p:spTree>
    <p:extLst>
      <p:ext uri="{BB962C8B-B14F-4D97-AF65-F5344CB8AC3E}">
        <p14:creationId xmlns:p14="http://schemas.microsoft.com/office/powerpoint/2010/main" val="13777141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12123</TotalTime>
  <Words>3408</Words>
  <Application>Microsoft Macintosh PowerPoint</Application>
  <PresentationFormat>Widescreen</PresentationFormat>
  <Paragraphs>872</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Avenir</vt:lpstr>
      <vt:lpstr>Calibri</vt:lpstr>
      <vt:lpstr>Calibri Light</vt:lpstr>
      <vt:lpstr>Cambria Math</vt:lpstr>
      <vt:lpstr>Gotham A</vt:lpstr>
      <vt:lpstr>inherit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Stulens, Koen</dc:creator>
  <cp:lastModifiedBy>Stulens, Koen</cp:lastModifiedBy>
  <cp:revision>495</cp:revision>
  <cp:lastPrinted>2021-03-23T15:16:04Z</cp:lastPrinted>
  <dcterms:created xsi:type="dcterms:W3CDTF">2020-04-23T13:51:51Z</dcterms:created>
  <dcterms:modified xsi:type="dcterms:W3CDTF">2021-03-26T09:09:33Z</dcterms:modified>
</cp:coreProperties>
</file>