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4"/>
  </p:notesMasterIdLst>
  <p:sldIdLst>
    <p:sldId id="259" r:id="rId2"/>
    <p:sldId id="454" r:id="rId3"/>
    <p:sldId id="340" r:id="rId4"/>
    <p:sldId id="345" r:id="rId5"/>
    <p:sldId id="349" r:id="rId6"/>
    <p:sldId id="354" r:id="rId7"/>
    <p:sldId id="350" r:id="rId8"/>
    <p:sldId id="351" r:id="rId9"/>
    <p:sldId id="352" r:id="rId10"/>
    <p:sldId id="443" r:id="rId11"/>
    <p:sldId id="342" r:id="rId12"/>
    <p:sldId id="455" r:id="rId13"/>
    <p:sldId id="450" r:id="rId14"/>
    <p:sldId id="363" r:id="rId15"/>
    <p:sldId id="451" r:id="rId16"/>
    <p:sldId id="446" r:id="rId17"/>
    <p:sldId id="447" r:id="rId18"/>
    <p:sldId id="448" r:id="rId19"/>
    <p:sldId id="359" r:id="rId20"/>
    <p:sldId id="366" r:id="rId21"/>
    <p:sldId id="368" r:id="rId22"/>
    <p:sldId id="367" r:id="rId23"/>
    <p:sldId id="376" r:id="rId24"/>
    <p:sldId id="382" r:id="rId25"/>
    <p:sldId id="303" r:id="rId26"/>
    <p:sldId id="304" r:id="rId27"/>
    <p:sldId id="305" r:id="rId28"/>
    <p:sldId id="393" r:id="rId29"/>
    <p:sldId id="390" r:id="rId30"/>
    <p:sldId id="391" r:id="rId31"/>
    <p:sldId id="392" r:id="rId32"/>
    <p:sldId id="388" r:id="rId33"/>
    <p:sldId id="394" r:id="rId34"/>
    <p:sldId id="400" r:id="rId35"/>
    <p:sldId id="396" r:id="rId36"/>
    <p:sldId id="397" r:id="rId37"/>
    <p:sldId id="398" r:id="rId38"/>
    <p:sldId id="401" r:id="rId39"/>
    <p:sldId id="438" r:id="rId40"/>
    <p:sldId id="439" r:id="rId41"/>
    <p:sldId id="441" r:id="rId42"/>
    <p:sldId id="442" r:id="rId43"/>
    <p:sldId id="402" r:id="rId44"/>
    <p:sldId id="404" r:id="rId45"/>
    <p:sldId id="406" r:id="rId46"/>
    <p:sldId id="409" r:id="rId47"/>
    <p:sldId id="410" r:id="rId48"/>
    <p:sldId id="411" r:id="rId49"/>
    <p:sldId id="412" r:id="rId50"/>
    <p:sldId id="414" r:id="rId51"/>
    <p:sldId id="413" r:id="rId52"/>
    <p:sldId id="415" r:id="rId53"/>
    <p:sldId id="421" r:id="rId54"/>
    <p:sldId id="425" r:id="rId55"/>
    <p:sldId id="420" r:id="rId56"/>
    <p:sldId id="417" r:id="rId57"/>
    <p:sldId id="418" r:id="rId58"/>
    <p:sldId id="419" r:id="rId59"/>
    <p:sldId id="423" r:id="rId60"/>
    <p:sldId id="424" r:id="rId61"/>
    <p:sldId id="437" r:id="rId62"/>
    <p:sldId id="431" r:id="rId63"/>
    <p:sldId id="432" r:id="rId64"/>
    <p:sldId id="433" r:id="rId65"/>
    <p:sldId id="434" r:id="rId66"/>
    <p:sldId id="435" r:id="rId67"/>
    <p:sldId id="436" r:id="rId68"/>
    <p:sldId id="426" r:id="rId69"/>
    <p:sldId id="427" r:id="rId70"/>
    <p:sldId id="429" r:id="rId71"/>
    <p:sldId id="430" r:id="rId72"/>
    <p:sldId id="453" r:id="rId73"/>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571C5"/>
    <a:srgbClr val="1100FF"/>
    <a:srgbClr val="17639F"/>
    <a:srgbClr val="063153"/>
    <a:srgbClr val="072946"/>
    <a:srgbClr val="0E1720"/>
    <a:srgbClr val="595652"/>
    <a:srgbClr val="C00000"/>
    <a:srgbClr val="004587"/>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428"/>
    <p:restoredTop sz="82531"/>
  </p:normalViewPr>
  <p:slideViewPr>
    <p:cSldViewPr snapToGrid="0" snapToObjects="1" showGuides="1">
      <p:cViewPr varScale="1">
        <p:scale>
          <a:sx n="124" d="100"/>
          <a:sy n="124" d="100"/>
        </p:scale>
        <p:origin x="240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BC989CD7-F662-5840-8E9A-120CE57709F9}" type="datetimeFigureOut">
              <a:rPr lang="x-none" smtClean="0"/>
              <a:t>25/03/2021</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F55EF3-159F-A741-9DF0-03E9BE361EC3}" type="slidenum">
              <a:rPr lang="x-none" smtClean="0"/>
              <a:t>‹#›</a:t>
            </a:fld>
            <a:endParaRPr lang="x-none"/>
          </a:p>
        </p:txBody>
      </p:sp>
    </p:spTree>
    <p:extLst>
      <p:ext uri="{BB962C8B-B14F-4D97-AF65-F5344CB8AC3E}">
        <p14:creationId xmlns:p14="http://schemas.microsoft.com/office/powerpoint/2010/main" val="18118107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sz="1400">
              <a:latin typeface="+mn-lt"/>
            </a:endParaRPr>
          </a:p>
        </p:txBody>
      </p:sp>
      <p:sp>
        <p:nvSpPr>
          <p:cNvPr id="4" name="Slide Number Placeholder 3"/>
          <p:cNvSpPr>
            <a:spLocks noGrp="1"/>
          </p:cNvSpPr>
          <p:nvPr>
            <p:ph type="sldNum" sz="quarter" idx="5"/>
          </p:nvPr>
        </p:nvSpPr>
        <p:spPr/>
        <p:txBody>
          <a:bodyPr/>
          <a:lstStyle/>
          <a:p>
            <a:fld id="{06F55EF3-159F-A741-9DF0-03E9BE361EC3}" type="slidenum">
              <a:rPr lang="x-none" smtClean="0"/>
              <a:t>1</a:t>
            </a:fld>
            <a:endParaRPr lang="x-none"/>
          </a:p>
        </p:txBody>
      </p:sp>
    </p:spTree>
    <p:extLst>
      <p:ext uri="{BB962C8B-B14F-4D97-AF65-F5344CB8AC3E}">
        <p14:creationId xmlns:p14="http://schemas.microsoft.com/office/powerpoint/2010/main" val="1444558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BE" sz="1400" dirty="0"/>
              <a:t>Als laatste definities voor computational thinking door het SLO in Nederland &amp; het Vlaamse MoE:</a:t>
            </a:r>
          </a:p>
          <a:p>
            <a:endParaRPr lang="en-BE" sz="1400" dirty="0"/>
          </a:p>
          <a:p>
            <a:r>
              <a:rPr lang="en-BE" sz="1400" dirty="0"/>
              <a:t>Het procesmatig formuleren van problemen om ze met technologie op te lossen …. </a:t>
            </a:r>
            <a:r>
              <a:rPr lang="en-GB" sz="1400" dirty="0"/>
              <a:t>g</a:t>
            </a:r>
            <a:r>
              <a:rPr lang="en-BE" sz="1400" dirty="0"/>
              <a:t>ebruikmakend van in algoritmes, procedures en programmeren.</a:t>
            </a:r>
          </a:p>
          <a:p>
            <a:endParaRPr lang="en-BE" sz="1400" dirty="0"/>
          </a:p>
          <a:p>
            <a:endParaRPr lang="en-BE" dirty="0"/>
          </a:p>
          <a:p>
            <a:endParaRPr lang="en-BE" dirty="0"/>
          </a:p>
        </p:txBody>
      </p:sp>
      <p:sp>
        <p:nvSpPr>
          <p:cNvPr id="4" name="Slide Number Placeholder 3"/>
          <p:cNvSpPr>
            <a:spLocks noGrp="1"/>
          </p:cNvSpPr>
          <p:nvPr>
            <p:ph type="sldNum" sz="quarter" idx="5"/>
          </p:nvPr>
        </p:nvSpPr>
        <p:spPr/>
        <p:txBody>
          <a:bodyPr/>
          <a:lstStyle/>
          <a:p>
            <a:fld id="{06F55EF3-159F-A741-9DF0-03E9BE361EC3}" type="slidenum">
              <a:rPr lang="x-none" smtClean="0"/>
              <a:t>10</a:t>
            </a:fld>
            <a:endParaRPr lang="x-none"/>
          </a:p>
        </p:txBody>
      </p:sp>
    </p:spTree>
    <p:extLst>
      <p:ext uri="{BB962C8B-B14F-4D97-AF65-F5344CB8AC3E}">
        <p14:creationId xmlns:p14="http://schemas.microsoft.com/office/powerpoint/2010/main" val="40634150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BE" sz="1400" dirty="0"/>
              <a:t>Wat heeft wiskunde en computational thinking met mekaar gemeen?</a:t>
            </a:r>
          </a:p>
          <a:p>
            <a:endParaRPr lang="en-BE" sz="1400" dirty="0"/>
          </a:p>
          <a:p>
            <a:r>
              <a:rPr lang="en-BE" sz="1400" dirty="0"/>
              <a:t>De doorsnede van wiskunde en computational thinking komt vrij goed overeen met wat te lezen valt over competenties &amp; vaardigheden van de 21e eeuw.</a:t>
            </a:r>
          </a:p>
          <a:p>
            <a:endParaRPr lang="en-BE" sz="1400" dirty="0"/>
          </a:p>
          <a:p>
            <a:r>
              <a:rPr lang="en-BE" sz="1400" dirty="0"/>
              <a:t>Vaardigheden die met het gebruik van technologie tot een hoger niveau kunnen gebracht worden en zo leiden tot het beter begrijpen van de ons omringende digitale wereld.</a:t>
            </a:r>
          </a:p>
        </p:txBody>
      </p:sp>
      <p:sp>
        <p:nvSpPr>
          <p:cNvPr id="4" name="Slide Number Placeholder 3"/>
          <p:cNvSpPr>
            <a:spLocks noGrp="1"/>
          </p:cNvSpPr>
          <p:nvPr>
            <p:ph type="sldNum" sz="quarter" idx="5"/>
          </p:nvPr>
        </p:nvSpPr>
        <p:spPr/>
        <p:txBody>
          <a:bodyPr/>
          <a:lstStyle/>
          <a:p>
            <a:fld id="{06F55EF3-159F-A741-9DF0-03E9BE361EC3}" type="slidenum">
              <a:rPr lang="x-none" smtClean="0"/>
              <a:t>11</a:t>
            </a:fld>
            <a:endParaRPr lang="x-none"/>
          </a:p>
        </p:txBody>
      </p:sp>
    </p:spTree>
    <p:extLst>
      <p:ext uri="{BB962C8B-B14F-4D97-AF65-F5344CB8AC3E}">
        <p14:creationId xmlns:p14="http://schemas.microsoft.com/office/powerpoint/2010/main" val="23856840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BE" sz="1400" dirty="0"/>
              <a:t>Hoe kan je dit alles op een eenvoudige manier in de klas brengen?</a:t>
            </a:r>
          </a:p>
          <a:p>
            <a:endParaRPr lang="en-BE" sz="1400" dirty="0"/>
          </a:p>
          <a:p>
            <a:r>
              <a:rPr lang="en-BE" sz="1400" dirty="0"/>
              <a:t>Gebruikmakend van:</a:t>
            </a:r>
          </a:p>
          <a:p>
            <a:endParaRPr lang="en-BE" sz="1400" dirty="0"/>
          </a:p>
          <a:p>
            <a:pPr marL="171450" indent="-171450">
              <a:buFont typeface="Arial" panose="020B0604020202020204" pitchFamily="34" charset="0"/>
              <a:buChar char="•"/>
            </a:pPr>
            <a:r>
              <a:rPr lang="en-GB" sz="1400" dirty="0"/>
              <a:t>d</a:t>
            </a:r>
            <a:r>
              <a:rPr lang="en-BE" sz="1400" dirty="0"/>
              <a:t>e grafische technologie beschikbaar in vele klassen. </a:t>
            </a:r>
          </a:p>
          <a:p>
            <a:pPr marL="171450" indent="-171450">
              <a:buFont typeface="Arial" panose="020B0604020202020204" pitchFamily="34" charset="0"/>
              <a:buChar char="•"/>
            </a:pPr>
            <a:endParaRPr lang="en-BE" sz="1400" dirty="0"/>
          </a:p>
          <a:p>
            <a:pPr marL="171450" indent="-171450">
              <a:buFont typeface="Arial" panose="020B0604020202020204" pitchFamily="34" charset="0"/>
              <a:buChar char="•"/>
            </a:pPr>
            <a:r>
              <a:rPr lang="en-GB" sz="1400" dirty="0"/>
              <a:t>E</a:t>
            </a:r>
            <a:r>
              <a:rPr lang="en-BE" sz="1400" dirty="0"/>
              <a:t>n met Python voor het programmeren van algoritmes. </a:t>
            </a:r>
            <a:br>
              <a:rPr lang="en-BE" sz="1400" dirty="0"/>
            </a:br>
            <a:r>
              <a:rPr lang="en-BE" sz="1400" dirty="0"/>
              <a:t>Python is voor de industrie een top 3 taal, is laagdrempeling en makkelijk leesbaar en er is heel wat code online beschikbaar om te starten.</a:t>
            </a:r>
          </a:p>
        </p:txBody>
      </p:sp>
      <p:sp>
        <p:nvSpPr>
          <p:cNvPr id="4" name="Slide Number Placeholder 3"/>
          <p:cNvSpPr>
            <a:spLocks noGrp="1"/>
          </p:cNvSpPr>
          <p:nvPr>
            <p:ph type="sldNum" sz="quarter" idx="5"/>
          </p:nvPr>
        </p:nvSpPr>
        <p:spPr/>
        <p:txBody>
          <a:bodyPr/>
          <a:lstStyle/>
          <a:p>
            <a:fld id="{06F55EF3-159F-A741-9DF0-03E9BE361EC3}" type="slidenum">
              <a:rPr lang="x-none" smtClean="0"/>
              <a:t>12</a:t>
            </a:fld>
            <a:endParaRPr lang="x-none"/>
          </a:p>
        </p:txBody>
      </p:sp>
    </p:spTree>
    <p:extLst>
      <p:ext uri="{BB962C8B-B14F-4D97-AF65-F5344CB8AC3E}">
        <p14:creationId xmlns:p14="http://schemas.microsoft.com/office/powerpoint/2010/main" val="26139020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BE" sz="1400" dirty="0"/>
              <a:t>Beschouw de volgende Python-code voor het bepalen van de eerste n Fibonacci-getallen.</a:t>
            </a:r>
          </a:p>
          <a:p>
            <a:endParaRPr lang="en-BE" sz="1400" dirty="0"/>
          </a:p>
          <a:p>
            <a:r>
              <a:rPr lang="en-BE" sz="1400" dirty="0"/>
              <a:t>Welke technologie je ook gebruikt deze code blijft overal hetzelfde en is makkelijk uitwisselbaar tussen b.v. </a:t>
            </a:r>
            <a:r>
              <a:rPr lang="en-GB" sz="1400" dirty="0"/>
              <a:t>e</a:t>
            </a:r>
            <a:r>
              <a:rPr lang="en-BE" sz="1400" dirty="0"/>
              <a:t>en TI-84 Plus CE-T PYTHON EDiTION, TI-Nspire CX II-T handhelds of software of Python-editors.</a:t>
            </a:r>
          </a:p>
          <a:p>
            <a:endParaRPr lang="en-BE"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BE" sz="1400" dirty="0"/>
              <a:t>In deze workshop gebruiken we TI-Nspire CX technologie omdat in deze technologie Python zeer educatief geïmplemeteerd is (menugestuurd en syntax-hulp), Python dynamisch gelinkt kan worden met de wiskunde applicaties en gemakkelijk te gebruiken is in een digitale presentatieomgeving.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BE"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BE" sz="1400" dirty="0"/>
              <a:t>Vanzelfsprekend kunnen de gepresenteerde ideeën ook met andere technologie geïmplementeerd worden.</a:t>
            </a:r>
          </a:p>
          <a:p>
            <a:endParaRPr lang="en-BE" sz="1400" dirty="0"/>
          </a:p>
        </p:txBody>
      </p:sp>
      <p:sp>
        <p:nvSpPr>
          <p:cNvPr id="4" name="Slide Number Placeholder 3"/>
          <p:cNvSpPr>
            <a:spLocks noGrp="1"/>
          </p:cNvSpPr>
          <p:nvPr>
            <p:ph type="sldNum" sz="quarter" idx="5"/>
          </p:nvPr>
        </p:nvSpPr>
        <p:spPr/>
        <p:txBody>
          <a:bodyPr/>
          <a:lstStyle/>
          <a:p>
            <a:fld id="{06F55EF3-159F-A741-9DF0-03E9BE361EC3}" type="slidenum">
              <a:rPr lang="x-none" smtClean="0"/>
              <a:t>13</a:t>
            </a:fld>
            <a:endParaRPr lang="x-none"/>
          </a:p>
        </p:txBody>
      </p:sp>
    </p:spTree>
    <p:extLst>
      <p:ext uri="{BB962C8B-B14F-4D97-AF65-F5344CB8AC3E}">
        <p14:creationId xmlns:p14="http://schemas.microsoft.com/office/powerpoint/2010/main" val="15510945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BE" sz="1400" dirty="0"/>
              <a:t>Met enige literaire vrijheid passen we het proces van Conrad als volgt aan:</a:t>
            </a:r>
          </a:p>
          <a:p>
            <a:pPr marL="0" indent="0">
              <a:buFont typeface="Arial" panose="020B0604020202020204" pitchFamily="34" charset="0"/>
              <a:buNone/>
            </a:pPr>
            <a:endParaRPr lang="en-BE" sz="1400" dirty="0"/>
          </a:p>
          <a:p>
            <a:pPr marL="0" indent="0">
              <a:buFont typeface="Arial" panose="020B0604020202020204" pitchFamily="34" charset="0"/>
              <a:buNone/>
            </a:pPr>
            <a:r>
              <a:rPr lang="en-BE" sz="1400" dirty="0"/>
              <a:t>Structureren &gt;&gt; Vertalen/Coderen &gt;&gt; Verwerken &gt;&gt; Controleren</a:t>
            </a:r>
          </a:p>
          <a:p>
            <a:endParaRPr lang="en-US" sz="1400" b="1" dirty="0"/>
          </a:p>
          <a:p>
            <a:r>
              <a:rPr lang="nl-NL" sz="1400" b="0" noProof="0" dirty="0"/>
              <a:t>Het oplossen van een kwadratische vergelijking is een algoritme dat iedere leerling mag/moet uitvoeren, vandaar dit voorbeeld om het proces te illustreren.</a:t>
            </a:r>
          </a:p>
        </p:txBody>
      </p:sp>
      <p:sp>
        <p:nvSpPr>
          <p:cNvPr id="4" name="Slide Number Placeholder 3"/>
          <p:cNvSpPr>
            <a:spLocks noGrp="1"/>
          </p:cNvSpPr>
          <p:nvPr>
            <p:ph type="sldNum" sz="quarter" idx="5"/>
          </p:nvPr>
        </p:nvSpPr>
        <p:spPr/>
        <p:txBody>
          <a:bodyPr/>
          <a:lstStyle/>
          <a:p>
            <a:fld id="{06F55EF3-159F-A741-9DF0-03E9BE361EC3}" type="slidenum">
              <a:rPr lang="x-none" smtClean="0"/>
              <a:t>14</a:t>
            </a:fld>
            <a:endParaRPr lang="x-none"/>
          </a:p>
        </p:txBody>
      </p:sp>
    </p:spTree>
    <p:extLst>
      <p:ext uri="{BB962C8B-B14F-4D97-AF65-F5344CB8AC3E}">
        <p14:creationId xmlns:p14="http://schemas.microsoft.com/office/powerpoint/2010/main" val="19519293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400" b="1" noProof="0" dirty="0"/>
              <a:t>Fase 1 – Structureren</a:t>
            </a:r>
          </a:p>
          <a:p>
            <a:endParaRPr lang="nl-NL" sz="1400" noProof="0" dirty="0"/>
          </a:p>
          <a:p>
            <a:r>
              <a:rPr lang="nl-NL" sz="1400" noProof="0" dirty="0"/>
              <a:t>We formuleren/</a:t>
            </a:r>
            <a:r>
              <a:rPr lang="nl-NL" sz="1400" noProof="0" dirty="0" err="1"/>
              <a:t>algoritmitiseren</a:t>
            </a:r>
            <a:r>
              <a:rPr lang="nl-NL" sz="1400" noProof="0" dirty="0"/>
              <a:t> de probleemstelling in een stroomdiagram.</a:t>
            </a:r>
          </a:p>
        </p:txBody>
      </p:sp>
      <p:sp>
        <p:nvSpPr>
          <p:cNvPr id="4" name="Slide Number Placeholder 3"/>
          <p:cNvSpPr>
            <a:spLocks noGrp="1"/>
          </p:cNvSpPr>
          <p:nvPr>
            <p:ph type="sldNum" sz="quarter" idx="5"/>
          </p:nvPr>
        </p:nvSpPr>
        <p:spPr/>
        <p:txBody>
          <a:bodyPr/>
          <a:lstStyle/>
          <a:p>
            <a:fld id="{06F55EF3-159F-A741-9DF0-03E9BE361EC3}" type="slidenum">
              <a:rPr lang="x-none" smtClean="0"/>
              <a:t>15</a:t>
            </a:fld>
            <a:endParaRPr lang="x-none"/>
          </a:p>
        </p:txBody>
      </p:sp>
    </p:spTree>
    <p:extLst>
      <p:ext uri="{BB962C8B-B14F-4D97-AF65-F5344CB8AC3E}">
        <p14:creationId xmlns:p14="http://schemas.microsoft.com/office/powerpoint/2010/main" val="31771588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400" b="1" noProof="0" dirty="0"/>
              <a:t>Fase 2 – Coderen </a:t>
            </a:r>
          </a:p>
          <a:p>
            <a:endParaRPr lang="en-US" sz="1400" b="0" dirty="0"/>
          </a:p>
          <a:p>
            <a:r>
              <a:rPr lang="en-BE" sz="1400" b="0" dirty="0"/>
              <a:t>We vertalen het algoritme naar Python.</a:t>
            </a:r>
            <a:endParaRPr lang="x-none" sz="1400" b="0"/>
          </a:p>
        </p:txBody>
      </p:sp>
      <p:sp>
        <p:nvSpPr>
          <p:cNvPr id="4" name="Slide Number Placeholder 3"/>
          <p:cNvSpPr>
            <a:spLocks noGrp="1"/>
          </p:cNvSpPr>
          <p:nvPr>
            <p:ph type="sldNum" sz="quarter" idx="5"/>
          </p:nvPr>
        </p:nvSpPr>
        <p:spPr/>
        <p:txBody>
          <a:bodyPr/>
          <a:lstStyle/>
          <a:p>
            <a:fld id="{06F55EF3-159F-A741-9DF0-03E9BE361EC3}" type="slidenum">
              <a:rPr lang="x-none" smtClean="0"/>
              <a:t>16</a:t>
            </a:fld>
            <a:endParaRPr lang="x-none"/>
          </a:p>
        </p:txBody>
      </p:sp>
    </p:spTree>
    <p:extLst>
      <p:ext uri="{BB962C8B-B14F-4D97-AF65-F5344CB8AC3E}">
        <p14:creationId xmlns:p14="http://schemas.microsoft.com/office/powerpoint/2010/main" val="28535209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400" b="1" noProof="0" dirty="0"/>
              <a:t>Fase 3 – Uitvoeren </a:t>
            </a:r>
          </a:p>
          <a:p>
            <a:endParaRPr lang="nl-NL" sz="1400" noProof="0" dirty="0"/>
          </a:p>
          <a:p>
            <a:r>
              <a:rPr lang="nl-NL" sz="1400" noProof="0" dirty="0"/>
              <a:t>We runnen de Python-code.</a:t>
            </a:r>
          </a:p>
        </p:txBody>
      </p:sp>
      <p:sp>
        <p:nvSpPr>
          <p:cNvPr id="4" name="Slide Number Placeholder 3"/>
          <p:cNvSpPr>
            <a:spLocks noGrp="1"/>
          </p:cNvSpPr>
          <p:nvPr>
            <p:ph type="sldNum" sz="quarter" idx="5"/>
          </p:nvPr>
        </p:nvSpPr>
        <p:spPr/>
        <p:txBody>
          <a:bodyPr/>
          <a:lstStyle/>
          <a:p>
            <a:fld id="{06F55EF3-159F-A741-9DF0-03E9BE361EC3}" type="slidenum">
              <a:rPr lang="x-none" smtClean="0"/>
              <a:t>17</a:t>
            </a:fld>
            <a:endParaRPr lang="x-none"/>
          </a:p>
        </p:txBody>
      </p:sp>
    </p:spTree>
    <p:extLst>
      <p:ext uri="{BB962C8B-B14F-4D97-AF65-F5344CB8AC3E}">
        <p14:creationId xmlns:p14="http://schemas.microsoft.com/office/powerpoint/2010/main" val="30965224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400" b="1" noProof="0" dirty="0"/>
              <a:t>Fase 4 – Controleren </a:t>
            </a:r>
          </a:p>
          <a:p>
            <a:endParaRPr lang="nl-NL" sz="1400" noProof="0" dirty="0"/>
          </a:p>
          <a:p>
            <a:r>
              <a:rPr lang="nl-NL" sz="1400" noProof="0" dirty="0"/>
              <a:t>We controleren de resultaten na het runnen van de code </a:t>
            </a:r>
            <a:r>
              <a:rPr lang="nl-NL" sz="1400" noProof="0" dirty="0" err="1"/>
              <a:t>i.f.v</a:t>
            </a:r>
            <a:r>
              <a:rPr lang="nl-NL" sz="1400" noProof="0" dirty="0"/>
              <a:t>. de probleemstelling en passen indien nodig het algoritme of de code aan. </a:t>
            </a:r>
          </a:p>
          <a:p>
            <a:endParaRPr lang="x-none" sz="1400"/>
          </a:p>
        </p:txBody>
      </p:sp>
      <p:sp>
        <p:nvSpPr>
          <p:cNvPr id="4" name="Slide Number Placeholder 3"/>
          <p:cNvSpPr>
            <a:spLocks noGrp="1"/>
          </p:cNvSpPr>
          <p:nvPr>
            <p:ph type="sldNum" sz="quarter" idx="5"/>
          </p:nvPr>
        </p:nvSpPr>
        <p:spPr/>
        <p:txBody>
          <a:bodyPr/>
          <a:lstStyle/>
          <a:p>
            <a:fld id="{06F55EF3-159F-A741-9DF0-03E9BE361EC3}" type="slidenum">
              <a:rPr lang="x-none" smtClean="0"/>
              <a:t>18</a:t>
            </a:fld>
            <a:endParaRPr lang="x-none"/>
          </a:p>
        </p:txBody>
      </p:sp>
    </p:spTree>
    <p:extLst>
      <p:ext uri="{BB962C8B-B14F-4D97-AF65-F5344CB8AC3E}">
        <p14:creationId xmlns:p14="http://schemas.microsoft.com/office/powerpoint/2010/main" val="36758356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400" noProof="0" dirty="0"/>
              <a:t>Als eerste voorbeeld het algoritme van Euclides, beschreven in de boeken VII en X van de Elementen.</a:t>
            </a:r>
          </a:p>
          <a:p>
            <a:endParaRPr lang="nl-NL" sz="1400" noProof="0" dirty="0"/>
          </a:p>
          <a:p>
            <a:r>
              <a:rPr lang="nl-NL" sz="1400" noProof="0" dirty="0"/>
              <a:t>Dit algoritme is gebaseerd op de eigenschap dat de </a:t>
            </a:r>
            <a:r>
              <a:rPr lang="nl-NL" sz="1400" noProof="0" dirty="0" err="1"/>
              <a:t>ggd</a:t>
            </a:r>
            <a:r>
              <a:rPr lang="nl-NL" sz="1400" noProof="0" dirty="0"/>
              <a:t> van twee getallen niet verandert als het kleinste getal van het grootste wordt afgetrokken.</a:t>
            </a:r>
          </a:p>
          <a:p>
            <a:endParaRPr lang="nl-NL" sz="1400" noProof="0" dirty="0"/>
          </a:p>
          <a:p>
            <a:r>
              <a:rPr lang="nl-NL" sz="1400" noProof="0" dirty="0"/>
              <a:t>Dit geeft ons dit iteratief proces; alleen nog wat vaag om door een machine uitgevoerd te worden.</a:t>
            </a:r>
          </a:p>
          <a:p>
            <a:endParaRPr lang="en-US" dirty="0"/>
          </a:p>
          <a:p>
            <a:endParaRPr lang="x-none"/>
          </a:p>
        </p:txBody>
      </p:sp>
      <p:sp>
        <p:nvSpPr>
          <p:cNvPr id="4" name="Slide Number Placeholder 3"/>
          <p:cNvSpPr>
            <a:spLocks noGrp="1"/>
          </p:cNvSpPr>
          <p:nvPr>
            <p:ph type="sldNum" sz="quarter" idx="5"/>
          </p:nvPr>
        </p:nvSpPr>
        <p:spPr/>
        <p:txBody>
          <a:bodyPr/>
          <a:lstStyle/>
          <a:p>
            <a:fld id="{06F55EF3-159F-A741-9DF0-03E9BE361EC3}" type="slidenum">
              <a:rPr lang="x-none" smtClean="0"/>
              <a:t>19</a:t>
            </a:fld>
            <a:endParaRPr lang="x-none"/>
          </a:p>
        </p:txBody>
      </p:sp>
    </p:spTree>
    <p:extLst>
      <p:ext uri="{BB962C8B-B14F-4D97-AF65-F5344CB8AC3E}">
        <p14:creationId xmlns:p14="http://schemas.microsoft.com/office/powerpoint/2010/main" val="881564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x-none"/>
          </a:p>
        </p:txBody>
      </p:sp>
      <p:sp>
        <p:nvSpPr>
          <p:cNvPr id="4" name="Slide Number Placeholder 3"/>
          <p:cNvSpPr>
            <a:spLocks noGrp="1"/>
          </p:cNvSpPr>
          <p:nvPr>
            <p:ph type="sldNum" sz="quarter" idx="5"/>
          </p:nvPr>
        </p:nvSpPr>
        <p:spPr/>
        <p:txBody>
          <a:bodyPr/>
          <a:lstStyle/>
          <a:p>
            <a:fld id="{06F55EF3-159F-A741-9DF0-03E9BE361EC3}" type="slidenum">
              <a:rPr lang="x-none" smtClean="0"/>
              <a:t>2</a:t>
            </a:fld>
            <a:endParaRPr lang="x-none"/>
          </a:p>
        </p:txBody>
      </p:sp>
    </p:spTree>
    <p:extLst>
      <p:ext uri="{BB962C8B-B14F-4D97-AF65-F5344CB8AC3E}">
        <p14:creationId xmlns:p14="http://schemas.microsoft.com/office/powerpoint/2010/main" val="15253779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400" noProof="0" dirty="0"/>
              <a:t>We herformuleren het algoritme met wat weer details voor de uit te voeren stappen …</a:t>
            </a:r>
          </a:p>
        </p:txBody>
      </p:sp>
      <p:sp>
        <p:nvSpPr>
          <p:cNvPr id="4" name="Slide Number Placeholder 3"/>
          <p:cNvSpPr>
            <a:spLocks noGrp="1"/>
          </p:cNvSpPr>
          <p:nvPr>
            <p:ph type="sldNum" sz="quarter" idx="5"/>
          </p:nvPr>
        </p:nvSpPr>
        <p:spPr/>
        <p:txBody>
          <a:bodyPr/>
          <a:lstStyle/>
          <a:p>
            <a:fld id="{06F55EF3-159F-A741-9DF0-03E9BE361EC3}" type="slidenum">
              <a:rPr lang="x-none" smtClean="0"/>
              <a:t>20</a:t>
            </a:fld>
            <a:endParaRPr lang="x-none"/>
          </a:p>
        </p:txBody>
      </p:sp>
    </p:spTree>
    <p:extLst>
      <p:ext uri="{BB962C8B-B14F-4D97-AF65-F5344CB8AC3E}">
        <p14:creationId xmlns:p14="http://schemas.microsoft.com/office/powerpoint/2010/main" val="40443615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400" noProof="0" dirty="0"/>
              <a:t>.. en zodat het algoritme kan uitgevoerd worden door een machine.</a:t>
            </a:r>
          </a:p>
        </p:txBody>
      </p:sp>
      <p:sp>
        <p:nvSpPr>
          <p:cNvPr id="4" name="Slide Number Placeholder 3"/>
          <p:cNvSpPr>
            <a:spLocks noGrp="1"/>
          </p:cNvSpPr>
          <p:nvPr>
            <p:ph type="sldNum" sz="quarter" idx="5"/>
          </p:nvPr>
        </p:nvSpPr>
        <p:spPr/>
        <p:txBody>
          <a:bodyPr/>
          <a:lstStyle/>
          <a:p>
            <a:fld id="{06F55EF3-159F-A741-9DF0-03E9BE361EC3}" type="slidenum">
              <a:rPr lang="x-none" smtClean="0"/>
              <a:t>21</a:t>
            </a:fld>
            <a:endParaRPr lang="x-none"/>
          </a:p>
        </p:txBody>
      </p:sp>
    </p:spTree>
    <p:extLst>
      <p:ext uri="{BB962C8B-B14F-4D97-AF65-F5344CB8AC3E}">
        <p14:creationId xmlns:p14="http://schemas.microsoft.com/office/powerpoint/2010/main" val="14879544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400" noProof="0" dirty="0"/>
              <a:t>Dit algoritme is eenvoudig te vertalen naar Python-code zodat na het runnen van de code het gewenste resultaat verschijnt.</a:t>
            </a:r>
          </a:p>
        </p:txBody>
      </p:sp>
      <p:sp>
        <p:nvSpPr>
          <p:cNvPr id="4" name="Slide Number Placeholder 3"/>
          <p:cNvSpPr>
            <a:spLocks noGrp="1"/>
          </p:cNvSpPr>
          <p:nvPr>
            <p:ph type="sldNum" sz="quarter" idx="5"/>
          </p:nvPr>
        </p:nvSpPr>
        <p:spPr/>
        <p:txBody>
          <a:bodyPr/>
          <a:lstStyle/>
          <a:p>
            <a:fld id="{06F55EF3-159F-A741-9DF0-03E9BE361EC3}" type="slidenum">
              <a:rPr lang="x-none" smtClean="0"/>
              <a:t>22</a:t>
            </a:fld>
            <a:endParaRPr lang="x-none"/>
          </a:p>
        </p:txBody>
      </p:sp>
    </p:spTree>
    <p:extLst>
      <p:ext uri="{BB962C8B-B14F-4D97-AF65-F5344CB8AC3E}">
        <p14:creationId xmlns:p14="http://schemas.microsoft.com/office/powerpoint/2010/main" val="4892695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400" noProof="0" dirty="0"/>
              <a:t>Dit voorbeeld kan leiden tot de introductie van de programmeer-techniek recursie; tuurlijk afhankelijk van het niveau van de leerlingen.</a:t>
            </a:r>
          </a:p>
          <a:p>
            <a:endParaRPr lang="nl-NL" sz="1400" noProof="0" dirty="0"/>
          </a:p>
          <a:p>
            <a:r>
              <a:rPr lang="nl-NL" sz="1400" noProof="0" dirty="0"/>
              <a:t>Een voorbeeld van zo’n algoritme voor de </a:t>
            </a:r>
            <a:r>
              <a:rPr lang="nl-NL" sz="1400" noProof="0" dirty="0" err="1"/>
              <a:t>ggd</a:t>
            </a:r>
            <a:r>
              <a:rPr lang="nl-NL" sz="1400" noProof="0" dirty="0"/>
              <a:t>(1140,900).</a:t>
            </a:r>
          </a:p>
          <a:p>
            <a:endParaRPr lang="x-none"/>
          </a:p>
        </p:txBody>
      </p:sp>
      <p:sp>
        <p:nvSpPr>
          <p:cNvPr id="4" name="Slide Number Placeholder 3"/>
          <p:cNvSpPr>
            <a:spLocks noGrp="1"/>
          </p:cNvSpPr>
          <p:nvPr>
            <p:ph type="sldNum" sz="quarter" idx="5"/>
          </p:nvPr>
        </p:nvSpPr>
        <p:spPr/>
        <p:txBody>
          <a:bodyPr/>
          <a:lstStyle/>
          <a:p>
            <a:fld id="{06F55EF3-159F-A741-9DF0-03E9BE361EC3}" type="slidenum">
              <a:rPr lang="x-none" smtClean="0"/>
              <a:t>23</a:t>
            </a:fld>
            <a:endParaRPr lang="x-none"/>
          </a:p>
        </p:txBody>
      </p:sp>
    </p:spTree>
    <p:extLst>
      <p:ext uri="{BB962C8B-B14F-4D97-AF65-F5344CB8AC3E}">
        <p14:creationId xmlns:p14="http://schemas.microsoft.com/office/powerpoint/2010/main" val="2947465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400" noProof="0" dirty="0"/>
              <a:t>De volgende code definieert de </a:t>
            </a:r>
            <a:r>
              <a:rPr lang="nl-NL" sz="1400" noProof="0" dirty="0" err="1"/>
              <a:t>ggd</a:t>
            </a:r>
            <a:r>
              <a:rPr lang="nl-NL" sz="1400" noProof="0" dirty="0"/>
              <a:t> als een recursieve functie; een functie die zichzelf oproept bij uitvoering.</a:t>
            </a:r>
          </a:p>
          <a:p>
            <a:endParaRPr lang="nl-NL" sz="1400" noProof="0" dirty="0"/>
          </a:p>
          <a:p>
            <a:r>
              <a:rPr lang="nl-NL" sz="1400" noProof="0" dirty="0"/>
              <a:t>Het runnen van deze code voert het algoritme stap voor stap uit tot de rest gelijk is aan 0 en print dan de </a:t>
            </a:r>
            <a:r>
              <a:rPr lang="nl-NL" sz="1400" noProof="0" dirty="0" err="1"/>
              <a:t>ggd</a:t>
            </a:r>
            <a:r>
              <a:rPr lang="nl-NL" sz="1400" noProof="0" dirty="0"/>
              <a:t> van de twee ingegeven getallen.</a:t>
            </a:r>
          </a:p>
        </p:txBody>
      </p:sp>
      <p:sp>
        <p:nvSpPr>
          <p:cNvPr id="4" name="Slide Number Placeholder 3"/>
          <p:cNvSpPr>
            <a:spLocks noGrp="1"/>
          </p:cNvSpPr>
          <p:nvPr>
            <p:ph type="sldNum" sz="quarter" idx="5"/>
          </p:nvPr>
        </p:nvSpPr>
        <p:spPr/>
        <p:txBody>
          <a:bodyPr/>
          <a:lstStyle/>
          <a:p>
            <a:fld id="{06F55EF3-159F-A741-9DF0-03E9BE361EC3}" type="slidenum">
              <a:rPr lang="x-none" smtClean="0"/>
              <a:t>24</a:t>
            </a:fld>
            <a:endParaRPr lang="x-none"/>
          </a:p>
        </p:txBody>
      </p:sp>
    </p:spTree>
    <p:extLst>
      <p:ext uri="{BB962C8B-B14F-4D97-AF65-F5344CB8AC3E}">
        <p14:creationId xmlns:p14="http://schemas.microsoft.com/office/powerpoint/2010/main" val="24891489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BE" sz="1400" dirty="0"/>
              <a:t>We gebruiken de stelling van pythagoras – het kwadraat van de lengte van de schuine zijde (de langste zijde) is gelijk aan de som van de kwadraten van de lengte van de andere zijden – om de controle uit te voeren of een driehoek rechthoeking is.</a:t>
            </a:r>
          </a:p>
          <a:p>
            <a:endParaRPr lang="en-BE" sz="1400" dirty="0"/>
          </a:p>
          <a:p>
            <a:r>
              <a:rPr lang="en-BE" sz="1400" dirty="0"/>
              <a:t>Voor het bepalen van de langste zijde sorteren we de geïmporteerde lengtes van klein naar groot.</a:t>
            </a:r>
          </a:p>
          <a:p>
            <a:endParaRPr lang="en-BE" sz="1400" dirty="0"/>
          </a:p>
          <a:p>
            <a:r>
              <a:rPr lang="en-BE" sz="1400" dirty="0"/>
              <a:t>We testen of het kwadraat van de schuine/langste zijde gedeeld door de som van de kwadraten van de andere lengtes gelijk is aan 1.</a:t>
            </a:r>
          </a:p>
          <a:p>
            <a:endParaRPr lang="en-BE" sz="1400" dirty="0"/>
          </a:p>
          <a:p>
            <a:r>
              <a:rPr lang="en-BE" sz="1400" dirty="0"/>
              <a:t>Geen rechthoekige driehoek!</a:t>
            </a:r>
          </a:p>
          <a:p>
            <a:endParaRPr lang="en-BE" dirty="0"/>
          </a:p>
          <a:p>
            <a:r>
              <a:rPr lang="en-BE" dirty="0"/>
              <a:t> </a:t>
            </a:r>
          </a:p>
        </p:txBody>
      </p:sp>
      <p:sp>
        <p:nvSpPr>
          <p:cNvPr id="4" name="Slide Number Placeholder 3"/>
          <p:cNvSpPr>
            <a:spLocks noGrp="1"/>
          </p:cNvSpPr>
          <p:nvPr>
            <p:ph type="sldNum" sz="quarter" idx="5"/>
          </p:nvPr>
        </p:nvSpPr>
        <p:spPr/>
        <p:txBody>
          <a:bodyPr/>
          <a:lstStyle/>
          <a:p>
            <a:fld id="{06F55EF3-159F-A741-9DF0-03E9BE361EC3}" type="slidenum">
              <a:rPr lang="x-none" smtClean="0"/>
              <a:t>25</a:t>
            </a:fld>
            <a:endParaRPr lang="x-none"/>
          </a:p>
        </p:txBody>
      </p:sp>
    </p:spTree>
    <p:extLst>
      <p:ext uri="{BB962C8B-B14F-4D97-AF65-F5344CB8AC3E}">
        <p14:creationId xmlns:p14="http://schemas.microsoft.com/office/powerpoint/2010/main" val="4174290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BE" sz="1400" dirty="0"/>
              <a:t>We veranderen de driehoek and runnen opnieuw de code. Geen rechthoekge driehoek!</a:t>
            </a:r>
          </a:p>
        </p:txBody>
      </p:sp>
      <p:sp>
        <p:nvSpPr>
          <p:cNvPr id="4" name="Slide Number Placeholder 3"/>
          <p:cNvSpPr>
            <a:spLocks noGrp="1"/>
          </p:cNvSpPr>
          <p:nvPr>
            <p:ph type="sldNum" sz="quarter" idx="5"/>
          </p:nvPr>
        </p:nvSpPr>
        <p:spPr/>
        <p:txBody>
          <a:bodyPr/>
          <a:lstStyle/>
          <a:p>
            <a:fld id="{06F55EF3-159F-A741-9DF0-03E9BE361EC3}" type="slidenum">
              <a:rPr lang="x-none" smtClean="0"/>
              <a:t>26</a:t>
            </a:fld>
            <a:endParaRPr lang="x-none"/>
          </a:p>
        </p:txBody>
      </p:sp>
    </p:spTree>
    <p:extLst>
      <p:ext uri="{BB962C8B-B14F-4D97-AF65-F5344CB8AC3E}">
        <p14:creationId xmlns:p14="http://schemas.microsoft.com/office/powerpoint/2010/main" val="34585695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a:t>E</a:t>
            </a:r>
            <a:r>
              <a:rPr lang="en-BE" sz="1400" dirty="0"/>
              <a:t>n opnieuw! Een rechthoekige driehoek!</a:t>
            </a:r>
          </a:p>
        </p:txBody>
      </p:sp>
      <p:sp>
        <p:nvSpPr>
          <p:cNvPr id="4" name="Slide Number Placeholder 3"/>
          <p:cNvSpPr>
            <a:spLocks noGrp="1"/>
          </p:cNvSpPr>
          <p:nvPr>
            <p:ph type="sldNum" sz="quarter" idx="5"/>
          </p:nvPr>
        </p:nvSpPr>
        <p:spPr/>
        <p:txBody>
          <a:bodyPr/>
          <a:lstStyle/>
          <a:p>
            <a:fld id="{06F55EF3-159F-A741-9DF0-03E9BE361EC3}" type="slidenum">
              <a:rPr lang="x-none" smtClean="0"/>
              <a:t>27</a:t>
            </a:fld>
            <a:endParaRPr lang="x-none"/>
          </a:p>
        </p:txBody>
      </p:sp>
    </p:spTree>
    <p:extLst>
      <p:ext uri="{BB962C8B-B14F-4D97-AF65-F5344CB8AC3E}">
        <p14:creationId xmlns:p14="http://schemas.microsoft.com/office/powerpoint/2010/main" val="26792349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100" noProof="0" dirty="0"/>
              <a:t>Als laatste voorbeeld simuleren we het </a:t>
            </a:r>
            <a:r>
              <a:rPr lang="nl-NL" sz="1100" noProof="0" dirty="0" err="1"/>
              <a:t>Galton</a:t>
            </a:r>
            <a:r>
              <a:rPr lang="nl-NL" sz="1100" noProof="0" dirty="0"/>
              <a:t>-bord.</a:t>
            </a:r>
          </a:p>
          <a:p>
            <a:endParaRPr lang="nl-NL" sz="1100" noProof="0" dirty="0"/>
          </a:p>
          <a:p>
            <a:r>
              <a:rPr lang="nl-NL" sz="1100" noProof="0" dirty="0"/>
              <a:t>Sir Francis </a:t>
            </a:r>
            <a:r>
              <a:rPr lang="nl-NL" sz="1100" noProof="0" dirty="0" err="1"/>
              <a:t>Galton</a:t>
            </a:r>
            <a:r>
              <a:rPr lang="nl-NL" sz="1100" noProof="0" dirty="0"/>
              <a:t> ontwikkelde dit instrument in 1889 om de centrale limiet stelling te demonstreren en de vraag te onderzoeken hoeveel samples van een binomiale kansverdeling er nodig zijn om een normale verdeling te benaderen.</a:t>
            </a:r>
          </a:p>
          <a:p>
            <a:endParaRPr lang="nl-NL" sz="1100" noProof="0" dirty="0"/>
          </a:p>
          <a:p>
            <a:r>
              <a:rPr lang="nl-NL" sz="1100" noProof="0" dirty="0"/>
              <a:t>Het bord bestaat uit een aantal rijen van pinnen waardoor een bal rolt. De kans om links of rechts te rollen bij iedere pin is gelijk aan 50 %.</a:t>
            </a:r>
          </a:p>
          <a:p>
            <a:endParaRPr lang="nl-NL" sz="1100" noProof="0" dirty="0"/>
          </a:p>
          <a:p>
            <a:r>
              <a:rPr lang="nl-NL" sz="1100" noProof="0" dirty="0"/>
              <a:t>De kansverdeling van het experiment om in een bepaalde bak terecht te komen, is een binomiale verdeling met parameters n het aantal rijen pinnen en p gelijk aan ½.</a:t>
            </a:r>
          </a:p>
          <a:p>
            <a:endParaRPr lang="nl-NL" sz="1100" noProof="0" dirty="0"/>
          </a:p>
          <a:p>
            <a:r>
              <a:rPr lang="nl-NL" sz="1100" noProof="0" dirty="0"/>
              <a:t>Voor drie rijen pinnen is de kans: </a:t>
            </a:r>
          </a:p>
          <a:p>
            <a:pPr marL="171450" indent="-171450">
              <a:buFont typeface="Arial" panose="020B0604020202020204" pitchFamily="34" charset="0"/>
              <a:buChar char="•"/>
            </a:pPr>
            <a:r>
              <a:rPr lang="nl-NL" sz="1050" noProof="0" dirty="0"/>
              <a:t>om in bak 0 terecht te komen 1/8</a:t>
            </a:r>
          </a:p>
          <a:p>
            <a:pPr marL="171450" indent="-171450">
              <a:buFont typeface="Arial" panose="020B0604020202020204" pitchFamily="34" charset="0"/>
              <a:buChar char="•"/>
            </a:pPr>
            <a:r>
              <a:rPr lang="nl-NL" sz="1050" noProof="0" dirty="0"/>
              <a:t>om in bak 1 terecht te komen 3/8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050" noProof="0" dirty="0"/>
              <a:t>om in bak 2 terecht te komen 3/8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050" noProof="0" dirty="0"/>
              <a:t>om in bak 3 terecht te komen 1/8</a:t>
            </a:r>
          </a:p>
          <a:p>
            <a:pPr marL="0" marR="0" lvl="0" indent="0" algn="l" defTabSz="914400" rtl="0" eaLnBrk="1" fontAlgn="auto" latinLnBrk="0" hangingPunct="1">
              <a:lnSpc>
                <a:spcPct val="100000"/>
              </a:lnSpc>
              <a:spcBef>
                <a:spcPts val="0"/>
              </a:spcBef>
              <a:spcAft>
                <a:spcPts val="0"/>
              </a:spcAft>
              <a:buClrTx/>
              <a:buSzTx/>
              <a:buFontTx/>
              <a:buNone/>
              <a:tabLst/>
              <a:defRPr/>
            </a:pPr>
            <a:endParaRPr lang="x-none"/>
          </a:p>
          <a:p>
            <a:endParaRPr lang="x-none"/>
          </a:p>
        </p:txBody>
      </p:sp>
      <p:sp>
        <p:nvSpPr>
          <p:cNvPr id="4" name="Slide Number Placeholder 3"/>
          <p:cNvSpPr>
            <a:spLocks noGrp="1"/>
          </p:cNvSpPr>
          <p:nvPr>
            <p:ph type="sldNum" sz="quarter" idx="5"/>
          </p:nvPr>
        </p:nvSpPr>
        <p:spPr/>
        <p:txBody>
          <a:bodyPr/>
          <a:lstStyle/>
          <a:p>
            <a:fld id="{06F55EF3-159F-A741-9DF0-03E9BE361EC3}" type="slidenum">
              <a:rPr lang="x-none" smtClean="0"/>
              <a:t>28</a:t>
            </a:fld>
            <a:endParaRPr lang="x-none"/>
          </a:p>
        </p:txBody>
      </p:sp>
    </p:spTree>
    <p:extLst>
      <p:ext uri="{BB962C8B-B14F-4D97-AF65-F5344CB8AC3E}">
        <p14:creationId xmlns:p14="http://schemas.microsoft.com/office/powerpoint/2010/main" val="28677205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400" noProof="0" dirty="0"/>
              <a:t>Hoe simuleren we nu een </a:t>
            </a:r>
            <a:r>
              <a:rPr lang="nl-NL" sz="1400" noProof="0" dirty="0" err="1"/>
              <a:t>Galton</a:t>
            </a:r>
            <a:r>
              <a:rPr lang="nl-NL" sz="1400" noProof="0" dirty="0"/>
              <a:t>-bord met vijf rijen?</a:t>
            </a:r>
          </a:p>
          <a:p>
            <a:endParaRPr lang="nl-NL" sz="1400" noProof="0" dirty="0"/>
          </a:p>
          <a:p>
            <a:r>
              <a:rPr lang="nl-NL" sz="1400" noProof="0" dirty="0"/>
              <a:t>We coderen Links met 0 en Rechts met 1, genereren 5 keer at random 0 of 1 en maken de som.</a:t>
            </a:r>
          </a:p>
          <a:p>
            <a:r>
              <a:rPr lang="nl-NL" sz="1400" noProof="0" dirty="0"/>
              <a:t> </a:t>
            </a:r>
          </a:p>
          <a:p>
            <a:r>
              <a:rPr lang="nl-NL" sz="1400" noProof="0" dirty="0"/>
              <a:t>De som geeft aan in welke bak (0 t.e.m. vijf) de bal terecht komt.</a:t>
            </a:r>
          </a:p>
        </p:txBody>
      </p:sp>
      <p:sp>
        <p:nvSpPr>
          <p:cNvPr id="4" name="Slide Number Placeholder 3"/>
          <p:cNvSpPr>
            <a:spLocks noGrp="1"/>
          </p:cNvSpPr>
          <p:nvPr>
            <p:ph type="sldNum" sz="quarter" idx="5"/>
          </p:nvPr>
        </p:nvSpPr>
        <p:spPr/>
        <p:txBody>
          <a:bodyPr/>
          <a:lstStyle/>
          <a:p>
            <a:fld id="{06F55EF3-159F-A741-9DF0-03E9BE361EC3}" type="slidenum">
              <a:rPr lang="x-none" smtClean="0"/>
              <a:t>29</a:t>
            </a:fld>
            <a:endParaRPr lang="x-none"/>
          </a:p>
        </p:txBody>
      </p:sp>
    </p:spTree>
    <p:extLst>
      <p:ext uri="{BB962C8B-B14F-4D97-AF65-F5344CB8AC3E}">
        <p14:creationId xmlns:p14="http://schemas.microsoft.com/office/powerpoint/2010/main" val="2413197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BE" sz="1400" dirty="0"/>
              <a:t>Het googelen van computational thinking resulteert in heel wat informatie en educational research.</a:t>
            </a:r>
          </a:p>
          <a:p>
            <a:endParaRPr lang="en-BE" sz="1400" dirty="0"/>
          </a:p>
          <a:p>
            <a:r>
              <a:rPr lang="en-BE" sz="1400" dirty="0"/>
              <a:t>Even wat concrete definities om de context van deze workshop te schetsen.</a:t>
            </a:r>
          </a:p>
          <a:p>
            <a:endParaRPr lang="en-BE" sz="1400" dirty="0"/>
          </a:p>
          <a:p>
            <a:r>
              <a:rPr lang="en-BE" sz="1400" dirty="0"/>
              <a:t>In een presentatie van Kim Schrijvers, voorzitter van de informatica-Olympiade, tijdens het i&amp;I-congres in 2019, vind je deze definitie waarbij Computational Thinking als een denkproces wordt voorgesteld.</a:t>
            </a:r>
          </a:p>
        </p:txBody>
      </p:sp>
      <p:sp>
        <p:nvSpPr>
          <p:cNvPr id="4" name="Slide Number Placeholder 3"/>
          <p:cNvSpPr>
            <a:spLocks noGrp="1"/>
          </p:cNvSpPr>
          <p:nvPr>
            <p:ph type="sldNum" sz="quarter" idx="5"/>
          </p:nvPr>
        </p:nvSpPr>
        <p:spPr/>
        <p:txBody>
          <a:bodyPr/>
          <a:lstStyle/>
          <a:p>
            <a:fld id="{06F55EF3-159F-A741-9DF0-03E9BE361EC3}" type="slidenum">
              <a:rPr lang="x-none" smtClean="0"/>
              <a:t>3</a:t>
            </a:fld>
            <a:endParaRPr lang="x-none"/>
          </a:p>
        </p:txBody>
      </p:sp>
    </p:spTree>
    <p:extLst>
      <p:ext uri="{BB962C8B-B14F-4D97-AF65-F5344CB8AC3E}">
        <p14:creationId xmlns:p14="http://schemas.microsoft.com/office/powerpoint/2010/main" val="4877214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400" noProof="0" dirty="0"/>
              <a:t>Als we meerdere ballen laten rollen, voeren we voorgaande simulatie een aantal keer uit …</a:t>
            </a:r>
          </a:p>
        </p:txBody>
      </p:sp>
      <p:sp>
        <p:nvSpPr>
          <p:cNvPr id="4" name="Slide Number Placeholder 3"/>
          <p:cNvSpPr>
            <a:spLocks noGrp="1"/>
          </p:cNvSpPr>
          <p:nvPr>
            <p:ph type="sldNum" sz="quarter" idx="5"/>
          </p:nvPr>
        </p:nvSpPr>
        <p:spPr/>
        <p:txBody>
          <a:bodyPr/>
          <a:lstStyle/>
          <a:p>
            <a:fld id="{06F55EF3-159F-A741-9DF0-03E9BE361EC3}" type="slidenum">
              <a:rPr lang="x-none" smtClean="0"/>
              <a:t>30</a:t>
            </a:fld>
            <a:endParaRPr lang="x-none"/>
          </a:p>
        </p:txBody>
      </p:sp>
    </p:spTree>
    <p:extLst>
      <p:ext uri="{BB962C8B-B14F-4D97-AF65-F5344CB8AC3E}">
        <p14:creationId xmlns:p14="http://schemas.microsoft.com/office/powerpoint/2010/main" val="40477167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400" noProof="0" dirty="0"/>
              <a:t>... en bewaren we de resultaten in een lijst bal, die aangeeft hoeveel ballen er in ieder bakje terecht gekomen is.</a:t>
            </a:r>
          </a:p>
        </p:txBody>
      </p:sp>
      <p:sp>
        <p:nvSpPr>
          <p:cNvPr id="4" name="Slide Number Placeholder 3"/>
          <p:cNvSpPr>
            <a:spLocks noGrp="1"/>
          </p:cNvSpPr>
          <p:nvPr>
            <p:ph type="sldNum" sz="quarter" idx="5"/>
          </p:nvPr>
        </p:nvSpPr>
        <p:spPr/>
        <p:txBody>
          <a:bodyPr/>
          <a:lstStyle/>
          <a:p>
            <a:fld id="{06F55EF3-159F-A741-9DF0-03E9BE361EC3}" type="slidenum">
              <a:rPr lang="x-none" smtClean="0"/>
              <a:t>31</a:t>
            </a:fld>
            <a:endParaRPr lang="x-none"/>
          </a:p>
        </p:txBody>
      </p:sp>
    </p:spTree>
    <p:extLst>
      <p:ext uri="{BB962C8B-B14F-4D97-AF65-F5344CB8AC3E}">
        <p14:creationId xmlns:p14="http://schemas.microsoft.com/office/powerpoint/2010/main" val="7811977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400" noProof="0" dirty="0"/>
              <a:t>Om de resultaten weer te geven, voegen we hier een lijst bak toe met de baknummers, alsook een lijst </a:t>
            </a:r>
            <a:r>
              <a:rPr lang="nl-NL" sz="1400" noProof="0" dirty="0" err="1"/>
              <a:t>binom</a:t>
            </a:r>
            <a:r>
              <a:rPr lang="nl-NL" sz="1400" noProof="0" dirty="0"/>
              <a:t> met de benaderingen van de kansen om in een bepaalde bak terecht te komen.</a:t>
            </a:r>
          </a:p>
        </p:txBody>
      </p:sp>
      <p:sp>
        <p:nvSpPr>
          <p:cNvPr id="4" name="Slide Number Placeholder 3"/>
          <p:cNvSpPr>
            <a:spLocks noGrp="1"/>
          </p:cNvSpPr>
          <p:nvPr>
            <p:ph type="sldNum" sz="quarter" idx="5"/>
          </p:nvPr>
        </p:nvSpPr>
        <p:spPr/>
        <p:txBody>
          <a:bodyPr/>
          <a:lstStyle/>
          <a:p>
            <a:fld id="{06F55EF3-159F-A741-9DF0-03E9BE361EC3}" type="slidenum">
              <a:rPr lang="x-none" smtClean="0"/>
              <a:t>32</a:t>
            </a:fld>
            <a:endParaRPr lang="x-none"/>
          </a:p>
        </p:txBody>
      </p:sp>
    </p:spTree>
    <p:extLst>
      <p:ext uri="{BB962C8B-B14F-4D97-AF65-F5344CB8AC3E}">
        <p14:creationId xmlns:p14="http://schemas.microsoft.com/office/powerpoint/2010/main" val="38939385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400" noProof="0" dirty="0"/>
              <a:t>Hier de resultaten van een simulatie van 500 ballen.</a:t>
            </a:r>
          </a:p>
        </p:txBody>
      </p:sp>
      <p:sp>
        <p:nvSpPr>
          <p:cNvPr id="4" name="Slide Number Placeholder 3"/>
          <p:cNvSpPr>
            <a:spLocks noGrp="1"/>
          </p:cNvSpPr>
          <p:nvPr>
            <p:ph type="sldNum" sz="quarter" idx="5"/>
          </p:nvPr>
        </p:nvSpPr>
        <p:spPr/>
        <p:txBody>
          <a:bodyPr/>
          <a:lstStyle/>
          <a:p>
            <a:fld id="{06F55EF3-159F-A741-9DF0-03E9BE361EC3}" type="slidenum">
              <a:rPr lang="x-none" smtClean="0"/>
              <a:t>33</a:t>
            </a:fld>
            <a:endParaRPr lang="x-none"/>
          </a:p>
        </p:txBody>
      </p:sp>
    </p:spTree>
    <p:extLst>
      <p:ext uri="{BB962C8B-B14F-4D97-AF65-F5344CB8AC3E}">
        <p14:creationId xmlns:p14="http://schemas.microsoft.com/office/powerpoint/2010/main" val="29153137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400" noProof="0" dirty="0"/>
              <a:t>Met het store-commando kunnen de data gegenereerd door de Python-code uitgevoerd worden naar TI-</a:t>
            </a:r>
            <a:r>
              <a:rPr lang="nl-NL" sz="1400" noProof="0" dirty="0" err="1"/>
              <a:t>Nspire</a:t>
            </a:r>
            <a:r>
              <a:rPr lang="nl-NL" sz="1400" noProof="0" dirty="0"/>
              <a:t> CX-applicaties.</a:t>
            </a:r>
          </a:p>
          <a:p>
            <a:endParaRPr lang="nl-NL" sz="1400" noProof="0" dirty="0"/>
          </a:p>
          <a:p>
            <a:r>
              <a:rPr lang="nl-NL" sz="1400" noProof="0" dirty="0"/>
              <a:t>We kunnen dan b.v. de resultaten van de simulatie weergeven in een spreadsheet …</a:t>
            </a:r>
          </a:p>
        </p:txBody>
      </p:sp>
      <p:sp>
        <p:nvSpPr>
          <p:cNvPr id="4" name="Slide Number Placeholder 3"/>
          <p:cNvSpPr>
            <a:spLocks noGrp="1"/>
          </p:cNvSpPr>
          <p:nvPr>
            <p:ph type="sldNum" sz="quarter" idx="5"/>
          </p:nvPr>
        </p:nvSpPr>
        <p:spPr/>
        <p:txBody>
          <a:bodyPr/>
          <a:lstStyle/>
          <a:p>
            <a:fld id="{06F55EF3-159F-A741-9DF0-03E9BE361EC3}" type="slidenum">
              <a:rPr lang="x-none" smtClean="0"/>
              <a:t>34</a:t>
            </a:fld>
            <a:endParaRPr lang="x-none"/>
          </a:p>
        </p:txBody>
      </p:sp>
    </p:spTree>
    <p:extLst>
      <p:ext uri="{BB962C8B-B14F-4D97-AF65-F5344CB8AC3E}">
        <p14:creationId xmlns:p14="http://schemas.microsoft.com/office/powerpoint/2010/main" val="41353152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400" noProof="0" dirty="0"/>
              <a:t>.. of grafisch voorstellen als een histogram in de applicatie Data &amp; </a:t>
            </a:r>
            <a:r>
              <a:rPr lang="nl-NL" sz="1400" noProof="0" dirty="0" err="1"/>
              <a:t>Statistics</a:t>
            </a:r>
            <a:r>
              <a:rPr lang="nl-NL" sz="1400" noProof="0" dirty="0"/>
              <a:t>.</a:t>
            </a:r>
          </a:p>
        </p:txBody>
      </p:sp>
      <p:sp>
        <p:nvSpPr>
          <p:cNvPr id="4" name="Slide Number Placeholder 3"/>
          <p:cNvSpPr>
            <a:spLocks noGrp="1"/>
          </p:cNvSpPr>
          <p:nvPr>
            <p:ph type="sldNum" sz="quarter" idx="5"/>
          </p:nvPr>
        </p:nvSpPr>
        <p:spPr/>
        <p:txBody>
          <a:bodyPr/>
          <a:lstStyle/>
          <a:p>
            <a:fld id="{06F55EF3-159F-A741-9DF0-03E9BE361EC3}" type="slidenum">
              <a:rPr lang="x-none" smtClean="0"/>
              <a:t>35</a:t>
            </a:fld>
            <a:endParaRPr lang="x-none"/>
          </a:p>
        </p:txBody>
      </p:sp>
    </p:spTree>
    <p:extLst>
      <p:ext uri="{BB962C8B-B14F-4D97-AF65-F5344CB8AC3E}">
        <p14:creationId xmlns:p14="http://schemas.microsoft.com/office/powerpoint/2010/main" val="33061722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400" noProof="0" dirty="0"/>
              <a:t>Gebruikmakend van de grafische Python modules kunnen de resultaten ook voorgesteld worden in het grafisch venster van de Python Shell. </a:t>
            </a:r>
          </a:p>
        </p:txBody>
      </p:sp>
      <p:sp>
        <p:nvSpPr>
          <p:cNvPr id="4" name="Slide Number Placeholder 3"/>
          <p:cNvSpPr>
            <a:spLocks noGrp="1"/>
          </p:cNvSpPr>
          <p:nvPr>
            <p:ph type="sldNum" sz="quarter" idx="5"/>
          </p:nvPr>
        </p:nvSpPr>
        <p:spPr/>
        <p:txBody>
          <a:bodyPr/>
          <a:lstStyle/>
          <a:p>
            <a:fld id="{06F55EF3-159F-A741-9DF0-03E9BE361EC3}" type="slidenum">
              <a:rPr lang="x-none" smtClean="0"/>
              <a:t>36</a:t>
            </a:fld>
            <a:endParaRPr lang="x-none"/>
          </a:p>
        </p:txBody>
      </p:sp>
    </p:spTree>
    <p:extLst>
      <p:ext uri="{BB962C8B-B14F-4D97-AF65-F5344CB8AC3E}">
        <p14:creationId xmlns:p14="http://schemas.microsoft.com/office/powerpoint/2010/main" val="14591147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400" noProof="0" dirty="0"/>
              <a:t>En met wat meer geavanceerd grafisch programmeren, kan je zelfs het </a:t>
            </a:r>
            <a:r>
              <a:rPr lang="nl-NL" sz="1400" noProof="0" dirty="0" err="1"/>
              <a:t>Galton</a:t>
            </a:r>
            <a:r>
              <a:rPr lang="nl-NL" sz="1400" noProof="0" dirty="0"/>
              <a:t>-bord visueel simuleren. </a:t>
            </a:r>
          </a:p>
        </p:txBody>
      </p:sp>
      <p:sp>
        <p:nvSpPr>
          <p:cNvPr id="4" name="Slide Number Placeholder 3"/>
          <p:cNvSpPr>
            <a:spLocks noGrp="1"/>
          </p:cNvSpPr>
          <p:nvPr>
            <p:ph type="sldNum" sz="quarter" idx="5"/>
          </p:nvPr>
        </p:nvSpPr>
        <p:spPr/>
        <p:txBody>
          <a:bodyPr/>
          <a:lstStyle/>
          <a:p>
            <a:fld id="{06F55EF3-159F-A741-9DF0-03E9BE361EC3}" type="slidenum">
              <a:rPr lang="x-none" smtClean="0"/>
              <a:t>37</a:t>
            </a:fld>
            <a:endParaRPr lang="x-none"/>
          </a:p>
        </p:txBody>
      </p:sp>
    </p:spTree>
    <p:extLst>
      <p:ext uri="{BB962C8B-B14F-4D97-AF65-F5344CB8AC3E}">
        <p14:creationId xmlns:p14="http://schemas.microsoft.com/office/powerpoint/2010/main" val="13754115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noProof="0" dirty="0"/>
              <a:t>In het artikel </a:t>
            </a:r>
            <a:r>
              <a:rPr lang="nl-NL" sz="1400" i="1" noProof="0" dirty="0" err="1"/>
              <a:t>Computationeel</a:t>
            </a:r>
            <a:r>
              <a:rPr lang="nl-NL" sz="1400" i="1" noProof="0" dirty="0"/>
              <a:t> denken bij vwo wiskunde A </a:t>
            </a:r>
            <a:r>
              <a:rPr lang="nl-NL" sz="1400" i="0" noProof="0" dirty="0"/>
              <a:t>in Euclides nr. 2 Jaargang 96 – oktober 2020 wordt K-</a:t>
            </a:r>
            <a:r>
              <a:rPr lang="nl-NL" sz="1400" i="0" noProof="0" dirty="0" err="1"/>
              <a:t>menas</a:t>
            </a:r>
            <a:r>
              <a:rPr lang="nl-NL" sz="1400" i="0" noProof="0" dirty="0"/>
              <a:t> clustering omschreven als een clusteringalgoritme om datasets zo goed mogelijk te </a:t>
            </a:r>
            <a:r>
              <a:rPr lang="nl-NL" sz="1400" i="0" noProof="0" dirty="0" err="1"/>
              <a:t>partitioneren</a:t>
            </a:r>
            <a:r>
              <a:rPr lang="nl-NL" sz="1400" i="0" noProof="0" dirty="0"/>
              <a:t> in groepen van vergelijkbare objecten. </a:t>
            </a:r>
            <a:r>
              <a:rPr lang="nl-NL" sz="1400" noProof="0" dirty="0"/>
              <a:t>K-means clustering behoort tot het vakgebied ‘statistisch leren’. </a:t>
            </a:r>
          </a:p>
          <a:p>
            <a:endParaRPr lang="nl-NL" sz="1400" i="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400" noProof="0" dirty="0"/>
              <a:t>K-means clustering </a:t>
            </a:r>
            <a:r>
              <a:rPr lang="nl-NL" sz="1400" noProof="0" dirty="0" err="1"/>
              <a:t>partioneert</a:t>
            </a:r>
            <a:r>
              <a:rPr lang="nl-NL" sz="1400" noProof="0" dirty="0"/>
              <a:t> data/observaties in clusters waarbij iedere observatie tot de cluster behoort van het </a:t>
            </a:r>
            <a:r>
              <a:rPr lang="nl-NL" sz="1400" noProof="0" dirty="0" err="1"/>
              <a:t>dichtbijzijnde</a:t>
            </a:r>
            <a:r>
              <a:rPr lang="nl-NL" sz="1400" noProof="0" dirty="0"/>
              <a:t> midden(</a:t>
            </a:r>
            <a:r>
              <a:rPr lang="nl-NL" sz="1400" noProof="0" dirty="0" err="1"/>
              <a:t>mean</a:t>
            </a:r>
            <a:r>
              <a:rPr lang="nl-NL" sz="1400" noProof="0" dirty="0"/>
              <a:t>), ook wel clustercentrum genoemd.</a:t>
            </a:r>
          </a:p>
          <a:p>
            <a:endParaRPr lang="nl-NL" sz="1400" i="0" noProof="0" dirty="0"/>
          </a:p>
          <a:p>
            <a:r>
              <a:rPr lang="nl-NL" sz="1400" i="0" noProof="0" dirty="0"/>
              <a:t>In ons voorbeeld wordt de data voorgesteld als punten in het Euclidisch vlak met de Euclidische afstand als </a:t>
            </a:r>
            <a:r>
              <a:rPr lang="nl-NL" sz="1400" i="0" noProof="0" dirty="0" err="1"/>
              <a:t>afstandmaat</a:t>
            </a:r>
            <a:r>
              <a:rPr lang="nl-NL" sz="1400" i="0" noProof="0" dirty="0"/>
              <a:t>.</a:t>
            </a:r>
          </a:p>
          <a:p>
            <a:endParaRPr lang="nl-NL" sz="1400" i="0" noProof="0" dirty="0"/>
          </a:p>
          <a:p>
            <a:r>
              <a:rPr lang="nl-NL" sz="1400" i="0" noProof="0" dirty="0"/>
              <a:t>In Stap 1 bepalen we het aantal clusters en in stap 2 de positie van de clustercentra. </a:t>
            </a:r>
          </a:p>
        </p:txBody>
      </p:sp>
      <p:sp>
        <p:nvSpPr>
          <p:cNvPr id="4" name="Slide Number Placeholder 3"/>
          <p:cNvSpPr>
            <a:spLocks noGrp="1"/>
          </p:cNvSpPr>
          <p:nvPr>
            <p:ph type="sldNum" sz="quarter" idx="5"/>
          </p:nvPr>
        </p:nvSpPr>
        <p:spPr/>
        <p:txBody>
          <a:bodyPr/>
          <a:lstStyle/>
          <a:p>
            <a:fld id="{06F55EF3-159F-A741-9DF0-03E9BE361EC3}" type="slidenum">
              <a:rPr lang="x-none" smtClean="0"/>
              <a:t>38</a:t>
            </a:fld>
            <a:endParaRPr lang="x-none"/>
          </a:p>
        </p:txBody>
      </p:sp>
    </p:spTree>
    <p:extLst>
      <p:ext uri="{BB962C8B-B14F-4D97-AF65-F5344CB8AC3E}">
        <p14:creationId xmlns:p14="http://schemas.microsoft.com/office/powerpoint/2010/main" val="664224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400" i="0" noProof="0" dirty="0"/>
              <a:t>In Stap 3a bepalen we tot welk clustercentrum ieder punt behoort, m.a.w. tot welk centrum ieder punt het dichts ligt.  Zo bepalen we de rode en gele clusters.</a:t>
            </a:r>
          </a:p>
          <a:p>
            <a:endParaRPr lang="nl-NL" sz="1400" i="0" noProof="0" dirty="0"/>
          </a:p>
          <a:p>
            <a:r>
              <a:rPr lang="nl-NL" sz="1400" i="0" noProof="0" dirty="0"/>
              <a:t>We berekenen in Stap 3b als nieuwe centra de zwaartepunten van de gecreëerde clusters.</a:t>
            </a:r>
          </a:p>
          <a:p>
            <a:r>
              <a:rPr lang="nl-NL" sz="1400" i="0" noProof="0" dirty="0"/>
              <a:t> </a:t>
            </a:r>
            <a:endParaRPr lang="nl-NL" sz="1400" i="1" noProof="0" dirty="0"/>
          </a:p>
        </p:txBody>
      </p:sp>
      <p:sp>
        <p:nvSpPr>
          <p:cNvPr id="4" name="Slide Number Placeholder 3"/>
          <p:cNvSpPr>
            <a:spLocks noGrp="1"/>
          </p:cNvSpPr>
          <p:nvPr>
            <p:ph type="sldNum" sz="quarter" idx="5"/>
          </p:nvPr>
        </p:nvSpPr>
        <p:spPr/>
        <p:txBody>
          <a:bodyPr/>
          <a:lstStyle/>
          <a:p>
            <a:fld id="{06F55EF3-159F-A741-9DF0-03E9BE361EC3}" type="slidenum">
              <a:rPr lang="x-none" smtClean="0"/>
              <a:t>39</a:t>
            </a:fld>
            <a:endParaRPr lang="x-none"/>
          </a:p>
        </p:txBody>
      </p:sp>
    </p:spTree>
    <p:extLst>
      <p:ext uri="{BB962C8B-B14F-4D97-AF65-F5344CB8AC3E}">
        <p14:creationId xmlns:p14="http://schemas.microsoft.com/office/powerpoint/2010/main" val="3498052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BE" sz="1400" dirty="0"/>
              <a:t>De Amerikaanse organizatie Digital Promise, die werkt rond educatieve innovatie, publiceerde de volgende illustratie van de fundamenten en de praktijk van computational thinking.</a:t>
            </a:r>
          </a:p>
          <a:p>
            <a:endParaRPr lang="en-BE" sz="1400" dirty="0"/>
          </a:p>
          <a:p>
            <a:r>
              <a:rPr lang="en-BE" sz="1400" dirty="0"/>
              <a:t>Het leidt geen twijfel dat concepten als abstractie &amp; patronen en het bepalen van algoritmes &amp; het analyseren van data zeer nauw verbonden zijn met de dagdagelijkse activiteiten in de wiskundeles.    </a:t>
            </a:r>
          </a:p>
        </p:txBody>
      </p:sp>
      <p:sp>
        <p:nvSpPr>
          <p:cNvPr id="4" name="Slide Number Placeholder 3"/>
          <p:cNvSpPr>
            <a:spLocks noGrp="1"/>
          </p:cNvSpPr>
          <p:nvPr>
            <p:ph type="sldNum" sz="quarter" idx="5"/>
          </p:nvPr>
        </p:nvSpPr>
        <p:spPr/>
        <p:txBody>
          <a:bodyPr/>
          <a:lstStyle/>
          <a:p>
            <a:fld id="{06F55EF3-159F-A741-9DF0-03E9BE361EC3}" type="slidenum">
              <a:rPr lang="x-none" smtClean="0"/>
              <a:t>4</a:t>
            </a:fld>
            <a:endParaRPr lang="x-none"/>
          </a:p>
        </p:txBody>
      </p:sp>
    </p:spTree>
    <p:extLst>
      <p:ext uri="{BB962C8B-B14F-4D97-AF65-F5344CB8AC3E}">
        <p14:creationId xmlns:p14="http://schemas.microsoft.com/office/powerpoint/2010/main" val="34708997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400" noProof="0" dirty="0"/>
              <a:t>We herhalen stap 3.</a:t>
            </a:r>
            <a:endParaRPr lang="nl-NL" sz="1400" i="0" noProof="0" dirty="0"/>
          </a:p>
          <a:p>
            <a:endParaRPr lang="nl-NL" sz="1400" i="0" noProof="0" dirty="0"/>
          </a:p>
          <a:p>
            <a:r>
              <a:rPr lang="nl-NL" sz="1400" i="0" noProof="0" dirty="0"/>
              <a:t> </a:t>
            </a:r>
            <a:endParaRPr lang="nl-NL" sz="1400" i="1" noProof="0" dirty="0"/>
          </a:p>
        </p:txBody>
      </p:sp>
      <p:sp>
        <p:nvSpPr>
          <p:cNvPr id="4" name="Slide Number Placeholder 3"/>
          <p:cNvSpPr>
            <a:spLocks noGrp="1"/>
          </p:cNvSpPr>
          <p:nvPr>
            <p:ph type="sldNum" sz="quarter" idx="5"/>
          </p:nvPr>
        </p:nvSpPr>
        <p:spPr/>
        <p:txBody>
          <a:bodyPr/>
          <a:lstStyle/>
          <a:p>
            <a:fld id="{06F55EF3-159F-A741-9DF0-03E9BE361EC3}" type="slidenum">
              <a:rPr lang="x-none" smtClean="0"/>
              <a:t>40</a:t>
            </a:fld>
            <a:endParaRPr lang="x-none"/>
          </a:p>
        </p:txBody>
      </p:sp>
    </p:spTree>
    <p:extLst>
      <p:ext uri="{BB962C8B-B14F-4D97-AF65-F5344CB8AC3E}">
        <p14:creationId xmlns:p14="http://schemas.microsoft.com/office/powerpoint/2010/main" val="23760721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400" noProof="0" dirty="0"/>
              <a:t>En opnieuw tot dat de clusters niet meer veranderen.</a:t>
            </a:r>
            <a:endParaRPr lang="nl-NL" sz="1400" i="1" noProof="0" dirty="0"/>
          </a:p>
        </p:txBody>
      </p:sp>
      <p:sp>
        <p:nvSpPr>
          <p:cNvPr id="4" name="Slide Number Placeholder 3"/>
          <p:cNvSpPr>
            <a:spLocks noGrp="1"/>
          </p:cNvSpPr>
          <p:nvPr>
            <p:ph type="sldNum" sz="quarter" idx="5"/>
          </p:nvPr>
        </p:nvSpPr>
        <p:spPr/>
        <p:txBody>
          <a:bodyPr/>
          <a:lstStyle/>
          <a:p>
            <a:fld id="{06F55EF3-159F-A741-9DF0-03E9BE361EC3}" type="slidenum">
              <a:rPr lang="x-none" smtClean="0"/>
              <a:t>41</a:t>
            </a:fld>
            <a:endParaRPr lang="x-none"/>
          </a:p>
        </p:txBody>
      </p:sp>
    </p:spTree>
    <p:extLst>
      <p:ext uri="{BB962C8B-B14F-4D97-AF65-F5344CB8AC3E}">
        <p14:creationId xmlns:p14="http://schemas.microsoft.com/office/powerpoint/2010/main" val="26140602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400" noProof="0" dirty="0"/>
              <a:t>Het gebruiksvriendelijk karakter en de leesbaarheid van Python, maakt dit K-means standaard algoritme een doenbare, interessante en uitdagende programmeeropdracht </a:t>
            </a:r>
            <a:r>
              <a:rPr lang="nl-NL" sz="1400" noProof="0" dirty="0" err="1"/>
              <a:t>i.v.m</a:t>
            </a:r>
            <a:r>
              <a:rPr lang="nl-NL" sz="1400" noProof="0" dirty="0"/>
              <a:t> data, modelleren, simuleren, </a:t>
            </a:r>
            <a:r>
              <a:rPr lang="nl-NL" sz="1400" noProof="0" dirty="0" err="1"/>
              <a:t>computational</a:t>
            </a:r>
            <a:r>
              <a:rPr lang="nl-NL" sz="1400" noProof="0" dirty="0"/>
              <a:t> </a:t>
            </a:r>
            <a:r>
              <a:rPr lang="nl-NL" sz="1400" noProof="0" dirty="0" err="1"/>
              <a:t>problem</a:t>
            </a:r>
            <a:r>
              <a:rPr lang="nl-NL" sz="1400" noProof="0" dirty="0"/>
              <a:t> </a:t>
            </a:r>
            <a:r>
              <a:rPr lang="nl-NL" sz="1400" noProof="0" dirty="0" err="1"/>
              <a:t>solving</a:t>
            </a:r>
            <a:r>
              <a:rPr lang="nl-NL" sz="1400" noProof="0" dirty="0"/>
              <a:t> en algoritmisch denken.</a:t>
            </a:r>
          </a:p>
          <a:p>
            <a:endParaRPr lang="nl-NL" sz="1400" i="1" noProof="0" dirty="0"/>
          </a:p>
          <a:p>
            <a:r>
              <a:rPr lang="nl-NL" sz="1400" i="0" noProof="0" dirty="0"/>
              <a:t>Na het definiëren van de klasse/objecten voor de datapunten en centra en functies voor het tekenen van de data en de clusters, kan het </a:t>
            </a:r>
            <a:r>
              <a:rPr lang="nl-NL" sz="1400" i="0" noProof="0" dirty="0" err="1"/>
              <a:t>algortime</a:t>
            </a:r>
            <a:r>
              <a:rPr lang="nl-NL" sz="1400" i="0" noProof="0" dirty="0"/>
              <a:t> er als volgt uitzien.</a:t>
            </a:r>
          </a:p>
          <a:p>
            <a:endParaRPr lang="nl-NL" sz="1400" i="0" noProof="0" dirty="0"/>
          </a:p>
          <a:p>
            <a:r>
              <a:rPr lang="nl-NL" sz="1400" i="0" noProof="0" dirty="0"/>
              <a:t>Het uitvoeren van het algoritme verdeelt het vlak in partities die men </a:t>
            </a:r>
            <a:r>
              <a:rPr lang="nl-NL" sz="1400" i="0" noProof="0" dirty="0" err="1"/>
              <a:t>Voronoi</a:t>
            </a:r>
            <a:r>
              <a:rPr lang="nl-NL" sz="1400" i="0" noProof="0" dirty="0"/>
              <a:t>-diagrammen noemt.</a:t>
            </a:r>
          </a:p>
          <a:p>
            <a:r>
              <a:rPr lang="nl-NL" sz="1400" i="0" noProof="0" dirty="0"/>
              <a:t> </a:t>
            </a:r>
          </a:p>
          <a:p>
            <a:endParaRPr lang="nl-NL" sz="1400" i="1" noProof="0" dirty="0"/>
          </a:p>
        </p:txBody>
      </p:sp>
      <p:sp>
        <p:nvSpPr>
          <p:cNvPr id="4" name="Slide Number Placeholder 3"/>
          <p:cNvSpPr>
            <a:spLocks noGrp="1"/>
          </p:cNvSpPr>
          <p:nvPr>
            <p:ph type="sldNum" sz="quarter" idx="5"/>
          </p:nvPr>
        </p:nvSpPr>
        <p:spPr/>
        <p:txBody>
          <a:bodyPr/>
          <a:lstStyle/>
          <a:p>
            <a:fld id="{06F55EF3-159F-A741-9DF0-03E9BE361EC3}" type="slidenum">
              <a:rPr lang="x-none" smtClean="0"/>
              <a:t>42</a:t>
            </a:fld>
            <a:endParaRPr lang="x-none"/>
          </a:p>
        </p:txBody>
      </p:sp>
    </p:spTree>
    <p:extLst>
      <p:ext uri="{BB962C8B-B14F-4D97-AF65-F5344CB8AC3E}">
        <p14:creationId xmlns:p14="http://schemas.microsoft.com/office/powerpoint/2010/main" val="39743756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400" noProof="0" dirty="0"/>
              <a:t>Het iteratief laten teken van een patroon door een machine </a:t>
            </a:r>
            <a:r>
              <a:rPr lang="nl-NL" sz="1400" noProof="0" dirty="0" err="1"/>
              <a:t>a.h.v</a:t>
            </a:r>
            <a:r>
              <a:rPr lang="nl-NL" sz="1400" noProof="0" dirty="0"/>
              <a:t> een creatief algoritme, kan leiden tot een artistieke grafische output.</a:t>
            </a:r>
          </a:p>
          <a:p>
            <a:endParaRPr lang="nl-NL" sz="1400" noProof="0" dirty="0"/>
          </a:p>
          <a:p>
            <a:r>
              <a:rPr lang="nl-NL" sz="1400" noProof="0" dirty="0"/>
              <a:t>We starten met zes, wit gevulde cirkels, met een gemeenschappelijk middelpunt (159,106) en als stralen 30, 25, 20, 15, 15 en 5.</a:t>
            </a:r>
          </a:p>
          <a:p>
            <a:endParaRPr lang="nl-NL" sz="1400" noProof="0" dirty="0"/>
          </a:p>
          <a:p>
            <a:r>
              <a:rPr lang="nl-NL" sz="1400" noProof="0" dirty="0"/>
              <a:t>Het scherm is 318 pixels breed en 212 pixels hoog, met als linkerbovenhoek (0,0) en rechterbenedenhoek (318,212).</a:t>
            </a:r>
          </a:p>
        </p:txBody>
      </p:sp>
      <p:sp>
        <p:nvSpPr>
          <p:cNvPr id="4" name="Slide Number Placeholder 3"/>
          <p:cNvSpPr>
            <a:spLocks noGrp="1"/>
          </p:cNvSpPr>
          <p:nvPr>
            <p:ph type="sldNum" sz="quarter" idx="5"/>
          </p:nvPr>
        </p:nvSpPr>
        <p:spPr/>
        <p:txBody>
          <a:bodyPr/>
          <a:lstStyle/>
          <a:p>
            <a:fld id="{06F55EF3-159F-A741-9DF0-03E9BE361EC3}" type="slidenum">
              <a:rPr lang="x-none" smtClean="0"/>
              <a:t>43</a:t>
            </a:fld>
            <a:endParaRPr lang="x-none"/>
          </a:p>
        </p:txBody>
      </p:sp>
    </p:spTree>
    <p:extLst>
      <p:ext uri="{BB962C8B-B14F-4D97-AF65-F5344CB8AC3E}">
        <p14:creationId xmlns:p14="http://schemas.microsoft.com/office/powerpoint/2010/main" val="21348442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400" noProof="0" dirty="0"/>
              <a:t>We tekenen horizontaal een aantal van dit patroon met de middelpunten op een afstand van 60 pixels.</a:t>
            </a:r>
          </a:p>
        </p:txBody>
      </p:sp>
      <p:sp>
        <p:nvSpPr>
          <p:cNvPr id="4" name="Slide Number Placeholder 3"/>
          <p:cNvSpPr>
            <a:spLocks noGrp="1"/>
          </p:cNvSpPr>
          <p:nvPr>
            <p:ph type="sldNum" sz="quarter" idx="5"/>
          </p:nvPr>
        </p:nvSpPr>
        <p:spPr/>
        <p:txBody>
          <a:bodyPr/>
          <a:lstStyle/>
          <a:p>
            <a:fld id="{06F55EF3-159F-A741-9DF0-03E9BE361EC3}" type="slidenum">
              <a:rPr lang="x-none" smtClean="0"/>
              <a:t>44</a:t>
            </a:fld>
            <a:endParaRPr lang="x-none"/>
          </a:p>
        </p:txBody>
      </p:sp>
    </p:spTree>
    <p:extLst>
      <p:ext uri="{BB962C8B-B14F-4D97-AF65-F5344CB8AC3E}">
        <p14:creationId xmlns:p14="http://schemas.microsoft.com/office/powerpoint/2010/main" val="29006490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400" noProof="0" dirty="0"/>
              <a:t>Alsook vertikaal met 60 pixels als afstand tussen de middelpunten.</a:t>
            </a:r>
          </a:p>
        </p:txBody>
      </p:sp>
      <p:sp>
        <p:nvSpPr>
          <p:cNvPr id="4" name="Slide Number Placeholder 3"/>
          <p:cNvSpPr>
            <a:spLocks noGrp="1"/>
          </p:cNvSpPr>
          <p:nvPr>
            <p:ph type="sldNum" sz="quarter" idx="5"/>
          </p:nvPr>
        </p:nvSpPr>
        <p:spPr/>
        <p:txBody>
          <a:bodyPr/>
          <a:lstStyle/>
          <a:p>
            <a:fld id="{06F55EF3-159F-A741-9DF0-03E9BE361EC3}" type="slidenum">
              <a:rPr lang="x-none" smtClean="0"/>
              <a:t>45</a:t>
            </a:fld>
            <a:endParaRPr lang="x-none"/>
          </a:p>
        </p:txBody>
      </p:sp>
    </p:spTree>
    <p:extLst>
      <p:ext uri="{BB962C8B-B14F-4D97-AF65-F5344CB8AC3E}">
        <p14:creationId xmlns:p14="http://schemas.microsoft.com/office/powerpoint/2010/main" val="6995235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400" noProof="0" dirty="0"/>
              <a:t>Door de </a:t>
            </a:r>
            <a:r>
              <a:rPr lang="nl-NL" sz="1400" noProof="0" dirty="0" err="1"/>
              <a:t>vertikale</a:t>
            </a:r>
            <a:r>
              <a:rPr lang="nl-NL" sz="1400" noProof="0" dirty="0"/>
              <a:t> afstand tussen de middelpunten te verkleinen, b.v. 30 pixels, krijgen we het volgende resultaat.</a:t>
            </a:r>
          </a:p>
        </p:txBody>
      </p:sp>
      <p:sp>
        <p:nvSpPr>
          <p:cNvPr id="4" name="Slide Number Placeholder 3"/>
          <p:cNvSpPr>
            <a:spLocks noGrp="1"/>
          </p:cNvSpPr>
          <p:nvPr>
            <p:ph type="sldNum" sz="quarter" idx="5"/>
          </p:nvPr>
        </p:nvSpPr>
        <p:spPr/>
        <p:txBody>
          <a:bodyPr/>
          <a:lstStyle/>
          <a:p>
            <a:fld id="{06F55EF3-159F-A741-9DF0-03E9BE361EC3}" type="slidenum">
              <a:rPr lang="x-none" smtClean="0"/>
              <a:t>46</a:t>
            </a:fld>
            <a:endParaRPr lang="x-none"/>
          </a:p>
        </p:txBody>
      </p:sp>
    </p:spTree>
    <p:extLst>
      <p:ext uri="{BB962C8B-B14F-4D97-AF65-F5344CB8AC3E}">
        <p14:creationId xmlns:p14="http://schemas.microsoft.com/office/powerpoint/2010/main" val="13111387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400" noProof="0" dirty="0"/>
              <a:t>En verder verkleinen naar 15 pixels geeft deze output.</a:t>
            </a:r>
          </a:p>
        </p:txBody>
      </p:sp>
      <p:sp>
        <p:nvSpPr>
          <p:cNvPr id="4" name="Slide Number Placeholder 3"/>
          <p:cNvSpPr>
            <a:spLocks noGrp="1"/>
          </p:cNvSpPr>
          <p:nvPr>
            <p:ph type="sldNum" sz="quarter" idx="5"/>
          </p:nvPr>
        </p:nvSpPr>
        <p:spPr/>
        <p:txBody>
          <a:bodyPr/>
          <a:lstStyle/>
          <a:p>
            <a:fld id="{06F55EF3-159F-A741-9DF0-03E9BE361EC3}" type="slidenum">
              <a:rPr lang="x-none" smtClean="0"/>
              <a:t>47</a:t>
            </a:fld>
            <a:endParaRPr lang="x-none"/>
          </a:p>
        </p:txBody>
      </p:sp>
    </p:spTree>
    <p:extLst>
      <p:ext uri="{BB962C8B-B14F-4D97-AF65-F5344CB8AC3E}">
        <p14:creationId xmlns:p14="http://schemas.microsoft.com/office/powerpoint/2010/main" val="27187557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400" noProof="0" dirty="0"/>
              <a:t>In de volgende stap verplaatsen we om de rij de middelpunten over een afstand van 30 pixels naar rechts.</a:t>
            </a:r>
          </a:p>
          <a:p>
            <a:endParaRPr lang="nl-NL" sz="1400" noProof="0" dirty="0"/>
          </a:p>
          <a:p>
            <a:r>
              <a:rPr lang="nl-NL" sz="1400" noProof="0" dirty="0"/>
              <a:t>j varieert van 0 tot 212 met stapgrootte 15: 0,15,30,45,60, …</a:t>
            </a:r>
          </a:p>
          <a:p>
            <a:endParaRPr lang="nl-NL" sz="1400" noProof="0" dirty="0"/>
          </a:p>
          <a:p>
            <a:r>
              <a:rPr lang="nl-NL" sz="1400" noProof="0" dirty="0"/>
              <a:t>Iedere element van deze rij delen door 15 geeft de rij 0,1,2,3,4,5,6, …. en vervolgens modulo 2 de rij 0,1,0,1,0,1, …</a:t>
            </a:r>
          </a:p>
          <a:p>
            <a:endParaRPr lang="nl-NL" sz="1400" noProof="0" dirty="0"/>
          </a:p>
          <a:p>
            <a:r>
              <a:rPr lang="nl-NL" sz="1400" noProof="0" dirty="0"/>
              <a:t>Dit geeft een methode om bij de oneven rijen de x-coördinaat van het middelpunten te vermeerderen met 30 pixels; wat deze grafische output genereert.</a:t>
            </a:r>
          </a:p>
          <a:p>
            <a:endParaRPr lang="nl-NL" sz="1400" noProof="0" dirty="0"/>
          </a:p>
          <a:p>
            <a:endParaRPr lang="nl-NL" sz="1400" noProof="0" dirty="0"/>
          </a:p>
        </p:txBody>
      </p:sp>
      <p:sp>
        <p:nvSpPr>
          <p:cNvPr id="4" name="Slide Number Placeholder 3"/>
          <p:cNvSpPr>
            <a:spLocks noGrp="1"/>
          </p:cNvSpPr>
          <p:nvPr>
            <p:ph type="sldNum" sz="quarter" idx="5"/>
          </p:nvPr>
        </p:nvSpPr>
        <p:spPr/>
        <p:txBody>
          <a:bodyPr/>
          <a:lstStyle/>
          <a:p>
            <a:fld id="{06F55EF3-159F-A741-9DF0-03E9BE361EC3}" type="slidenum">
              <a:rPr lang="x-none" smtClean="0"/>
              <a:t>48</a:t>
            </a:fld>
            <a:endParaRPr lang="x-none"/>
          </a:p>
        </p:txBody>
      </p:sp>
    </p:spTree>
    <p:extLst>
      <p:ext uri="{BB962C8B-B14F-4D97-AF65-F5344CB8AC3E}">
        <p14:creationId xmlns:p14="http://schemas.microsoft.com/office/powerpoint/2010/main" val="26963797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400" noProof="0" dirty="0"/>
              <a:t>Het niet vullen van de cirkels resulteert in een soort van vlechtwerk.</a:t>
            </a:r>
          </a:p>
        </p:txBody>
      </p:sp>
      <p:sp>
        <p:nvSpPr>
          <p:cNvPr id="4" name="Slide Number Placeholder 3"/>
          <p:cNvSpPr>
            <a:spLocks noGrp="1"/>
          </p:cNvSpPr>
          <p:nvPr>
            <p:ph type="sldNum" sz="quarter" idx="5"/>
          </p:nvPr>
        </p:nvSpPr>
        <p:spPr/>
        <p:txBody>
          <a:bodyPr/>
          <a:lstStyle/>
          <a:p>
            <a:fld id="{06F55EF3-159F-A741-9DF0-03E9BE361EC3}" type="slidenum">
              <a:rPr lang="x-none" smtClean="0"/>
              <a:t>49</a:t>
            </a:fld>
            <a:endParaRPr lang="x-none"/>
          </a:p>
        </p:txBody>
      </p:sp>
    </p:spTree>
    <p:extLst>
      <p:ext uri="{BB962C8B-B14F-4D97-AF65-F5344CB8AC3E}">
        <p14:creationId xmlns:p14="http://schemas.microsoft.com/office/powerpoint/2010/main" val="40204975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a:t>C</a:t>
            </a:r>
            <a:r>
              <a:rPr lang="en-BE" sz="1400" dirty="0"/>
              <a:t>onrad Wolfram formuleerde, in zijn laatste boek </a:t>
            </a:r>
            <a:r>
              <a:rPr lang="en-BE" sz="1400" i="1" dirty="0"/>
              <a:t>The Math(s) Fix, an educatiuonal blueprint for the AI age</a:t>
            </a:r>
            <a:r>
              <a:rPr lang="en-BE" sz="1400" dirty="0"/>
              <a:t>, het process achter computational thinking als volgt:</a:t>
            </a:r>
          </a:p>
          <a:p>
            <a:endParaRPr lang="en-BE" sz="1400" dirty="0"/>
          </a:p>
          <a:p>
            <a:r>
              <a:rPr lang="en-BE" sz="1400" dirty="0"/>
              <a:t>Definiëren &gt;&gt; Abstraheren &gt;&gt; Berekenen/Verwerken &gt;&gt; Interpreteren</a:t>
            </a:r>
          </a:p>
        </p:txBody>
      </p:sp>
      <p:sp>
        <p:nvSpPr>
          <p:cNvPr id="4" name="Slide Number Placeholder 3"/>
          <p:cNvSpPr>
            <a:spLocks noGrp="1"/>
          </p:cNvSpPr>
          <p:nvPr>
            <p:ph type="sldNum" sz="quarter" idx="5"/>
          </p:nvPr>
        </p:nvSpPr>
        <p:spPr/>
        <p:txBody>
          <a:bodyPr/>
          <a:lstStyle/>
          <a:p>
            <a:fld id="{06F55EF3-159F-A741-9DF0-03E9BE361EC3}" type="slidenum">
              <a:rPr lang="x-none" smtClean="0"/>
              <a:t>5</a:t>
            </a:fld>
            <a:endParaRPr lang="x-none"/>
          </a:p>
        </p:txBody>
      </p:sp>
    </p:spTree>
    <p:extLst>
      <p:ext uri="{BB962C8B-B14F-4D97-AF65-F5344CB8AC3E}">
        <p14:creationId xmlns:p14="http://schemas.microsoft.com/office/powerpoint/2010/main" val="21889691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400" noProof="0" dirty="0"/>
              <a:t>Het veranderen van de kleur </a:t>
            </a:r>
            <a:r>
              <a:rPr lang="nl-NL" sz="1400" noProof="0" dirty="0" err="1"/>
              <a:t>i.f.v</a:t>
            </a:r>
            <a:r>
              <a:rPr lang="nl-NL" sz="1400" noProof="0" dirty="0"/>
              <a:t>. de straal – in dit geval grijstinten – maakt de output wat artistieker.</a:t>
            </a:r>
          </a:p>
        </p:txBody>
      </p:sp>
      <p:sp>
        <p:nvSpPr>
          <p:cNvPr id="4" name="Slide Number Placeholder 3"/>
          <p:cNvSpPr>
            <a:spLocks noGrp="1"/>
          </p:cNvSpPr>
          <p:nvPr>
            <p:ph type="sldNum" sz="quarter" idx="5"/>
          </p:nvPr>
        </p:nvSpPr>
        <p:spPr/>
        <p:txBody>
          <a:bodyPr/>
          <a:lstStyle/>
          <a:p>
            <a:fld id="{06F55EF3-159F-A741-9DF0-03E9BE361EC3}" type="slidenum">
              <a:rPr lang="x-none" smtClean="0"/>
              <a:t>50</a:t>
            </a:fld>
            <a:endParaRPr lang="x-none"/>
          </a:p>
        </p:txBody>
      </p:sp>
    </p:spTree>
    <p:extLst>
      <p:ext uri="{BB962C8B-B14F-4D97-AF65-F5344CB8AC3E}">
        <p14:creationId xmlns:p14="http://schemas.microsoft.com/office/powerpoint/2010/main" val="103423298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400" noProof="0" dirty="0"/>
              <a:t>En </a:t>
            </a:r>
            <a:r>
              <a:rPr lang="nl-NL" sz="1400" noProof="0" dirty="0" err="1"/>
              <a:t>rgb</a:t>
            </a:r>
            <a:r>
              <a:rPr lang="nl-NL" sz="1400" noProof="0" dirty="0"/>
              <a:t>-kleuren geeft de creatie heel wat meer uitstraling. </a:t>
            </a:r>
          </a:p>
        </p:txBody>
      </p:sp>
      <p:sp>
        <p:nvSpPr>
          <p:cNvPr id="4" name="Slide Number Placeholder 3"/>
          <p:cNvSpPr>
            <a:spLocks noGrp="1"/>
          </p:cNvSpPr>
          <p:nvPr>
            <p:ph type="sldNum" sz="quarter" idx="5"/>
          </p:nvPr>
        </p:nvSpPr>
        <p:spPr/>
        <p:txBody>
          <a:bodyPr/>
          <a:lstStyle/>
          <a:p>
            <a:fld id="{06F55EF3-159F-A741-9DF0-03E9BE361EC3}" type="slidenum">
              <a:rPr lang="x-none" smtClean="0"/>
              <a:t>51</a:t>
            </a:fld>
            <a:endParaRPr lang="x-none"/>
          </a:p>
        </p:txBody>
      </p:sp>
    </p:spTree>
    <p:extLst>
      <p:ext uri="{BB962C8B-B14F-4D97-AF65-F5344CB8AC3E}">
        <p14:creationId xmlns:p14="http://schemas.microsoft.com/office/powerpoint/2010/main" val="37629198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400" noProof="0" dirty="0"/>
              <a:t>Het stap voor stap – rij per rij – tekenen van de groepen van cirkels, geeft de volgende animaties.</a:t>
            </a:r>
          </a:p>
        </p:txBody>
      </p:sp>
      <p:sp>
        <p:nvSpPr>
          <p:cNvPr id="4" name="Slide Number Placeholder 3"/>
          <p:cNvSpPr>
            <a:spLocks noGrp="1"/>
          </p:cNvSpPr>
          <p:nvPr>
            <p:ph type="sldNum" sz="quarter" idx="5"/>
          </p:nvPr>
        </p:nvSpPr>
        <p:spPr/>
        <p:txBody>
          <a:bodyPr/>
          <a:lstStyle/>
          <a:p>
            <a:fld id="{06F55EF3-159F-A741-9DF0-03E9BE361EC3}" type="slidenum">
              <a:rPr lang="x-none" smtClean="0"/>
              <a:t>52</a:t>
            </a:fld>
            <a:endParaRPr lang="x-none"/>
          </a:p>
        </p:txBody>
      </p:sp>
    </p:spTree>
    <p:extLst>
      <p:ext uri="{BB962C8B-B14F-4D97-AF65-F5344CB8AC3E}">
        <p14:creationId xmlns:p14="http://schemas.microsoft.com/office/powerpoint/2010/main" val="36704889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400" noProof="0" dirty="0"/>
              <a:t>In het volgende voorbeeld teken we iteratief een tegel en plaatsen de tegels zodat we een vlakvulling bekomen.</a:t>
            </a:r>
          </a:p>
          <a:p>
            <a:endParaRPr lang="nl-NL" sz="1400" noProof="0" dirty="0"/>
          </a:p>
          <a:p>
            <a:r>
              <a:rPr lang="nl-NL" sz="1400" noProof="0" dirty="0"/>
              <a:t>Deze figuur toont de tegel/polygoon gebaseerd op de lijsten </a:t>
            </a:r>
            <a:r>
              <a:rPr lang="nl-NL" sz="1400" noProof="0" dirty="0" err="1"/>
              <a:t>px</a:t>
            </a:r>
            <a:r>
              <a:rPr lang="nl-NL" sz="1400" noProof="0" dirty="0"/>
              <a:t> en </a:t>
            </a:r>
            <a:r>
              <a:rPr lang="nl-NL" sz="1400" noProof="0" dirty="0" err="1"/>
              <a:t>py</a:t>
            </a:r>
            <a:r>
              <a:rPr lang="nl-NL" sz="1400" noProof="0" dirty="0"/>
              <a:t>.</a:t>
            </a:r>
          </a:p>
          <a:p>
            <a:endParaRPr lang="nl-NL" sz="1400" noProof="0" dirty="0"/>
          </a:p>
          <a:p>
            <a:r>
              <a:rPr lang="nl-NL" sz="1400" noProof="0" dirty="0"/>
              <a:t>De functie tegel vergroot de initiële tegel en tekent de tegel </a:t>
            </a:r>
            <a:r>
              <a:rPr lang="nl-NL" sz="1400" noProof="0" dirty="0" err="1"/>
              <a:t>vertreklende</a:t>
            </a:r>
            <a:r>
              <a:rPr lang="nl-NL" sz="1400" noProof="0" dirty="0"/>
              <a:t> van de pixel (</a:t>
            </a:r>
            <a:r>
              <a:rPr lang="nl-NL" sz="1400" noProof="0" dirty="0" err="1"/>
              <a:t>x,y</a:t>
            </a:r>
            <a:r>
              <a:rPr lang="nl-NL" sz="1400" noProof="0" dirty="0"/>
              <a:t>). De oriëntatie geeft aan of je de tegel naar rechts (pos) of links tekent (neg).</a:t>
            </a:r>
          </a:p>
        </p:txBody>
      </p:sp>
      <p:sp>
        <p:nvSpPr>
          <p:cNvPr id="4" name="Slide Number Placeholder 3"/>
          <p:cNvSpPr>
            <a:spLocks noGrp="1"/>
          </p:cNvSpPr>
          <p:nvPr>
            <p:ph type="sldNum" sz="quarter" idx="5"/>
          </p:nvPr>
        </p:nvSpPr>
        <p:spPr/>
        <p:txBody>
          <a:bodyPr/>
          <a:lstStyle/>
          <a:p>
            <a:fld id="{06F55EF3-159F-A741-9DF0-03E9BE361EC3}" type="slidenum">
              <a:rPr lang="x-none" smtClean="0"/>
              <a:t>53</a:t>
            </a:fld>
            <a:endParaRPr lang="x-none"/>
          </a:p>
        </p:txBody>
      </p:sp>
    </p:spTree>
    <p:extLst>
      <p:ext uri="{BB962C8B-B14F-4D97-AF65-F5344CB8AC3E}">
        <p14:creationId xmlns:p14="http://schemas.microsoft.com/office/powerpoint/2010/main" val="317023008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400" noProof="0" dirty="0"/>
              <a:t>We tekenen de volgende twee tegels vertrekkende van de (</a:t>
            </a:r>
            <a:r>
              <a:rPr lang="nl-NL" sz="1400" noProof="0" dirty="0" err="1"/>
              <a:t>x,y</a:t>
            </a:r>
            <a:r>
              <a:rPr lang="nl-NL" sz="1400" noProof="0" dirty="0"/>
              <a:t>)-coördinaten (159,102).</a:t>
            </a:r>
          </a:p>
        </p:txBody>
      </p:sp>
      <p:sp>
        <p:nvSpPr>
          <p:cNvPr id="4" name="Slide Number Placeholder 3"/>
          <p:cNvSpPr>
            <a:spLocks noGrp="1"/>
          </p:cNvSpPr>
          <p:nvPr>
            <p:ph type="sldNum" sz="quarter" idx="5"/>
          </p:nvPr>
        </p:nvSpPr>
        <p:spPr/>
        <p:txBody>
          <a:bodyPr/>
          <a:lstStyle/>
          <a:p>
            <a:fld id="{06F55EF3-159F-A741-9DF0-03E9BE361EC3}" type="slidenum">
              <a:rPr lang="x-none" smtClean="0"/>
              <a:t>54</a:t>
            </a:fld>
            <a:endParaRPr lang="x-none"/>
          </a:p>
        </p:txBody>
      </p:sp>
    </p:spTree>
    <p:extLst>
      <p:ext uri="{BB962C8B-B14F-4D97-AF65-F5344CB8AC3E}">
        <p14:creationId xmlns:p14="http://schemas.microsoft.com/office/powerpoint/2010/main" val="348819953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noProof="0" dirty="0"/>
                  <a:t>In een volgende stap tekenen we deze combinatie van twee tegels horizontaal een aantal keer naast mekaar</a:t>
                </a:r>
                <a:r>
                  <a:rPr lang="nl-NL" sz="1400" baseline="0" noProof="0" dirty="0"/>
                  <a:t> en </a:t>
                </a:r>
                <a:r>
                  <a:rPr lang="nl-NL" sz="1400" noProof="0" dirty="0"/>
                  <a:t>op eenzelfde afstand 24</a:t>
                </a:r>
                <a14:m>
                  <m:oMath xmlns:m="http://schemas.openxmlformats.org/officeDocument/2006/math">
                    <m:rad>
                      <m:radPr>
                        <m:degHide m:val="on"/>
                        <m:ctrlPr>
                          <a:rPr lang="nl-NL" sz="1400" i="1" noProof="0" smtClean="0">
                            <a:latin typeface="Cambria Math" panose="02040503050406030204" pitchFamily="18" charset="0"/>
                          </a:rPr>
                        </m:ctrlPr>
                      </m:radPr>
                      <m:deg/>
                      <m:e>
                        <m:r>
                          <a:rPr lang="nl-NL" sz="1400" b="0" i="1" noProof="0" smtClean="0">
                            <a:latin typeface="Cambria Math" panose="02040503050406030204" pitchFamily="18" charset="0"/>
                          </a:rPr>
                          <m:t>3</m:t>
                        </m:r>
                      </m:e>
                    </m:rad>
                  </m:oMath>
                </a14:m>
                <a:r>
                  <a:rPr lang="nl-NL" sz="1400" noProof="0" dirty="0"/>
                  <a:t> van mekaar.</a:t>
                </a:r>
              </a:p>
              <a:p>
                <a:endParaRPr lang="nl-NL" sz="1400" noProof="0" dirty="0"/>
              </a:p>
              <a:p>
                <a:endParaRPr lang="nl-NL" sz="1400" noProof="0" dirty="0"/>
              </a:p>
            </p:txBody>
          </p:sp>
        </mc:Choice>
        <mc:Fallback xmlns="">
          <p:sp>
            <p:nvSpPr>
              <p:cNvPr id="3" name="Notes Placeholder 2"/>
              <p:cNvSpPr>
                <a:spLocks noGrp="1"/>
              </p:cNvSpPr>
              <p:nvPr>
                <p:ph type="body" idx="1"/>
              </p:nvPr>
            </p:nvSpPr>
            <p:spPr/>
            <p:txBody>
              <a:bodyPr/>
              <a:lstStyle/>
              <a:p>
                <a:r>
                  <a:rPr lang="en-US" sz="1400" dirty="0"/>
                  <a:t>In </a:t>
                </a:r>
                <a:r>
                  <a:rPr lang="en-US" sz="1400" dirty="0" err="1"/>
                  <a:t>een</a:t>
                </a:r>
                <a:r>
                  <a:rPr lang="en-US" sz="1400" dirty="0"/>
                  <a:t> </a:t>
                </a:r>
                <a:r>
                  <a:rPr lang="en-US" sz="1400" dirty="0" err="1"/>
                  <a:t>volgende</a:t>
                </a:r>
                <a:r>
                  <a:rPr lang="en-US" sz="1400" dirty="0"/>
                  <a:t> </a:t>
                </a:r>
                <a:r>
                  <a:rPr lang="en-US" sz="1400" dirty="0" err="1"/>
                  <a:t>stap</a:t>
                </a:r>
                <a:r>
                  <a:rPr lang="en-US" sz="1400" dirty="0"/>
                  <a:t> </a:t>
                </a:r>
                <a:r>
                  <a:rPr lang="en-US" sz="1400" dirty="0" err="1"/>
                  <a:t>tekenen</a:t>
                </a:r>
                <a:r>
                  <a:rPr lang="en-US" sz="1400" dirty="0"/>
                  <a:t> we </a:t>
                </a:r>
                <a:r>
                  <a:rPr lang="en-US" sz="1400" dirty="0" err="1"/>
                  <a:t>deze</a:t>
                </a:r>
                <a:r>
                  <a:rPr lang="en-US" sz="1400" dirty="0"/>
                  <a:t> </a:t>
                </a:r>
                <a:r>
                  <a:rPr lang="en-US" sz="1400" dirty="0" err="1"/>
                  <a:t>combinatie</a:t>
                </a:r>
                <a:r>
                  <a:rPr lang="en-US" sz="1400" dirty="0"/>
                  <a:t> van twee </a:t>
                </a:r>
                <a:r>
                  <a:rPr lang="en-US" sz="1400" dirty="0" err="1"/>
                  <a:t>tegels</a:t>
                </a:r>
                <a:r>
                  <a:rPr lang="en-US" sz="1400" dirty="0"/>
                  <a:t> </a:t>
                </a:r>
                <a:r>
                  <a:rPr lang="en-US" sz="1400" dirty="0" err="1"/>
                  <a:t>horizontaal</a:t>
                </a:r>
                <a:r>
                  <a:rPr lang="en-US" sz="1400" dirty="0"/>
                  <a:t> </a:t>
                </a:r>
                <a:r>
                  <a:rPr lang="en-US" sz="1400" dirty="0" err="1"/>
                  <a:t>een</a:t>
                </a:r>
                <a:r>
                  <a:rPr lang="en-US" sz="1400" dirty="0"/>
                  <a:t> </a:t>
                </a:r>
                <a:r>
                  <a:rPr lang="en-US" sz="1400" dirty="0" err="1"/>
                  <a:t>aantal</a:t>
                </a:r>
                <a:r>
                  <a:rPr lang="en-US" sz="1400" dirty="0"/>
                  <a:t> </a:t>
                </a:r>
                <a:r>
                  <a:rPr lang="en-US" sz="1400" dirty="0" err="1"/>
                  <a:t>keer</a:t>
                </a:r>
                <a:r>
                  <a:rPr lang="en-US" sz="1400" dirty="0"/>
                  <a:t> </a:t>
                </a:r>
                <a:r>
                  <a:rPr lang="en-US" sz="1400" dirty="0" err="1"/>
                  <a:t>naast</a:t>
                </a:r>
                <a:r>
                  <a:rPr lang="en-US" sz="1400" dirty="0"/>
                  <a:t> </a:t>
                </a:r>
                <a:r>
                  <a:rPr lang="en-US" sz="1400" dirty="0" err="1"/>
                  <a:t>mekaar</a:t>
                </a:r>
                <a:r>
                  <a:rPr lang="en-US" sz="1400" baseline="0" dirty="0"/>
                  <a:t> </a:t>
                </a:r>
                <a:r>
                  <a:rPr lang="en-US" sz="1400" baseline="0" dirty="0" err="1"/>
                  <a:t>en</a:t>
                </a:r>
                <a:r>
                  <a:rPr lang="en-US" sz="1400" baseline="0" dirty="0"/>
                  <a:t> </a:t>
                </a:r>
                <a:r>
                  <a:rPr lang="en-US" sz="1400" dirty="0"/>
                  <a:t>op </a:t>
                </a:r>
                <a:r>
                  <a:rPr lang="en-US" sz="1400" dirty="0" err="1"/>
                  <a:t>eenzelfde</a:t>
                </a:r>
                <a:r>
                  <a:rPr lang="en-US" sz="1400" dirty="0"/>
                  <a:t> </a:t>
                </a:r>
                <a:r>
                  <a:rPr lang="en-US" sz="1400" dirty="0" err="1"/>
                  <a:t>afstand</a:t>
                </a:r>
                <a:r>
                  <a:rPr lang="en-US" sz="1400" dirty="0"/>
                  <a:t> van </a:t>
                </a:r>
                <a:r>
                  <a:rPr lang="en-US" sz="1400" dirty="0" err="1"/>
                  <a:t>mekaar</a:t>
                </a:r>
                <a:r>
                  <a:rPr lang="en-US" sz="1400" dirty="0"/>
                  <a:t>, 24</a:t>
                </a:r>
                <a:r>
                  <a:rPr lang="en-US" sz="1400" i="0">
                    <a:latin typeface="Cambria Math" panose="02040503050406030204" pitchFamily="18" charset="0"/>
                  </a:rPr>
                  <a:t>√</a:t>
                </a:r>
                <a:r>
                  <a:rPr lang="en-US" sz="1400" b="0" i="0">
                    <a:latin typeface="Cambria Math" panose="02040503050406030204" pitchFamily="18" charset="0"/>
                  </a:rPr>
                  <a:t>3</a:t>
                </a:r>
                <a:r>
                  <a:rPr lang="en-US" sz="1400" dirty="0"/>
                  <a:t>.</a:t>
                </a:r>
              </a:p>
              <a:p>
                <a:endParaRPr lang="en-US" sz="1400" dirty="0"/>
              </a:p>
              <a:p>
                <a:endParaRPr lang="x-none" sz="1400"/>
              </a:p>
            </p:txBody>
          </p:sp>
        </mc:Fallback>
      </mc:AlternateContent>
      <p:sp>
        <p:nvSpPr>
          <p:cNvPr id="4" name="Slide Number Placeholder 3"/>
          <p:cNvSpPr>
            <a:spLocks noGrp="1"/>
          </p:cNvSpPr>
          <p:nvPr>
            <p:ph type="sldNum" sz="quarter" idx="5"/>
          </p:nvPr>
        </p:nvSpPr>
        <p:spPr/>
        <p:txBody>
          <a:bodyPr/>
          <a:lstStyle/>
          <a:p>
            <a:fld id="{06F55EF3-159F-A741-9DF0-03E9BE361EC3}" type="slidenum">
              <a:rPr lang="x-none" smtClean="0"/>
              <a:t>55</a:t>
            </a:fld>
            <a:endParaRPr lang="x-none"/>
          </a:p>
        </p:txBody>
      </p:sp>
    </p:spTree>
    <p:extLst>
      <p:ext uri="{BB962C8B-B14F-4D97-AF65-F5344CB8AC3E}">
        <p14:creationId xmlns:p14="http://schemas.microsoft.com/office/powerpoint/2010/main" val="54790716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noProof="0" dirty="0"/>
                  <a:t>De afstand 24</a:t>
                </a:r>
                <a14:m>
                  <m:oMath xmlns:m="http://schemas.openxmlformats.org/officeDocument/2006/math">
                    <m:rad>
                      <m:radPr>
                        <m:degHide m:val="on"/>
                        <m:ctrlPr>
                          <a:rPr lang="nl-NL" sz="1400" i="1" noProof="0" smtClean="0">
                            <a:latin typeface="Cambria Math" panose="02040503050406030204" pitchFamily="18" charset="0"/>
                          </a:rPr>
                        </m:ctrlPr>
                      </m:radPr>
                      <m:deg/>
                      <m:e>
                        <m:r>
                          <a:rPr lang="nl-NL" sz="1400" b="0" i="1" noProof="0" smtClean="0">
                            <a:latin typeface="Cambria Math" panose="02040503050406030204" pitchFamily="18" charset="0"/>
                          </a:rPr>
                          <m:t>3</m:t>
                        </m:r>
                      </m:e>
                    </m:rad>
                    <m:r>
                      <a:rPr lang="nl-NL" sz="1400" b="0" i="0" noProof="0" smtClean="0">
                        <a:latin typeface="Cambria Math" panose="02040503050406030204" pitchFamily="18" charset="0"/>
                      </a:rPr>
                      <m:t> </m:t>
                    </m:r>
                  </m:oMath>
                </a14:m>
                <a:r>
                  <a:rPr lang="nl-NL" sz="1400" noProof="0" dirty="0"/>
                  <a:t>is zo gekozen</a:t>
                </a:r>
                <a:r>
                  <a:rPr lang="nl-NL" sz="1400" baseline="0" noProof="0" dirty="0"/>
                  <a:t> zodat indien we om de set van twee tegels deze vertikaal verschuiven over een afstand 24, de tegels exact aansluiten.</a:t>
                </a:r>
                <a:endParaRPr lang="nl-NL" sz="1400" noProof="0" dirty="0"/>
              </a:p>
              <a:p>
                <a:endParaRPr lang="nl-NL" sz="1400" noProof="0" dirty="0"/>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De </a:t>
                </a:r>
                <a:r>
                  <a:rPr lang="en-US" sz="1400" dirty="0" err="1"/>
                  <a:t>afstand</a:t>
                </a:r>
                <a:r>
                  <a:rPr lang="en-US" sz="1400" dirty="0"/>
                  <a:t> 24</a:t>
                </a:r>
                <a:r>
                  <a:rPr lang="en-US" sz="1400" i="0">
                    <a:latin typeface="Cambria Math" panose="02040503050406030204" pitchFamily="18" charset="0"/>
                  </a:rPr>
                  <a:t>√</a:t>
                </a:r>
                <a:r>
                  <a:rPr lang="en-US" sz="1400" b="0" i="0">
                    <a:latin typeface="Cambria Math" panose="02040503050406030204" pitchFamily="18" charset="0"/>
                  </a:rPr>
                  <a:t>3  </a:t>
                </a:r>
                <a:r>
                  <a:rPr lang="en-US" sz="1400" dirty="0"/>
                  <a:t>is zo </a:t>
                </a:r>
                <a:r>
                  <a:rPr lang="en-US" sz="1400" dirty="0" err="1"/>
                  <a:t>gekozen</a:t>
                </a:r>
                <a:r>
                  <a:rPr lang="en-US" sz="1400" baseline="0" dirty="0"/>
                  <a:t> </a:t>
                </a:r>
                <a:r>
                  <a:rPr lang="en-US" sz="1400" baseline="0" dirty="0" err="1"/>
                  <a:t>zodat</a:t>
                </a:r>
                <a:r>
                  <a:rPr lang="en-US" sz="1400" baseline="0" dirty="0"/>
                  <a:t> </a:t>
                </a:r>
                <a:r>
                  <a:rPr lang="en-US" sz="1400" baseline="0" dirty="0" err="1"/>
                  <a:t>indien</a:t>
                </a:r>
                <a:r>
                  <a:rPr lang="en-US" sz="1400" baseline="0" dirty="0"/>
                  <a:t> we om de set van twee </a:t>
                </a:r>
                <a:r>
                  <a:rPr lang="en-US" sz="1400" baseline="0" dirty="0" err="1"/>
                  <a:t>tegels</a:t>
                </a:r>
                <a:r>
                  <a:rPr lang="en-US" sz="1400" baseline="0" dirty="0"/>
                  <a:t> </a:t>
                </a:r>
                <a:r>
                  <a:rPr lang="en-US" sz="1400" baseline="0" dirty="0" err="1"/>
                  <a:t>deze</a:t>
                </a:r>
                <a:r>
                  <a:rPr lang="en-US" sz="1400" baseline="0" dirty="0"/>
                  <a:t> </a:t>
                </a:r>
                <a:r>
                  <a:rPr lang="en-US" sz="1400" baseline="0" dirty="0" err="1"/>
                  <a:t>vertikaal</a:t>
                </a:r>
                <a:r>
                  <a:rPr lang="en-US" sz="1400" baseline="0" dirty="0"/>
                  <a:t> </a:t>
                </a:r>
                <a:r>
                  <a:rPr lang="en-US" sz="1400" baseline="0" dirty="0" err="1"/>
                  <a:t>verschuiven</a:t>
                </a:r>
                <a:r>
                  <a:rPr lang="en-US" sz="1400" baseline="0" dirty="0"/>
                  <a:t> over </a:t>
                </a:r>
                <a:r>
                  <a:rPr lang="en-US" sz="1400" baseline="0" dirty="0" err="1"/>
                  <a:t>een</a:t>
                </a:r>
                <a:r>
                  <a:rPr lang="en-US" sz="1400" baseline="0" dirty="0"/>
                  <a:t> </a:t>
                </a:r>
                <a:r>
                  <a:rPr lang="en-US" sz="1400" baseline="0" dirty="0" err="1"/>
                  <a:t>afstand</a:t>
                </a:r>
                <a:r>
                  <a:rPr lang="en-US" sz="1400" baseline="0" dirty="0"/>
                  <a:t> 24 de </a:t>
                </a:r>
                <a:r>
                  <a:rPr lang="en-US" sz="1400" baseline="0" dirty="0" err="1"/>
                  <a:t>tegels</a:t>
                </a:r>
                <a:r>
                  <a:rPr lang="en-US" sz="1400" baseline="0" dirty="0"/>
                  <a:t> exact </a:t>
                </a:r>
                <a:r>
                  <a:rPr lang="en-US" sz="1400" baseline="0" dirty="0" err="1"/>
                  <a:t>aansluiten</a:t>
                </a:r>
                <a:r>
                  <a:rPr lang="en-US" sz="1400" baseline="0" dirty="0"/>
                  <a:t>.</a:t>
                </a:r>
                <a:endParaRPr lang="en-US" sz="1400" dirty="0"/>
              </a:p>
              <a:p>
                <a:endParaRPr lang="x-none" sz="1400"/>
              </a:p>
            </p:txBody>
          </p:sp>
        </mc:Fallback>
      </mc:AlternateContent>
      <p:sp>
        <p:nvSpPr>
          <p:cNvPr id="4" name="Slide Number Placeholder 3"/>
          <p:cNvSpPr>
            <a:spLocks noGrp="1"/>
          </p:cNvSpPr>
          <p:nvPr>
            <p:ph type="sldNum" sz="quarter" idx="5"/>
          </p:nvPr>
        </p:nvSpPr>
        <p:spPr/>
        <p:txBody>
          <a:bodyPr/>
          <a:lstStyle/>
          <a:p>
            <a:fld id="{06F55EF3-159F-A741-9DF0-03E9BE361EC3}" type="slidenum">
              <a:rPr lang="x-none" smtClean="0"/>
              <a:t>56</a:t>
            </a:fld>
            <a:endParaRPr lang="x-none"/>
          </a:p>
        </p:txBody>
      </p:sp>
    </p:spTree>
    <p:extLst>
      <p:ext uri="{BB962C8B-B14F-4D97-AF65-F5344CB8AC3E}">
        <p14:creationId xmlns:p14="http://schemas.microsoft.com/office/powerpoint/2010/main" val="379706920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400" noProof="0" dirty="0"/>
              <a:t>Het toevoegen van een tweede rij toont hoe de vlakvulling er zal uitzien.</a:t>
            </a:r>
          </a:p>
        </p:txBody>
      </p:sp>
      <p:sp>
        <p:nvSpPr>
          <p:cNvPr id="4" name="Slide Number Placeholder 3"/>
          <p:cNvSpPr>
            <a:spLocks noGrp="1"/>
          </p:cNvSpPr>
          <p:nvPr>
            <p:ph type="sldNum" sz="quarter" idx="5"/>
          </p:nvPr>
        </p:nvSpPr>
        <p:spPr/>
        <p:txBody>
          <a:bodyPr/>
          <a:lstStyle/>
          <a:p>
            <a:fld id="{06F55EF3-159F-A741-9DF0-03E9BE361EC3}" type="slidenum">
              <a:rPr lang="x-none" smtClean="0"/>
              <a:t>57</a:t>
            </a:fld>
            <a:endParaRPr lang="x-none"/>
          </a:p>
        </p:txBody>
      </p:sp>
    </p:spTree>
    <p:extLst>
      <p:ext uri="{BB962C8B-B14F-4D97-AF65-F5344CB8AC3E}">
        <p14:creationId xmlns:p14="http://schemas.microsoft.com/office/powerpoint/2010/main" val="425812748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400" noProof="0" dirty="0"/>
              <a:t>Voldoende/meerdere rijen zorgen voor een volledige vlakvulling.</a:t>
            </a:r>
          </a:p>
          <a:p>
            <a:endParaRPr lang="nl-NL" sz="1400" noProof="0" dirty="0"/>
          </a:p>
          <a:p>
            <a:r>
              <a:rPr lang="nl-NL" sz="1400" noProof="0" dirty="0"/>
              <a:t>Ondanks we enkel grijze en zwarte tegels tekenen, </a:t>
            </a:r>
            <a:r>
              <a:rPr lang="nl-NL" sz="1400" noProof="0" dirty="0" err="1"/>
              <a:t>onstaat</a:t>
            </a:r>
            <a:r>
              <a:rPr lang="nl-NL" sz="1400" noProof="0" dirty="0"/>
              <a:t> er bij de vlakvulling een derde witte tegel, de kleur van de achtergrond.</a:t>
            </a:r>
          </a:p>
        </p:txBody>
      </p:sp>
      <p:sp>
        <p:nvSpPr>
          <p:cNvPr id="4" name="Slide Number Placeholder 3"/>
          <p:cNvSpPr>
            <a:spLocks noGrp="1"/>
          </p:cNvSpPr>
          <p:nvPr>
            <p:ph type="sldNum" sz="quarter" idx="5"/>
          </p:nvPr>
        </p:nvSpPr>
        <p:spPr/>
        <p:txBody>
          <a:bodyPr/>
          <a:lstStyle/>
          <a:p>
            <a:fld id="{06F55EF3-159F-A741-9DF0-03E9BE361EC3}" type="slidenum">
              <a:rPr lang="x-none" smtClean="0"/>
              <a:t>58</a:t>
            </a:fld>
            <a:endParaRPr lang="x-none"/>
          </a:p>
        </p:txBody>
      </p:sp>
    </p:spTree>
    <p:extLst>
      <p:ext uri="{BB962C8B-B14F-4D97-AF65-F5344CB8AC3E}">
        <p14:creationId xmlns:p14="http://schemas.microsoft.com/office/powerpoint/2010/main" val="274489293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400" noProof="0" dirty="0"/>
              <a:t>Ook hier brengt kleur een extra dimensie voor de vlakvulling.</a:t>
            </a:r>
          </a:p>
        </p:txBody>
      </p:sp>
      <p:sp>
        <p:nvSpPr>
          <p:cNvPr id="4" name="Slide Number Placeholder 3"/>
          <p:cNvSpPr>
            <a:spLocks noGrp="1"/>
          </p:cNvSpPr>
          <p:nvPr>
            <p:ph type="sldNum" sz="quarter" idx="5"/>
          </p:nvPr>
        </p:nvSpPr>
        <p:spPr/>
        <p:txBody>
          <a:bodyPr/>
          <a:lstStyle/>
          <a:p>
            <a:fld id="{06F55EF3-159F-A741-9DF0-03E9BE361EC3}" type="slidenum">
              <a:rPr lang="x-none" smtClean="0"/>
              <a:t>59</a:t>
            </a:fld>
            <a:endParaRPr lang="x-none"/>
          </a:p>
        </p:txBody>
      </p:sp>
    </p:spTree>
    <p:extLst>
      <p:ext uri="{BB962C8B-B14F-4D97-AF65-F5344CB8AC3E}">
        <p14:creationId xmlns:p14="http://schemas.microsoft.com/office/powerpoint/2010/main" val="11709178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BE" sz="1400" dirty="0"/>
              <a:t>We passen dit proces even toe voor de Covid-19 pandemie, echter zonder in detail te treden.</a:t>
            </a:r>
          </a:p>
          <a:p>
            <a:endParaRPr lang="en-BE" sz="1400" dirty="0"/>
          </a:p>
          <a:p>
            <a:r>
              <a:rPr lang="en-BE" sz="1400" b="1" dirty="0"/>
              <a:t>Fase 1 – Definiëren</a:t>
            </a:r>
          </a:p>
          <a:p>
            <a:r>
              <a:rPr lang="en-BE" sz="1400" dirty="0"/>
              <a:t>Wat is het virus?</a:t>
            </a:r>
          </a:p>
          <a:p>
            <a:r>
              <a:rPr lang="en-BE" sz="1400" dirty="0"/>
              <a:t>Hoe gedraagt/verspreidt het virus zich?</a:t>
            </a:r>
          </a:p>
          <a:p>
            <a:r>
              <a:rPr lang="en-BE" sz="1400" dirty="0"/>
              <a:t>Wat is de incubatieperiode? </a:t>
            </a:r>
          </a:p>
        </p:txBody>
      </p:sp>
      <p:sp>
        <p:nvSpPr>
          <p:cNvPr id="4" name="Slide Number Placeholder 3"/>
          <p:cNvSpPr>
            <a:spLocks noGrp="1"/>
          </p:cNvSpPr>
          <p:nvPr>
            <p:ph type="sldNum" sz="quarter" idx="5"/>
          </p:nvPr>
        </p:nvSpPr>
        <p:spPr/>
        <p:txBody>
          <a:bodyPr/>
          <a:lstStyle/>
          <a:p>
            <a:fld id="{06F55EF3-159F-A741-9DF0-03E9BE361EC3}" type="slidenum">
              <a:rPr lang="x-none" smtClean="0"/>
              <a:t>6</a:t>
            </a:fld>
            <a:endParaRPr lang="x-none"/>
          </a:p>
        </p:txBody>
      </p:sp>
    </p:spTree>
    <p:extLst>
      <p:ext uri="{BB962C8B-B14F-4D97-AF65-F5344CB8AC3E}">
        <p14:creationId xmlns:p14="http://schemas.microsoft.com/office/powerpoint/2010/main" val="346080527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400" noProof="0" dirty="0"/>
              <a:t>Indien we vooraleer het tekenen van de tegels de achtergrond inkleuren, krijgen we ook hier een derde tegel van de achtergrondkleur.</a:t>
            </a:r>
          </a:p>
        </p:txBody>
      </p:sp>
      <p:sp>
        <p:nvSpPr>
          <p:cNvPr id="4" name="Slide Number Placeholder 3"/>
          <p:cNvSpPr>
            <a:spLocks noGrp="1"/>
          </p:cNvSpPr>
          <p:nvPr>
            <p:ph type="sldNum" sz="quarter" idx="5"/>
          </p:nvPr>
        </p:nvSpPr>
        <p:spPr/>
        <p:txBody>
          <a:bodyPr/>
          <a:lstStyle/>
          <a:p>
            <a:fld id="{06F55EF3-159F-A741-9DF0-03E9BE361EC3}" type="slidenum">
              <a:rPr lang="x-none" smtClean="0"/>
              <a:t>60</a:t>
            </a:fld>
            <a:endParaRPr lang="x-none"/>
          </a:p>
        </p:txBody>
      </p:sp>
    </p:spTree>
    <p:extLst>
      <p:ext uri="{BB962C8B-B14F-4D97-AF65-F5344CB8AC3E}">
        <p14:creationId xmlns:p14="http://schemas.microsoft.com/office/powerpoint/2010/main" val="30037329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400" noProof="0" dirty="0"/>
              <a:t>Het vergroten, verkleinen en/of roteren van de tegels en het combineren van meerdere tegels, kan leiden tot Escher-achtige vlakvullingen.</a:t>
            </a:r>
          </a:p>
        </p:txBody>
      </p:sp>
      <p:sp>
        <p:nvSpPr>
          <p:cNvPr id="4" name="Slide Number Placeholder 3"/>
          <p:cNvSpPr>
            <a:spLocks noGrp="1"/>
          </p:cNvSpPr>
          <p:nvPr>
            <p:ph type="sldNum" sz="quarter" idx="5"/>
          </p:nvPr>
        </p:nvSpPr>
        <p:spPr/>
        <p:txBody>
          <a:bodyPr/>
          <a:lstStyle/>
          <a:p>
            <a:fld id="{06F55EF3-159F-A741-9DF0-03E9BE361EC3}" type="slidenum">
              <a:rPr lang="x-none" smtClean="0"/>
              <a:t>61</a:t>
            </a:fld>
            <a:endParaRPr lang="x-none"/>
          </a:p>
        </p:txBody>
      </p:sp>
    </p:spTree>
    <p:extLst>
      <p:ext uri="{BB962C8B-B14F-4D97-AF65-F5344CB8AC3E}">
        <p14:creationId xmlns:p14="http://schemas.microsoft.com/office/powerpoint/2010/main" val="366069937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400" noProof="0" dirty="0"/>
              <a:t>In 1704 bestuurde </a:t>
            </a:r>
            <a:r>
              <a:rPr lang="nl-NL" sz="1400" noProof="0" dirty="0" err="1"/>
              <a:t>Sébastien</a:t>
            </a:r>
            <a:r>
              <a:rPr lang="nl-NL" sz="1400" noProof="0" dirty="0"/>
              <a:t> </a:t>
            </a:r>
            <a:r>
              <a:rPr lang="nl-NL" sz="1400" noProof="0" dirty="0" err="1"/>
              <a:t>Truchet</a:t>
            </a:r>
            <a:r>
              <a:rPr lang="nl-NL" sz="1400" noProof="0" dirty="0"/>
              <a:t> alle mogelijke patronen gevormd door </a:t>
            </a:r>
            <a:r>
              <a:rPr lang="nl-NL" sz="1400" noProof="0" dirty="0" err="1"/>
              <a:t>betegelingen</a:t>
            </a:r>
            <a:r>
              <a:rPr lang="nl-NL" sz="1400" noProof="0" dirty="0"/>
              <a:t> van rechthoekige driehoeken georiënteerd op de vier hoeken van een vierkant.</a:t>
            </a:r>
          </a:p>
          <a:p>
            <a:endParaRPr lang="nl-NL" sz="1400" noProof="0" dirty="0"/>
          </a:p>
          <a:p>
            <a:r>
              <a:rPr lang="nl-NL" sz="1400" noProof="0" dirty="0"/>
              <a:t>De tegels van </a:t>
            </a:r>
            <a:r>
              <a:rPr lang="nl-NL" sz="1400" noProof="0" dirty="0" err="1"/>
              <a:t>Truchet</a:t>
            </a:r>
            <a:r>
              <a:rPr lang="nl-NL" sz="1400" noProof="0" dirty="0"/>
              <a:t> produceren mooie figuren wanneer ze in een raster worden geplaatst, waarbij de tegels willekeurig worden gekozen.</a:t>
            </a:r>
          </a:p>
        </p:txBody>
      </p:sp>
      <p:sp>
        <p:nvSpPr>
          <p:cNvPr id="4" name="Slide Number Placeholder 3"/>
          <p:cNvSpPr>
            <a:spLocks noGrp="1"/>
          </p:cNvSpPr>
          <p:nvPr>
            <p:ph type="sldNum" sz="quarter" idx="5"/>
          </p:nvPr>
        </p:nvSpPr>
        <p:spPr/>
        <p:txBody>
          <a:bodyPr/>
          <a:lstStyle/>
          <a:p>
            <a:fld id="{06F55EF3-159F-A741-9DF0-03E9BE361EC3}" type="slidenum">
              <a:rPr lang="x-none" smtClean="0"/>
              <a:t>62</a:t>
            </a:fld>
            <a:endParaRPr lang="x-none"/>
          </a:p>
        </p:txBody>
      </p:sp>
    </p:spTree>
    <p:extLst>
      <p:ext uri="{BB962C8B-B14F-4D97-AF65-F5344CB8AC3E}">
        <p14:creationId xmlns:p14="http://schemas.microsoft.com/office/powerpoint/2010/main" val="137978849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400" noProof="0" dirty="0"/>
              <a:t>Een labyrint kan worden gegenereerd door de </a:t>
            </a:r>
            <a:r>
              <a:rPr lang="nl-NL" sz="1400" noProof="0" dirty="0" err="1"/>
              <a:t>Truchet</a:t>
            </a:r>
            <a:r>
              <a:rPr lang="nl-NL" sz="1400" noProof="0" dirty="0"/>
              <a:t>-tegels aan te passen in de vorm van een wit vierkant met een rode </a:t>
            </a:r>
            <a:r>
              <a:rPr lang="nl-NL" sz="1400" noProof="0" dirty="0" err="1"/>
              <a:t>diagonal</a:t>
            </a:r>
            <a:r>
              <a:rPr lang="nl-NL" sz="1400" noProof="0" dirty="0"/>
              <a:t>.</a:t>
            </a:r>
          </a:p>
          <a:p>
            <a:endParaRPr lang="nl-NL" sz="1400" noProof="0" dirty="0"/>
          </a:p>
          <a:p>
            <a:r>
              <a:rPr lang="nl-NL" sz="1400" noProof="0" dirty="0"/>
              <a:t>Er zijn twee </a:t>
            </a:r>
            <a:r>
              <a:rPr lang="nl-NL" sz="1400" noProof="0" dirty="0" err="1"/>
              <a:t>orientaties</a:t>
            </a:r>
            <a:r>
              <a:rPr lang="nl-NL" sz="1400" noProof="0" dirty="0"/>
              <a:t> mogelijk voor de diagonaal van een vierkant (n</a:t>
            </a:r>
            <a:r>
              <a:rPr lang="nl-NL" sz="1400" noProof="0" dirty="0">
                <a:solidFill>
                  <a:srgbClr val="FF0000"/>
                </a:solidFill>
              </a:rPr>
              <a:t>=</a:t>
            </a:r>
            <a:r>
              <a:rPr lang="nl-NL" sz="1400" noProof="0" dirty="0"/>
              <a:t>0).</a:t>
            </a:r>
          </a:p>
          <a:p>
            <a:endParaRPr lang="nl-NL" sz="1400" noProof="0" dirty="0"/>
          </a:p>
          <a:p>
            <a:r>
              <a:rPr lang="nl-NL" sz="1400" noProof="0" dirty="0"/>
              <a:t>Het willekeurig toepassen van deze procedure op een raster van 4, 16, … vierkanten, geeft de volgende </a:t>
            </a:r>
            <a:r>
              <a:rPr lang="nl-NL" sz="1400" u="none" noProof="0" dirty="0" err="1"/>
              <a:t>betegelingen</a:t>
            </a:r>
            <a:r>
              <a:rPr lang="nl-NL" sz="1400" u="none" noProof="0" dirty="0"/>
              <a:t>.</a:t>
            </a:r>
            <a:endParaRPr lang="nl-NL" sz="1400" noProof="0" dirty="0"/>
          </a:p>
          <a:p>
            <a:endParaRPr lang="nl-NL" sz="1400" noProof="0" dirty="0"/>
          </a:p>
          <a:p>
            <a:endParaRPr lang="nl-NL" sz="1400" noProof="0" dirty="0"/>
          </a:p>
          <a:p>
            <a:endParaRPr lang="nl-NL" sz="1400" noProof="0" dirty="0"/>
          </a:p>
        </p:txBody>
      </p:sp>
      <p:sp>
        <p:nvSpPr>
          <p:cNvPr id="4" name="Slide Number Placeholder 3"/>
          <p:cNvSpPr>
            <a:spLocks noGrp="1"/>
          </p:cNvSpPr>
          <p:nvPr>
            <p:ph type="sldNum" sz="quarter" idx="5"/>
          </p:nvPr>
        </p:nvSpPr>
        <p:spPr/>
        <p:txBody>
          <a:bodyPr/>
          <a:lstStyle/>
          <a:p>
            <a:fld id="{06F55EF3-159F-A741-9DF0-03E9BE361EC3}" type="slidenum">
              <a:rPr lang="x-none" smtClean="0"/>
              <a:t>63</a:t>
            </a:fld>
            <a:endParaRPr lang="x-none"/>
          </a:p>
        </p:txBody>
      </p:sp>
    </p:spTree>
    <p:extLst>
      <p:ext uri="{BB962C8B-B14F-4D97-AF65-F5344CB8AC3E}">
        <p14:creationId xmlns:p14="http://schemas.microsoft.com/office/powerpoint/2010/main" val="111154305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400" noProof="0" dirty="0"/>
              <a:t>Het at random het aanpassen van </a:t>
            </a:r>
            <a:r>
              <a:rPr lang="nl-NL" sz="1400" noProof="0" dirty="0" err="1"/>
              <a:t>orientatie</a:t>
            </a:r>
            <a:r>
              <a:rPr lang="nl-NL" sz="1400" noProof="0" dirty="0"/>
              <a:t> van de tegels in een raster is niet zo moeilijk om te programmeren; wat leidt tot mooie animaties.</a:t>
            </a:r>
          </a:p>
        </p:txBody>
      </p:sp>
      <p:sp>
        <p:nvSpPr>
          <p:cNvPr id="4" name="Slide Number Placeholder 3"/>
          <p:cNvSpPr>
            <a:spLocks noGrp="1"/>
          </p:cNvSpPr>
          <p:nvPr>
            <p:ph type="sldNum" sz="quarter" idx="5"/>
          </p:nvPr>
        </p:nvSpPr>
        <p:spPr/>
        <p:txBody>
          <a:bodyPr/>
          <a:lstStyle/>
          <a:p>
            <a:fld id="{06F55EF3-159F-A741-9DF0-03E9BE361EC3}" type="slidenum">
              <a:rPr lang="x-none" smtClean="0"/>
              <a:t>64</a:t>
            </a:fld>
            <a:endParaRPr lang="x-none"/>
          </a:p>
        </p:txBody>
      </p:sp>
    </p:spTree>
    <p:extLst>
      <p:ext uri="{BB962C8B-B14F-4D97-AF65-F5344CB8AC3E}">
        <p14:creationId xmlns:p14="http://schemas.microsoft.com/office/powerpoint/2010/main" val="114746877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400" noProof="0" dirty="0"/>
              <a:t>Een veel voorkomende vorm van </a:t>
            </a:r>
            <a:r>
              <a:rPr lang="nl-NL" sz="1400" noProof="0" dirty="0" err="1"/>
              <a:t>Truchet</a:t>
            </a:r>
            <a:r>
              <a:rPr lang="nl-NL" sz="1400" noProof="0" dirty="0"/>
              <a:t>-tegels, geïntroduceerd door Cyril Smith in 1987, versiert elke tegel met twee kwartcirkels die de middelpunten van aangrenzende zijden met elkaar verbinden. Een dergelijke tegel heeft twee mogelijke oriëntaties (n=0).</a:t>
            </a:r>
          </a:p>
          <a:p>
            <a:endParaRPr lang="nl-NL" sz="1400" noProof="0" dirty="0"/>
          </a:p>
          <a:p>
            <a:r>
              <a:rPr lang="nl-NL" sz="1400" noProof="0" dirty="0"/>
              <a:t>Deze vorm leidt tot kronkelige figuren.</a:t>
            </a:r>
          </a:p>
        </p:txBody>
      </p:sp>
      <p:sp>
        <p:nvSpPr>
          <p:cNvPr id="4" name="Slide Number Placeholder 3"/>
          <p:cNvSpPr>
            <a:spLocks noGrp="1"/>
          </p:cNvSpPr>
          <p:nvPr>
            <p:ph type="sldNum" sz="quarter" idx="5"/>
          </p:nvPr>
        </p:nvSpPr>
        <p:spPr/>
        <p:txBody>
          <a:bodyPr/>
          <a:lstStyle/>
          <a:p>
            <a:fld id="{06F55EF3-159F-A741-9DF0-03E9BE361EC3}" type="slidenum">
              <a:rPr lang="x-none" smtClean="0"/>
              <a:t>65</a:t>
            </a:fld>
            <a:endParaRPr lang="x-none"/>
          </a:p>
        </p:txBody>
      </p:sp>
    </p:spTree>
    <p:extLst>
      <p:ext uri="{BB962C8B-B14F-4D97-AF65-F5344CB8AC3E}">
        <p14:creationId xmlns:p14="http://schemas.microsoft.com/office/powerpoint/2010/main" val="364441719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400" noProof="0" dirty="0"/>
              <a:t>Dit type van tegel en krommen worden o.a. gebruikt in abstracte strategiespellen zoals </a:t>
            </a:r>
            <a:r>
              <a:rPr lang="nl-NL" sz="1400" noProof="0" dirty="0" err="1"/>
              <a:t>Trax</a:t>
            </a:r>
            <a:r>
              <a:rPr lang="nl-NL" sz="1400" noProof="0" dirty="0"/>
              <a:t> en de Black </a:t>
            </a:r>
            <a:r>
              <a:rPr lang="nl-NL" sz="1400" noProof="0" dirty="0" err="1"/>
              <a:t>Path</a:t>
            </a:r>
            <a:r>
              <a:rPr lang="nl-NL" sz="1400" noProof="0" dirty="0"/>
              <a:t> Game.</a:t>
            </a:r>
          </a:p>
        </p:txBody>
      </p:sp>
      <p:sp>
        <p:nvSpPr>
          <p:cNvPr id="4" name="Slide Number Placeholder 3"/>
          <p:cNvSpPr>
            <a:spLocks noGrp="1"/>
          </p:cNvSpPr>
          <p:nvPr>
            <p:ph type="sldNum" sz="quarter" idx="5"/>
          </p:nvPr>
        </p:nvSpPr>
        <p:spPr/>
        <p:txBody>
          <a:bodyPr/>
          <a:lstStyle/>
          <a:p>
            <a:fld id="{06F55EF3-159F-A741-9DF0-03E9BE361EC3}" type="slidenum">
              <a:rPr lang="x-none" smtClean="0"/>
              <a:t>66</a:t>
            </a:fld>
            <a:endParaRPr lang="x-none"/>
          </a:p>
        </p:txBody>
      </p:sp>
    </p:spTree>
    <p:extLst>
      <p:ext uri="{BB962C8B-B14F-4D97-AF65-F5344CB8AC3E}">
        <p14:creationId xmlns:p14="http://schemas.microsoft.com/office/powerpoint/2010/main" val="268335734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400" noProof="0" dirty="0"/>
              <a:t>Enkele conditionele beslissingen in combinatie met dezelfde iteratieve procedure, genereert verschillende figuren gebaseerd op de originele </a:t>
            </a:r>
            <a:r>
              <a:rPr lang="nl-NL" sz="1400" noProof="0" dirty="0" err="1"/>
              <a:t>Truchet</a:t>
            </a:r>
            <a:r>
              <a:rPr lang="nl-NL" sz="1400" noProof="0" dirty="0"/>
              <a:t>-tegels.</a:t>
            </a:r>
          </a:p>
        </p:txBody>
      </p:sp>
      <p:sp>
        <p:nvSpPr>
          <p:cNvPr id="4" name="Slide Number Placeholder 3"/>
          <p:cNvSpPr>
            <a:spLocks noGrp="1"/>
          </p:cNvSpPr>
          <p:nvPr>
            <p:ph type="sldNum" sz="quarter" idx="5"/>
          </p:nvPr>
        </p:nvSpPr>
        <p:spPr/>
        <p:txBody>
          <a:bodyPr/>
          <a:lstStyle/>
          <a:p>
            <a:fld id="{06F55EF3-159F-A741-9DF0-03E9BE361EC3}" type="slidenum">
              <a:rPr lang="x-none" smtClean="0"/>
              <a:t>67</a:t>
            </a:fld>
            <a:endParaRPr lang="x-none"/>
          </a:p>
        </p:txBody>
      </p:sp>
    </p:spTree>
    <p:extLst>
      <p:ext uri="{BB962C8B-B14F-4D97-AF65-F5344CB8AC3E}">
        <p14:creationId xmlns:p14="http://schemas.microsoft.com/office/powerpoint/2010/main" val="251461542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400" noProof="0" dirty="0"/>
              <a:t>Als laatste voorbeeld het programmeren van een elementaire screen </a:t>
            </a:r>
            <a:r>
              <a:rPr lang="nl-NL" sz="1400" noProof="0" dirty="0" err="1"/>
              <a:t>saver</a:t>
            </a:r>
            <a:r>
              <a:rPr lang="nl-NL" sz="1400" noProof="0" dirty="0"/>
              <a:t>. De screen </a:t>
            </a:r>
            <a:r>
              <a:rPr lang="nl-NL" sz="1400" noProof="0" dirty="0" err="1"/>
              <a:t>saver</a:t>
            </a:r>
            <a:r>
              <a:rPr lang="nl-NL" sz="1400" noProof="0" dirty="0"/>
              <a:t> die we bekijken is gebaseerd op twee parameterkrommen en lijnstukken met het beginpunt op één parameterkromme en het eindpunt op de andere parameterkromme.</a:t>
            </a:r>
          </a:p>
          <a:p>
            <a:endParaRPr lang="nl-NL" sz="1400" noProof="0" dirty="0"/>
          </a:p>
          <a:p>
            <a:endParaRPr lang="nl-NL" sz="1400" noProof="0" dirty="0"/>
          </a:p>
        </p:txBody>
      </p:sp>
      <p:sp>
        <p:nvSpPr>
          <p:cNvPr id="4" name="Slide Number Placeholder 3"/>
          <p:cNvSpPr>
            <a:spLocks noGrp="1"/>
          </p:cNvSpPr>
          <p:nvPr>
            <p:ph type="sldNum" sz="quarter" idx="5"/>
          </p:nvPr>
        </p:nvSpPr>
        <p:spPr/>
        <p:txBody>
          <a:bodyPr/>
          <a:lstStyle/>
          <a:p>
            <a:fld id="{06F55EF3-159F-A741-9DF0-03E9BE361EC3}" type="slidenum">
              <a:rPr lang="x-none" smtClean="0"/>
              <a:t>68</a:t>
            </a:fld>
            <a:endParaRPr lang="x-none"/>
          </a:p>
        </p:txBody>
      </p:sp>
    </p:spTree>
    <p:extLst>
      <p:ext uri="{BB962C8B-B14F-4D97-AF65-F5344CB8AC3E}">
        <p14:creationId xmlns:p14="http://schemas.microsoft.com/office/powerpoint/2010/main" val="379106076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400" dirty="0"/>
              <a:t>Het laten variëren van de parameter t van de parameterkrommen, alsook de positie van </a:t>
            </a:r>
            <a:r>
              <a:rPr lang="nl-NL" sz="1400" noProof="0" dirty="0"/>
              <a:t>het</a:t>
            </a:r>
            <a:r>
              <a:rPr lang="nl-NL" sz="1400" dirty="0"/>
              <a:t> beginpunt (x1(t),y1(t)) en eindpunt (x2(t),y2(t)), genereert op het eerste zicht een random bewegend lijnstuk.</a:t>
            </a:r>
          </a:p>
          <a:p>
            <a:endParaRPr lang="nl-NL" sz="1400" dirty="0"/>
          </a:p>
          <a:p>
            <a:endParaRPr lang="nl-NL" sz="1400" dirty="0"/>
          </a:p>
        </p:txBody>
      </p:sp>
      <p:sp>
        <p:nvSpPr>
          <p:cNvPr id="4" name="Slide Number Placeholder 3"/>
          <p:cNvSpPr>
            <a:spLocks noGrp="1"/>
          </p:cNvSpPr>
          <p:nvPr>
            <p:ph type="sldNum" sz="quarter" idx="5"/>
          </p:nvPr>
        </p:nvSpPr>
        <p:spPr/>
        <p:txBody>
          <a:bodyPr/>
          <a:lstStyle/>
          <a:p>
            <a:fld id="{06F55EF3-159F-A741-9DF0-03E9BE361EC3}" type="slidenum">
              <a:rPr lang="x-none" smtClean="0"/>
              <a:t>69</a:t>
            </a:fld>
            <a:endParaRPr lang="x-none"/>
          </a:p>
        </p:txBody>
      </p:sp>
    </p:spTree>
    <p:extLst>
      <p:ext uri="{BB962C8B-B14F-4D97-AF65-F5344CB8AC3E}">
        <p14:creationId xmlns:p14="http://schemas.microsoft.com/office/powerpoint/2010/main" val="2050219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BE" sz="1400" b="1" dirty="0"/>
              <a:t>Fase 2 – Abstraheren</a:t>
            </a:r>
            <a:endParaRPr lang="en-BE" sz="1400" dirty="0"/>
          </a:p>
          <a:p>
            <a:r>
              <a:rPr lang="en-GB" sz="1400" dirty="0"/>
              <a:t>H</a:t>
            </a:r>
            <a:r>
              <a:rPr lang="en-BE" sz="1400" dirty="0"/>
              <a:t>et verzamelen van data, het opzetten van contact tracing en opstellen van bio-statistische modellen.</a:t>
            </a:r>
          </a:p>
        </p:txBody>
      </p:sp>
      <p:sp>
        <p:nvSpPr>
          <p:cNvPr id="4" name="Slide Number Placeholder 3"/>
          <p:cNvSpPr>
            <a:spLocks noGrp="1"/>
          </p:cNvSpPr>
          <p:nvPr>
            <p:ph type="sldNum" sz="quarter" idx="5"/>
          </p:nvPr>
        </p:nvSpPr>
        <p:spPr/>
        <p:txBody>
          <a:bodyPr/>
          <a:lstStyle/>
          <a:p>
            <a:fld id="{06F55EF3-159F-A741-9DF0-03E9BE361EC3}" type="slidenum">
              <a:rPr lang="x-none" smtClean="0"/>
              <a:t>7</a:t>
            </a:fld>
            <a:endParaRPr lang="x-none"/>
          </a:p>
        </p:txBody>
      </p:sp>
    </p:spTree>
    <p:extLst>
      <p:ext uri="{BB962C8B-B14F-4D97-AF65-F5344CB8AC3E}">
        <p14:creationId xmlns:p14="http://schemas.microsoft.com/office/powerpoint/2010/main" val="278058430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400" noProof="0" dirty="0"/>
              <a:t>Na de definitie van het scherm en de parameterkrommen, teken we het eerste lijnstuk voor t=0 tussen de punten (x1(0),y1(0) en (x2(0),y2(0)).</a:t>
            </a:r>
          </a:p>
          <a:p>
            <a:endParaRPr lang="nl-NL" sz="1400" noProof="0" dirty="0"/>
          </a:p>
          <a:p>
            <a:r>
              <a:rPr lang="nl-NL" sz="1400" noProof="0" dirty="0"/>
              <a:t>Om het lijnstuk te laten bewegen over het scherm, verhogen we de parameter t telkens met 1 tot het indrukken van </a:t>
            </a:r>
            <a:r>
              <a:rPr lang="nl-NL" sz="1400" noProof="0" dirty="0" err="1"/>
              <a:t>esc</a:t>
            </a:r>
            <a:r>
              <a:rPr lang="nl-NL" sz="1400" noProof="0" dirty="0"/>
              <a:t>.</a:t>
            </a:r>
          </a:p>
        </p:txBody>
      </p:sp>
      <p:sp>
        <p:nvSpPr>
          <p:cNvPr id="4" name="Slide Number Placeholder 3"/>
          <p:cNvSpPr>
            <a:spLocks noGrp="1"/>
          </p:cNvSpPr>
          <p:nvPr>
            <p:ph type="sldNum" sz="quarter" idx="5"/>
          </p:nvPr>
        </p:nvSpPr>
        <p:spPr/>
        <p:txBody>
          <a:bodyPr/>
          <a:lstStyle/>
          <a:p>
            <a:fld id="{06F55EF3-159F-A741-9DF0-03E9BE361EC3}" type="slidenum">
              <a:rPr lang="x-none" smtClean="0"/>
              <a:t>70</a:t>
            </a:fld>
            <a:endParaRPr lang="x-none"/>
          </a:p>
        </p:txBody>
      </p:sp>
    </p:spTree>
    <p:extLst>
      <p:ext uri="{BB962C8B-B14F-4D97-AF65-F5344CB8AC3E}">
        <p14:creationId xmlns:p14="http://schemas.microsoft.com/office/powerpoint/2010/main" val="70449353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400" dirty="0"/>
              <a:t>Meerdere lijnstukken die hetzelfde pad volgen in combinatie met een stap voor stap </a:t>
            </a:r>
            <a:r>
              <a:rPr lang="nl-NL" sz="1400" noProof="0" dirty="0"/>
              <a:t>kleurenverloop</a:t>
            </a:r>
            <a:r>
              <a:rPr lang="nl-NL" sz="1400"/>
              <a:t>, genereren artistieke 3D-vormen.</a:t>
            </a:r>
          </a:p>
        </p:txBody>
      </p:sp>
      <p:sp>
        <p:nvSpPr>
          <p:cNvPr id="4" name="Slide Number Placeholder 3"/>
          <p:cNvSpPr>
            <a:spLocks noGrp="1"/>
          </p:cNvSpPr>
          <p:nvPr>
            <p:ph type="sldNum" sz="quarter" idx="5"/>
          </p:nvPr>
        </p:nvSpPr>
        <p:spPr/>
        <p:txBody>
          <a:bodyPr/>
          <a:lstStyle/>
          <a:p>
            <a:fld id="{06F55EF3-159F-A741-9DF0-03E9BE361EC3}" type="slidenum">
              <a:rPr lang="x-none" smtClean="0"/>
              <a:t>71</a:t>
            </a:fld>
            <a:endParaRPr lang="x-none"/>
          </a:p>
        </p:txBody>
      </p:sp>
    </p:spTree>
    <p:extLst>
      <p:ext uri="{BB962C8B-B14F-4D97-AF65-F5344CB8AC3E}">
        <p14:creationId xmlns:p14="http://schemas.microsoft.com/office/powerpoint/2010/main" val="49052076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sz="1400">
              <a:latin typeface="+mn-lt"/>
            </a:endParaRPr>
          </a:p>
        </p:txBody>
      </p:sp>
      <p:sp>
        <p:nvSpPr>
          <p:cNvPr id="4" name="Slide Number Placeholder 3"/>
          <p:cNvSpPr>
            <a:spLocks noGrp="1"/>
          </p:cNvSpPr>
          <p:nvPr>
            <p:ph type="sldNum" sz="quarter" idx="5"/>
          </p:nvPr>
        </p:nvSpPr>
        <p:spPr/>
        <p:txBody>
          <a:bodyPr/>
          <a:lstStyle/>
          <a:p>
            <a:fld id="{06F55EF3-159F-A741-9DF0-03E9BE361EC3}" type="slidenum">
              <a:rPr lang="x-none" smtClean="0"/>
              <a:t>72</a:t>
            </a:fld>
            <a:endParaRPr lang="x-none"/>
          </a:p>
        </p:txBody>
      </p:sp>
    </p:spTree>
    <p:extLst>
      <p:ext uri="{BB962C8B-B14F-4D97-AF65-F5344CB8AC3E}">
        <p14:creationId xmlns:p14="http://schemas.microsoft.com/office/powerpoint/2010/main" val="37433095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BE" sz="1400" b="1" dirty="0"/>
              <a:t>Fase 3 – Verwerken </a:t>
            </a:r>
          </a:p>
          <a:p>
            <a:r>
              <a:rPr lang="en-BE" sz="1400" dirty="0"/>
              <a:t>A.h.v de verzamelde data en modellen worden voorspellingen gemaakt voor de besmetting, hospitalisatie en sterfte.</a:t>
            </a:r>
          </a:p>
        </p:txBody>
      </p:sp>
      <p:sp>
        <p:nvSpPr>
          <p:cNvPr id="4" name="Slide Number Placeholder 3"/>
          <p:cNvSpPr>
            <a:spLocks noGrp="1"/>
          </p:cNvSpPr>
          <p:nvPr>
            <p:ph type="sldNum" sz="quarter" idx="5"/>
          </p:nvPr>
        </p:nvSpPr>
        <p:spPr/>
        <p:txBody>
          <a:bodyPr/>
          <a:lstStyle/>
          <a:p>
            <a:fld id="{06F55EF3-159F-A741-9DF0-03E9BE361EC3}" type="slidenum">
              <a:rPr lang="x-none" smtClean="0"/>
              <a:t>8</a:t>
            </a:fld>
            <a:endParaRPr lang="x-none"/>
          </a:p>
        </p:txBody>
      </p:sp>
    </p:spTree>
    <p:extLst>
      <p:ext uri="{BB962C8B-B14F-4D97-AF65-F5344CB8AC3E}">
        <p14:creationId xmlns:p14="http://schemas.microsoft.com/office/powerpoint/2010/main" val="7670998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BE" sz="1400" b="1" dirty="0"/>
              <a:t>Fase 4 – Interpretatie </a:t>
            </a:r>
          </a:p>
          <a:p>
            <a:r>
              <a:rPr lang="en-BE" sz="1400" b="0" dirty="0"/>
              <a:t>Toetsen van de voorspellingen met de realiteit en eventueel aanpassen van definities, model en acties.</a:t>
            </a:r>
          </a:p>
          <a:p>
            <a:r>
              <a:rPr lang="en-BE" b="0" dirty="0"/>
              <a:t> </a:t>
            </a:r>
          </a:p>
        </p:txBody>
      </p:sp>
      <p:sp>
        <p:nvSpPr>
          <p:cNvPr id="4" name="Slide Number Placeholder 3"/>
          <p:cNvSpPr>
            <a:spLocks noGrp="1"/>
          </p:cNvSpPr>
          <p:nvPr>
            <p:ph type="sldNum" sz="quarter" idx="5"/>
          </p:nvPr>
        </p:nvSpPr>
        <p:spPr/>
        <p:txBody>
          <a:bodyPr/>
          <a:lstStyle/>
          <a:p>
            <a:fld id="{06F55EF3-159F-A741-9DF0-03E9BE361EC3}" type="slidenum">
              <a:rPr lang="x-none" smtClean="0"/>
              <a:t>9</a:t>
            </a:fld>
            <a:endParaRPr lang="x-none"/>
          </a:p>
        </p:txBody>
      </p:sp>
    </p:spTree>
    <p:extLst>
      <p:ext uri="{BB962C8B-B14F-4D97-AF65-F5344CB8AC3E}">
        <p14:creationId xmlns:p14="http://schemas.microsoft.com/office/powerpoint/2010/main" val="22920503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8B719-FE24-B547-A9B7-1A1DADEB7CD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x-none"/>
          </a:p>
        </p:txBody>
      </p:sp>
      <p:sp>
        <p:nvSpPr>
          <p:cNvPr id="3" name="Subtitle 2">
            <a:extLst>
              <a:ext uri="{FF2B5EF4-FFF2-40B4-BE49-F238E27FC236}">
                <a16:creationId xmlns:a16="http://schemas.microsoft.com/office/drawing/2014/main" id="{F3AB2921-F837-2B4C-8B9C-C6FE139D07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x-none"/>
          </a:p>
        </p:txBody>
      </p:sp>
      <p:sp>
        <p:nvSpPr>
          <p:cNvPr id="4" name="Date Placeholder 3">
            <a:extLst>
              <a:ext uri="{FF2B5EF4-FFF2-40B4-BE49-F238E27FC236}">
                <a16:creationId xmlns:a16="http://schemas.microsoft.com/office/drawing/2014/main" id="{327345FC-867A-2B43-BC01-36C29329062A}"/>
              </a:ext>
            </a:extLst>
          </p:cNvPr>
          <p:cNvSpPr>
            <a:spLocks noGrp="1"/>
          </p:cNvSpPr>
          <p:nvPr>
            <p:ph type="dt" sz="half" idx="10"/>
          </p:nvPr>
        </p:nvSpPr>
        <p:spPr/>
        <p:txBody>
          <a:bodyPr/>
          <a:lstStyle/>
          <a:p>
            <a:fld id="{09C91052-524A-CF49-BE8E-EA788020703C}" type="datetime11">
              <a:rPr lang="en-US" smtClean="0"/>
              <a:t>14:40:34</a:t>
            </a:fld>
            <a:endParaRPr lang="x-none"/>
          </a:p>
        </p:txBody>
      </p:sp>
      <p:sp>
        <p:nvSpPr>
          <p:cNvPr id="5" name="Footer Placeholder 4">
            <a:extLst>
              <a:ext uri="{FF2B5EF4-FFF2-40B4-BE49-F238E27FC236}">
                <a16:creationId xmlns:a16="http://schemas.microsoft.com/office/drawing/2014/main" id="{DE33A9F3-BEE4-924D-9571-84F887C1783C}"/>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29E6C379-2A38-F149-9F0F-5804C23E02BE}"/>
              </a:ext>
            </a:extLst>
          </p:cNvPr>
          <p:cNvSpPr>
            <a:spLocks noGrp="1"/>
          </p:cNvSpPr>
          <p:nvPr>
            <p:ph type="sldNum" sz="quarter" idx="12"/>
          </p:nvPr>
        </p:nvSpPr>
        <p:spPr/>
        <p:txBody>
          <a:bodyPr/>
          <a:lstStyle/>
          <a:p>
            <a:fld id="{97D8C883-3CA6-2949-80E6-BC72401C2C2A}" type="slidenum">
              <a:rPr lang="x-none" smtClean="0"/>
              <a:t>‹#›</a:t>
            </a:fld>
            <a:endParaRPr lang="x-none"/>
          </a:p>
        </p:txBody>
      </p:sp>
    </p:spTree>
    <p:extLst>
      <p:ext uri="{BB962C8B-B14F-4D97-AF65-F5344CB8AC3E}">
        <p14:creationId xmlns:p14="http://schemas.microsoft.com/office/powerpoint/2010/main" val="11845931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887FF-BFE2-CF4B-B993-5DC0FE951C3E}"/>
              </a:ext>
            </a:extLst>
          </p:cNvPr>
          <p:cNvSpPr>
            <a:spLocks noGrp="1"/>
          </p:cNvSpPr>
          <p:nvPr>
            <p:ph type="title"/>
          </p:nvPr>
        </p:nvSpPr>
        <p:spPr/>
        <p:txBody>
          <a:bodyPr/>
          <a:lstStyle/>
          <a:p>
            <a:r>
              <a:rPr lang="en-GB"/>
              <a:t>Click to edit Master title style</a:t>
            </a:r>
            <a:endParaRPr lang="x-none"/>
          </a:p>
        </p:txBody>
      </p:sp>
      <p:sp>
        <p:nvSpPr>
          <p:cNvPr id="3" name="Vertical Text Placeholder 2">
            <a:extLst>
              <a:ext uri="{FF2B5EF4-FFF2-40B4-BE49-F238E27FC236}">
                <a16:creationId xmlns:a16="http://schemas.microsoft.com/office/drawing/2014/main" id="{B55F647C-BE34-0F4F-9085-C1E2329C14E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a16="http://schemas.microsoft.com/office/drawing/2014/main" id="{E2C402AF-7168-9240-9B5B-A91ADC04E508}"/>
              </a:ext>
            </a:extLst>
          </p:cNvPr>
          <p:cNvSpPr>
            <a:spLocks noGrp="1"/>
          </p:cNvSpPr>
          <p:nvPr>
            <p:ph type="dt" sz="half" idx="10"/>
          </p:nvPr>
        </p:nvSpPr>
        <p:spPr/>
        <p:txBody>
          <a:bodyPr/>
          <a:lstStyle/>
          <a:p>
            <a:fld id="{B9450DB9-514E-7441-985F-F5371B92C4FA}" type="datetime11">
              <a:rPr lang="en-US" smtClean="0"/>
              <a:t>14:40:36</a:t>
            </a:fld>
            <a:endParaRPr lang="x-none"/>
          </a:p>
        </p:txBody>
      </p:sp>
      <p:sp>
        <p:nvSpPr>
          <p:cNvPr id="5" name="Footer Placeholder 4">
            <a:extLst>
              <a:ext uri="{FF2B5EF4-FFF2-40B4-BE49-F238E27FC236}">
                <a16:creationId xmlns:a16="http://schemas.microsoft.com/office/drawing/2014/main" id="{EA3D3229-1840-1D42-BAC5-3BEBF398BABF}"/>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B23206A3-97FC-5042-BE65-5AA95015F10C}"/>
              </a:ext>
            </a:extLst>
          </p:cNvPr>
          <p:cNvSpPr>
            <a:spLocks noGrp="1"/>
          </p:cNvSpPr>
          <p:nvPr>
            <p:ph type="sldNum" sz="quarter" idx="12"/>
          </p:nvPr>
        </p:nvSpPr>
        <p:spPr/>
        <p:txBody>
          <a:bodyPr/>
          <a:lstStyle/>
          <a:p>
            <a:fld id="{97D8C883-3CA6-2949-80E6-BC72401C2C2A}" type="slidenum">
              <a:rPr lang="x-none" smtClean="0"/>
              <a:t>‹#›</a:t>
            </a:fld>
            <a:endParaRPr lang="x-none"/>
          </a:p>
        </p:txBody>
      </p:sp>
    </p:spTree>
    <p:extLst>
      <p:ext uri="{BB962C8B-B14F-4D97-AF65-F5344CB8AC3E}">
        <p14:creationId xmlns:p14="http://schemas.microsoft.com/office/powerpoint/2010/main" val="3557135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B9D8043-B81F-6C40-B277-95CF43A9361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x-none"/>
          </a:p>
        </p:txBody>
      </p:sp>
      <p:sp>
        <p:nvSpPr>
          <p:cNvPr id="3" name="Vertical Text Placeholder 2">
            <a:extLst>
              <a:ext uri="{FF2B5EF4-FFF2-40B4-BE49-F238E27FC236}">
                <a16:creationId xmlns:a16="http://schemas.microsoft.com/office/drawing/2014/main" id="{7AA8C5B5-3722-D549-AD66-0A46E4CB6EE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a16="http://schemas.microsoft.com/office/drawing/2014/main" id="{D4C343E6-C502-814E-B899-CE920DE6DA06}"/>
              </a:ext>
            </a:extLst>
          </p:cNvPr>
          <p:cNvSpPr>
            <a:spLocks noGrp="1"/>
          </p:cNvSpPr>
          <p:nvPr>
            <p:ph type="dt" sz="half" idx="10"/>
          </p:nvPr>
        </p:nvSpPr>
        <p:spPr/>
        <p:txBody>
          <a:bodyPr/>
          <a:lstStyle/>
          <a:p>
            <a:fld id="{BB325C32-7547-E448-8C00-C91E9BA7EDF4}" type="datetime11">
              <a:rPr lang="en-US" smtClean="0"/>
              <a:t>14:40:36</a:t>
            </a:fld>
            <a:endParaRPr lang="x-none"/>
          </a:p>
        </p:txBody>
      </p:sp>
      <p:sp>
        <p:nvSpPr>
          <p:cNvPr id="5" name="Footer Placeholder 4">
            <a:extLst>
              <a:ext uri="{FF2B5EF4-FFF2-40B4-BE49-F238E27FC236}">
                <a16:creationId xmlns:a16="http://schemas.microsoft.com/office/drawing/2014/main" id="{61D7C950-269A-6F4C-93A1-1BF0A51E0DCD}"/>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B7F12C22-521B-364E-B5CA-04D569A14B4E}"/>
              </a:ext>
            </a:extLst>
          </p:cNvPr>
          <p:cNvSpPr>
            <a:spLocks noGrp="1"/>
          </p:cNvSpPr>
          <p:nvPr>
            <p:ph type="sldNum" sz="quarter" idx="12"/>
          </p:nvPr>
        </p:nvSpPr>
        <p:spPr/>
        <p:txBody>
          <a:bodyPr/>
          <a:lstStyle/>
          <a:p>
            <a:fld id="{97D8C883-3CA6-2949-80E6-BC72401C2C2A}" type="slidenum">
              <a:rPr lang="x-none" smtClean="0"/>
              <a:t>‹#›</a:t>
            </a:fld>
            <a:endParaRPr lang="x-none"/>
          </a:p>
        </p:txBody>
      </p:sp>
    </p:spTree>
    <p:extLst>
      <p:ext uri="{BB962C8B-B14F-4D97-AF65-F5344CB8AC3E}">
        <p14:creationId xmlns:p14="http://schemas.microsoft.com/office/powerpoint/2010/main" val="2879786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F51D8-81C5-0043-9444-50EB67E2AF07}"/>
              </a:ext>
            </a:extLst>
          </p:cNvPr>
          <p:cNvSpPr>
            <a:spLocks noGrp="1"/>
          </p:cNvSpPr>
          <p:nvPr>
            <p:ph type="title"/>
          </p:nvPr>
        </p:nvSpPr>
        <p:spPr/>
        <p:txBody>
          <a:bodyPr/>
          <a:lstStyle/>
          <a:p>
            <a:r>
              <a:rPr lang="en-GB"/>
              <a:t>Click to edit Master title style</a:t>
            </a:r>
            <a:endParaRPr lang="x-none"/>
          </a:p>
        </p:txBody>
      </p:sp>
      <p:sp>
        <p:nvSpPr>
          <p:cNvPr id="3" name="Content Placeholder 2">
            <a:extLst>
              <a:ext uri="{FF2B5EF4-FFF2-40B4-BE49-F238E27FC236}">
                <a16:creationId xmlns:a16="http://schemas.microsoft.com/office/drawing/2014/main" id="{A513D86F-C4D9-0A4F-8311-C9638F92868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a16="http://schemas.microsoft.com/office/drawing/2014/main" id="{4527FD83-46B4-1348-928D-47B5C02E4FF6}"/>
              </a:ext>
            </a:extLst>
          </p:cNvPr>
          <p:cNvSpPr>
            <a:spLocks noGrp="1"/>
          </p:cNvSpPr>
          <p:nvPr>
            <p:ph type="dt" sz="half" idx="10"/>
          </p:nvPr>
        </p:nvSpPr>
        <p:spPr/>
        <p:txBody>
          <a:bodyPr/>
          <a:lstStyle/>
          <a:p>
            <a:fld id="{33C83C95-899D-3C40-B3EF-B924D9D4811C}" type="datetime11">
              <a:rPr lang="en-US" smtClean="0"/>
              <a:t>14:40:36</a:t>
            </a:fld>
            <a:endParaRPr lang="x-none"/>
          </a:p>
        </p:txBody>
      </p:sp>
      <p:sp>
        <p:nvSpPr>
          <p:cNvPr id="5" name="Footer Placeholder 4">
            <a:extLst>
              <a:ext uri="{FF2B5EF4-FFF2-40B4-BE49-F238E27FC236}">
                <a16:creationId xmlns:a16="http://schemas.microsoft.com/office/drawing/2014/main" id="{B03F5D36-F4BF-1C47-962E-A70A0DD14A0A}"/>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1EFA2EA0-49DD-E941-AA80-A8CBFE8C35F2}"/>
              </a:ext>
            </a:extLst>
          </p:cNvPr>
          <p:cNvSpPr>
            <a:spLocks noGrp="1"/>
          </p:cNvSpPr>
          <p:nvPr>
            <p:ph type="sldNum" sz="quarter" idx="12"/>
          </p:nvPr>
        </p:nvSpPr>
        <p:spPr/>
        <p:txBody>
          <a:bodyPr/>
          <a:lstStyle/>
          <a:p>
            <a:fld id="{97D8C883-3CA6-2949-80E6-BC72401C2C2A}" type="slidenum">
              <a:rPr lang="x-none" smtClean="0"/>
              <a:t>‹#›</a:t>
            </a:fld>
            <a:endParaRPr lang="x-none"/>
          </a:p>
        </p:txBody>
      </p:sp>
    </p:spTree>
    <p:extLst>
      <p:ext uri="{BB962C8B-B14F-4D97-AF65-F5344CB8AC3E}">
        <p14:creationId xmlns:p14="http://schemas.microsoft.com/office/powerpoint/2010/main" val="2258336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540D8-4941-4741-96C1-7E502309C6A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x-none"/>
          </a:p>
        </p:txBody>
      </p:sp>
      <p:sp>
        <p:nvSpPr>
          <p:cNvPr id="3" name="Text Placeholder 2">
            <a:extLst>
              <a:ext uri="{FF2B5EF4-FFF2-40B4-BE49-F238E27FC236}">
                <a16:creationId xmlns:a16="http://schemas.microsoft.com/office/drawing/2014/main" id="{0D53BEA0-5AAF-DE48-9282-759C78106D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BDA84EA-8253-1B40-8134-4285B8F333CE}"/>
              </a:ext>
            </a:extLst>
          </p:cNvPr>
          <p:cNvSpPr>
            <a:spLocks noGrp="1"/>
          </p:cNvSpPr>
          <p:nvPr>
            <p:ph type="dt" sz="half" idx="10"/>
          </p:nvPr>
        </p:nvSpPr>
        <p:spPr/>
        <p:txBody>
          <a:bodyPr/>
          <a:lstStyle/>
          <a:p>
            <a:fld id="{2FEDAC88-0DD1-1847-A898-959CC57386F7}" type="datetime11">
              <a:rPr lang="en-US" smtClean="0"/>
              <a:t>14:40:36</a:t>
            </a:fld>
            <a:endParaRPr lang="x-none"/>
          </a:p>
        </p:txBody>
      </p:sp>
      <p:sp>
        <p:nvSpPr>
          <p:cNvPr id="5" name="Footer Placeholder 4">
            <a:extLst>
              <a:ext uri="{FF2B5EF4-FFF2-40B4-BE49-F238E27FC236}">
                <a16:creationId xmlns:a16="http://schemas.microsoft.com/office/drawing/2014/main" id="{67FD7986-B2C4-F542-933D-D9178012C023}"/>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526F0F60-0B22-A540-883E-F1A155276EC5}"/>
              </a:ext>
            </a:extLst>
          </p:cNvPr>
          <p:cNvSpPr>
            <a:spLocks noGrp="1"/>
          </p:cNvSpPr>
          <p:nvPr>
            <p:ph type="sldNum" sz="quarter" idx="12"/>
          </p:nvPr>
        </p:nvSpPr>
        <p:spPr/>
        <p:txBody>
          <a:bodyPr/>
          <a:lstStyle/>
          <a:p>
            <a:fld id="{97D8C883-3CA6-2949-80E6-BC72401C2C2A}" type="slidenum">
              <a:rPr lang="x-none" smtClean="0"/>
              <a:t>‹#›</a:t>
            </a:fld>
            <a:endParaRPr lang="x-none"/>
          </a:p>
        </p:txBody>
      </p:sp>
    </p:spTree>
    <p:extLst>
      <p:ext uri="{BB962C8B-B14F-4D97-AF65-F5344CB8AC3E}">
        <p14:creationId xmlns:p14="http://schemas.microsoft.com/office/powerpoint/2010/main" val="7665737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628B5-B643-E546-A141-08A8FEFF0B61}"/>
              </a:ext>
            </a:extLst>
          </p:cNvPr>
          <p:cNvSpPr>
            <a:spLocks noGrp="1"/>
          </p:cNvSpPr>
          <p:nvPr>
            <p:ph type="title"/>
          </p:nvPr>
        </p:nvSpPr>
        <p:spPr/>
        <p:txBody>
          <a:bodyPr/>
          <a:lstStyle/>
          <a:p>
            <a:r>
              <a:rPr lang="en-GB"/>
              <a:t>Click to edit Master title style</a:t>
            </a:r>
            <a:endParaRPr lang="x-none"/>
          </a:p>
        </p:txBody>
      </p:sp>
      <p:sp>
        <p:nvSpPr>
          <p:cNvPr id="3" name="Content Placeholder 2">
            <a:extLst>
              <a:ext uri="{FF2B5EF4-FFF2-40B4-BE49-F238E27FC236}">
                <a16:creationId xmlns:a16="http://schemas.microsoft.com/office/drawing/2014/main" id="{A5EBA594-CE52-674C-BF79-BDFCA8130AC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Content Placeholder 3">
            <a:extLst>
              <a:ext uri="{FF2B5EF4-FFF2-40B4-BE49-F238E27FC236}">
                <a16:creationId xmlns:a16="http://schemas.microsoft.com/office/drawing/2014/main" id="{D2D45908-F7F5-6F4B-B244-3EB34FFC82CF}"/>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5" name="Date Placeholder 4">
            <a:extLst>
              <a:ext uri="{FF2B5EF4-FFF2-40B4-BE49-F238E27FC236}">
                <a16:creationId xmlns:a16="http://schemas.microsoft.com/office/drawing/2014/main" id="{4261FA25-080D-F641-9ADB-B9D6F61E5573}"/>
              </a:ext>
            </a:extLst>
          </p:cNvPr>
          <p:cNvSpPr>
            <a:spLocks noGrp="1"/>
          </p:cNvSpPr>
          <p:nvPr>
            <p:ph type="dt" sz="half" idx="10"/>
          </p:nvPr>
        </p:nvSpPr>
        <p:spPr/>
        <p:txBody>
          <a:bodyPr/>
          <a:lstStyle/>
          <a:p>
            <a:fld id="{F9FDFBC9-D537-214E-BB46-FB9BC41F75B6}" type="datetime11">
              <a:rPr lang="en-US" smtClean="0"/>
              <a:t>14:40:36</a:t>
            </a:fld>
            <a:endParaRPr lang="x-none"/>
          </a:p>
        </p:txBody>
      </p:sp>
      <p:sp>
        <p:nvSpPr>
          <p:cNvPr id="6" name="Footer Placeholder 5">
            <a:extLst>
              <a:ext uri="{FF2B5EF4-FFF2-40B4-BE49-F238E27FC236}">
                <a16:creationId xmlns:a16="http://schemas.microsoft.com/office/drawing/2014/main" id="{97C93780-DF45-0144-8DBC-968972C04017}"/>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3E876696-4E3D-0E4C-AACD-4243E3FD9FFF}"/>
              </a:ext>
            </a:extLst>
          </p:cNvPr>
          <p:cNvSpPr>
            <a:spLocks noGrp="1"/>
          </p:cNvSpPr>
          <p:nvPr>
            <p:ph type="sldNum" sz="quarter" idx="12"/>
          </p:nvPr>
        </p:nvSpPr>
        <p:spPr/>
        <p:txBody>
          <a:bodyPr/>
          <a:lstStyle/>
          <a:p>
            <a:fld id="{97D8C883-3CA6-2949-80E6-BC72401C2C2A}" type="slidenum">
              <a:rPr lang="x-none" smtClean="0"/>
              <a:t>‹#›</a:t>
            </a:fld>
            <a:endParaRPr lang="x-none"/>
          </a:p>
        </p:txBody>
      </p:sp>
    </p:spTree>
    <p:extLst>
      <p:ext uri="{BB962C8B-B14F-4D97-AF65-F5344CB8AC3E}">
        <p14:creationId xmlns:p14="http://schemas.microsoft.com/office/powerpoint/2010/main" val="987757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0723C-704A-9545-9F74-CD8CB351FA92}"/>
              </a:ext>
            </a:extLst>
          </p:cNvPr>
          <p:cNvSpPr>
            <a:spLocks noGrp="1"/>
          </p:cNvSpPr>
          <p:nvPr>
            <p:ph type="title"/>
          </p:nvPr>
        </p:nvSpPr>
        <p:spPr>
          <a:xfrm>
            <a:off x="839788" y="365125"/>
            <a:ext cx="10515600" cy="1325563"/>
          </a:xfrm>
        </p:spPr>
        <p:txBody>
          <a:bodyPr/>
          <a:lstStyle/>
          <a:p>
            <a:r>
              <a:rPr lang="en-GB"/>
              <a:t>Click to edit Master title style</a:t>
            </a:r>
            <a:endParaRPr lang="x-none"/>
          </a:p>
        </p:txBody>
      </p:sp>
      <p:sp>
        <p:nvSpPr>
          <p:cNvPr id="3" name="Text Placeholder 2">
            <a:extLst>
              <a:ext uri="{FF2B5EF4-FFF2-40B4-BE49-F238E27FC236}">
                <a16:creationId xmlns:a16="http://schemas.microsoft.com/office/drawing/2014/main" id="{99875740-EFF8-C64C-A6CC-E8FFA6979D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47E3E1E-6C55-4649-98F2-6E9384843DE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5" name="Text Placeholder 4">
            <a:extLst>
              <a:ext uri="{FF2B5EF4-FFF2-40B4-BE49-F238E27FC236}">
                <a16:creationId xmlns:a16="http://schemas.microsoft.com/office/drawing/2014/main" id="{B8482768-C46A-0E42-AC94-004DFCB4F1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828EBEE-2F81-FD43-906F-F2F47AD9390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7" name="Date Placeholder 6">
            <a:extLst>
              <a:ext uri="{FF2B5EF4-FFF2-40B4-BE49-F238E27FC236}">
                <a16:creationId xmlns:a16="http://schemas.microsoft.com/office/drawing/2014/main" id="{08CAE20B-1C7C-B14E-A234-74B0EAA514CB}"/>
              </a:ext>
            </a:extLst>
          </p:cNvPr>
          <p:cNvSpPr>
            <a:spLocks noGrp="1"/>
          </p:cNvSpPr>
          <p:nvPr>
            <p:ph type="dt" sz="half" idx="10"/>
          </p:nvPr>
        </p:nvSpPr>
        <p:spPr/>
        <p:txBody>
          <a:bodyPr/>
          <a:lstStyle/>
          <a:p>
            <a:fld id="{EA286736-C05A-CD44-A8B6-D50ACC789C10}" type="datetime11">
              <a:rPr lang="en-US" smtClean="0"/>
              <a:t>14:40:36</a:t>
            </a:fld>
            <a:endParaRPr lang="x-none"/>
          </a:p>
        </p:txBody>
      </p:sp>
      <p:sp>
        <p:nvSpPr>
          <p:cNvPr id="8" name="Footer Placeholder 7">
            <a:extLst>
              <a:ext uri="{FF2B5EF4-FFF2-40B4-BE49-F238E27FC236}">
                <a16:creationId xmlns:a16="http://schemas.microsoft.com/office/drawing/2014/main" id="{18A8E847-4DED-0343-B52A-2F3FB9273067}"/>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a16="http://schemas.microsoft.com/office/drawing/2014/main" id="{6F0E6F4F-4AE3-B84E-8202-46524BBF2B29}"/>
              </a:ext>
            </a:extLst>
          </p:cNvPr>
          <p:cNvSpPr>
            <a:spLocks noGrp="1"/>
          </p:cNvSpPr>
          <p:nvPr>
            <p:ph type="sldNum" sz="quarter" idx="12"/>
          </p:nvPr>
        </p:nvSpPr>
        <p:spPr/>
        <p:txBody>
          <a:bodyPr/>
          <a:lstStyle/>
          <a:p>
            <a:fld id="{97D8C883-3CA6-2949-80E6-BC72401C2C2A}" type="slidenum">
              <a:rPr lang="x-none" smtClean="0"/>
              <a:t>‹#›</a:t>
            </a:fld>
            <a:endParaRPr lang="x-none"/>
          </a:p>
        </p:txBody>
      </p:sp>
    </p:spTree>
    <p:extLst>
      <p:ext uri="{BB962C8B-B14F-4D97-AF65-F5344CB8AC3E}">
        <p14:creationId xmlns:p14="http://schemas.microsoft.com/office/powerpoint/2010/main" val="1286523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12302-17B3-B941-B871-73B34CC60999}"/>
              </a:ext>
            </a:extLst>
          </p:cNvPr>
          <p:cNvSpPr>
            <a:spLocks noGrp="1"/>
          </p:cNvSpPr>
          <p:nvPr>
            <p:ph type="title"/>
          </p:nvPr>
        </p:nvSpPr>
        <p:spPr/>
        <p:txBody>
          <a:bodyPr/>
          <a:lstStyle/>
          <a:p>
            <a:r>
              <a:rPr lang="en-GB"/>
              <a:t>Click to edit Master title style</a:t>
            </a:r>
            <a:endParaRPr lang="x-none"/>
          </a:p>
        </p:txBody>
      </p:sp>
      <p:sp>
        <p:nvSpPr>
          <p:cNvPr id="3" name="Date Placeholder 2">
            <a:extLst>
              <a:ext uri="{FF2B5EF4-FFF2-40B4-BE49-F238E27FC236}">
                <a16:creationId xmlns:a16="http://schemas.microsoft.com/office/drawing/2014/main" id="{D28A9451-D357-234C-A22E-EAF97528E2B8}"/>
              </a:ext>
            </a:extLst>
          </p:cNvPr>
          <p:cNvSpPr>
            <a:spLocks noGrp="1"/>
          </p:cNvSpPr>
          <p:nvPr>
            <p:ph type="dt" sz="half" idx="10"/>
          </p:nvPr>
        </p:nvSpPr>
        <p:spPr/>
        <p:txBody>
          <a:bodyPr/>
          <a:lstStyle/>
          <a:p>
            <a:fld id="{061A3360-0784-A54F-9E44-7D7A35A1FAC4}" type="datetime11">
              <a:rPr lang="en-US" smtClean="0"/>
              <a:t>14:40:36</a:t>
            </a:fld>
            <a:endParaRPr lang="x-none"/>
          </a:p>
        </p:txBody>
      </p:sp>
      <p:sp>
        <p:nvSpPr>
          <p:cNvPr id="4" name="Footer Placeholder 3">
            <a:extLst>
              <a:ext uri="{FF2B5EF4-FFF2-40B4-BE49-F238E27FC236}">
                <a16:creationId xmlns:a16="http://schemas.microsoft.com/office/drawing/2014/main" id="{D51AD4D3-A6F9-EA49-9F8D-47CDD3A5B938}"/>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id="{2942DC7E-6F21-064B-96CA-AE6E301297D2}"/>
              </a:ext>
            </a:extLst>
          </p:cNvPr>
          <p:cNvSpPr>
            <a:spLocks noGrp="1"/>
          </p:cNvSpPr>
          <p:nvPr>
            <p:ph type="sldNum" sz="quarter" idx="12"/>
          </p:nvPr>
        </p:nvSpPr>
        <p:spPr/>
        <p:txBody>
          <a:bodyPr/>
          <a:lstStyle/>
          <a:p>
            <a:fld id="{97D8C883-3CA6-2949-80E6-BC72401C2C2A}" type="slidenum">
              <a:rPr lang="x-none" smtClean="0"/>
              <a:t>‹#›</a:t>
            </a:fld>
            <a:endParaRPr lang="x-none"/>
          </a:p>
        </p:txBody>
      </p:sp>
    </p:spTree>
    <p:extLst>
      <p:ext uri="{BB962C8B-B14F-4D97-AF65-F5344CB8AC3E}">
        <p14:creationId xmlns:p14="http://schemas.microsoft.com/office/powerpoint/2010/main" val="41611852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9E88C5-6AFE-2F4F-8032-70F65A7813AF}"/>
              </a:ext>
            </a:extLst>
          </p:cNvPr>
          <p:cNvSpPr>
            <a:spLocks noGrp="1"/>
          </p:cNvSpPr>
          <p:nvPr>
            <p:ph type="dt" sz="half" idx="10"/>
          </p:nvPr>
        </p:nvSpPr>
        <p:spPr/>
        <p:txBody>
          <a:bodyPr/>
          <a:lstStyle/>
          <a:p>
            <a:fld id="{4D06AB34-01FE-974C-BB63-92FF54340C62}" type="datetime11">
              <a:rPr lang="en-US" smtClean="0"/>
              <a:t>14:40:35</a:t>
            </a:fld>
            <a:endParaRPr lang="x-none"/>
          </a:p>
        </p:txBody>
      </p:sp>
      <p:sp>
        <p:nvSpPr>
          <p:cNvPr id="3" name="Footer Placeholder 2">
            <a:extLst>
              <a:ext uri="{FF2B5EF4-FFF2-40B4-BE49-F238E27FC236}">
                <a16:creationId xmlns:a16="http://schemas.microsoft.com/office/drawing/2014/main" id="{2C988D5A-8F4A-024F-A4C7-38BCFD947323}"/>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a16="http://schemas.microsoft.com/office/drawing/2014/main" id="{07F4E1D9-64F3-1B40-93B3-E2AE43F479CE}"/>
              </a:ext>
            </a:extLst>
          </p:cNvPr>
          <p:cNvSpPr>
            <a:spLocks noGrp="1"/>
          </p:cNvSpPr>
          <p:nvPr>
            <p:ph type="sldNum" sz="quarter" idx="12"/>
          </p:nvPr>
        </p:nvSpPr>
        <p:spPr/>
        <p:txBody>
          <a:bodyPr/>
          <a:lstStyle/>
          <a:p>
            <a:fld id="{97D8C883-3CA6-2949-80E6-BC72401C2C2A}" type="slidenum">
              <a:rPr lang="x-none" smtClean="0"/>
              <a:t>‹#›</a:t>
            </a:fld>
            <a:endParaRPr lang="x-none"/>
          </a:p>
        </p:txBody>
      </p:sp>
    </p:spTree>
    <p:extLst>
      <p:ext uri="{BB962C8B-B14F-4D97-AF65-F5344CB8AC3E}">
        <p14:creationId xmlns:p14="http://schemas.microsoft.com/office/powerpoint/2010/main" val="2177877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6F8E8-6984-C44E-9070-1775E62F40F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x-none"/>
          </a:p>
        </p:txBody>
      </p:sp>
      <p:sp>
        <p:nvSpPr>
          <p:cNvPr id="3" name="Content Placeholder 2">
            <a:extLst>
              <a:ext uri="{FF2B5EF4-FFF2-40B4-BE49-F238E27FC236}">
                <a16:creationId xmlns:a16="http://schemas.microsoft.com/office/drawing/2014/main" id="{E44991E0-D40D-C746-BA94-EF70E6B456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Text Placeholder 3">
            <a:extLst>
              <a:ext uri="{FF2B5EF4-FFF2-40B4-BE49-F238E27FC236}">
                <a16:creationId xmlns:a16="http://schemas.microsoft.com/office/drawing/2014/main" id="{950B7CF1-FD6E-0C43-87E1-1AAA7B7396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1D3C1FD-753D-9741-AEE3-959EB59281B2}"/>
              </a:ext>
            </a:extLst>
          </p:cNvPr>
          <p:cNvSpPr>
            <a:spLocks noGrp="1"/>
          </p:cNvSpPr>
          <p:nvPr>
            <p:ph type="dt" sz="half" idx="10"/>
          </p:nvPr>
        </p:nvSpPr>
        <p:spPr/>
        <p:txBody>
          <a:bodyPr/>
          <a:lstStyle/>
          <a:p>
            <a:fld id="{497851A7-6A68-9942-8069-F2C959DF8475}" type="datetime11">
              <a:rPr lang="en-US" smtClean="0"/>
              <a:t>14:40:36</a:t>
            </a:fld>
            <a:endParaRPr lang="x-none"/>
          </a:p>
        </p:txBody>
      </p:sp>
      <p:sp>
        <p:nvSpPr>
          <p:cNvPr id="6" name="Footer Placeholder 5">
            <a:extLst>
              <a:ext uri="{FF2B5EF4-FFF2-40B4-BE49-F238E27FC236}">
                <a16:creationId xmlns:a16="http://schemas.microsoft.com/office/drawing/2014/main" id="{126C5082-1DD5-E849-9A1E-69E4B6F40406}"/>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213D81CE-FC4A-2E45-83CD-FC839D5CBFA5}"/>
              </a:ext>
            </a:extLst>
          </p:cNvPr>
          <p:cNvSpPr>
            <a:spLocks noGrp="1"/>
          </p:cNvSpPr>
          <p:nvPr>
            <p:ph type="sldNum" sz="quarter" idx="12"/>
          </p:nvPr>
        </p:nvSpPr>
        <p:spPr/>
        <p:txBody>
          <a:bodyPr/>
          <a:lstStyle/>
          <a:p>
            <a:fld id="{97D8C883-3CA6-2949-80E6-BC72401C2C2A}" type="slidenum">
              <a:rPr lang="x-none" smtClean="0"/>
              <a:t>‹#›</a:t>
            </a:fld>
            <a:endParaRPr lang="x-none"/>
          </a:p>
        </p:txBody>
      </p:sp>
    </p:spTree>
    <p:extLst>
      <p:ext uri="{BB962C8B-B14F-4D97-AF65-F5344CB8AC3E}">
        <p14:creationId xmlns:p14="http://schemas.microsoft.com/office/powerpoint/2010/main" val="3402817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3D0DA-9A6E-E84C-890F-DAECF82150A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x-none"/>
          </a:p>
        </p:txBody>
      </p:sp>
      <p:sp>
        <p:nvSpPr>
          <p:cNvPr id="3" name="Picture Placeholder 2">
            <a:extLst>
              <a:ext uri="{FF2B5EF4-FFF2-40B4-BE49-F238E27FC236}">
                <a16:creationId xmlns:a16="http://schemas.microsoft.com/office/drawing/2014/main" id="{B2E615F2-7DFB-3147-AFCC-746B47F053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a16="http://schemas.microsoft.com/office/drawing/2014/main" id="{C5DA2A67-E392-6442-A85E-10FAF42C46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A8D4438-42EE-2E4F-AB16-6FC7425927E5}"/>
              </a:ext>
            </a:extLst>
          </p:cNvPr>
          <p:cNvSpPr>
            <a:spLocks noGrp="1"/>
          </p:cNvSpPr>
          <p:nvPr>
            <p:ph type="dt" sz="half" idx="10"/>
          </p:nvPr>
        </p:nvSpPr>
        <p:spPr/>
        <p:txBody>
          <a:bodyPr/>
          <a:lstStyle/>
          <a:p>
            <a:fld id="{9CF3313A-62E0-674D-8AB3-652337FC3A0B}" type="datetime11">
              <a:rPr lang="en-US" smtClean="0"/>
              <a:t>14:40:36</a:t>
            </a:fld>
            <a:endParaRPr lang="x-none"/>
          </a:p>
        </p:txBody>
      </p:sp>
      <p:sp>
        <p:nvSpPr>
          <p:cNvPr id="6" name="Footer Placeholder 5">
            <a:extLst>
              <a:ext uri="{FF2B5EF4-FFF2-40B4-BE49-F238E27FC236}">
                <a16:creationId xmlns:a16="http://schemas.microsoft.com/office/drawing/2014/main" id="{D4ECE32A-EF44-464C-A68E-E01912A14DFE}"/>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1C03A388-2E5D-B845-BDDF-A3C3BEF1FA2A}"/>
              </a:ext>
            </a:extLst>
          </p:cNvPr>
          <p:cNvSpPr>
            <a:spLocks noGrp="1"/>
          </p:cNvSpPr>
          <p:nvPr>
            <p:ph type="sldNum" sz="quarter" idx="12"/>
          </p:nvPr>
        </p:nvSpPr>
        <p:spPr/>
        <p:txBody>
          <a:bodyPr/>
          <a:lstStyle/>
          <a:p>
            <a:fld id="{97D8C883-3CA6-2949-80E6-BC72401C2C2A}" type="slidenum">
              <a:rPr lang="x-none" smtClean="0"/>
              <a:t>‹#›</a:t>
            </a:fld>
            <a:endParaRPr lang="x-none"/>
          </a:p>
        </p:txBody>
      </p:sp>
    </p:spTree>
    <p:extLst>
      <p:ext uri="{BB962C8B-B14F-4D97-AF65-F5344CB8AC3E}">
        <p14:creationId xmlns:p14="http://schemas.microsoft.com/office/powerpoint/2010/main" val="8058917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FAE40E-9667-7C4A-8654-7BEF19DFA7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x-none"/>
          </a:p>
        </p:txBody>
      </p:sp>
      <p:sp>
        <p:nvSpPr>
          <p:cNvPr id="3" name="Text Placeholder 2">
            <a:extLst>
              <a:ext uri="{FF2B5EF4-FFF2-40B4-BE49-F238E27FC236}">
                <a16:creationId xmlns:a16="http://schemas.microsoft.com/office/drawing/2014/main" id="{F5A36715-BB2C-B440-BE7C-E0B6ECA480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a16="http://schemas.microsoft.com/office/drawing/2014/main" id="{4B094492-1627-C14E-A9D3-11CA7AAC08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193B7A-5F1A-884F-8CD0-A96F86B214EE}" type="datetime11">
              <a:rPr lang="en-US" smtClean="0"/>
              <a:t>14:40:34</a:t>
            </a:fld>
            <a:endParaRPr lang="x-none"/>
          </a:p>
        </p:txBody>
      </p:sp>
      <p:sp>
        <p:nvSpPr>
          <p:cNvPr id="5" name="Footer Placeholder 4">
            <a:extLst>
              <a:ext uri="{FF2B5EF4-FFF2-40B4-BE49-F238E27FC236}">
                <a16:creationId xmlns:a16="http://schemas.microsoft.com/office/drawing/2014/main" id="{4884D165-B6B8-CA44-888C-CECFA4F53D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a:extLst>
              <a:ext uri="{FF2B5EF4-FFF2-40B4-BE49-F238E27FC236}">
                <a16:creationId xmlns:a16="http://schemas.microsoft.com/office/drawing/2014/main" id="{8363EE3F-5549-964E-B660-E44ACEC0D9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D8C883-3CA6-2949-80E6-BC72401C2C2A}" type="slidenum">
              <a:rPr lang="x-none" smtClean="0"/>
              <a:t>‹#›</a:t>
            </a:fld>
            <a:endParaRPr lang="x-none"/>
          </a:p>
        </p:txBody>
      </p:sp>
    </p:spTree>
    <p:extLst>
      <p:ext uri="{BB962C8B-B14F-4D97-AF65-F5344CB8AC3E}">
        <p14:creationId xmlns:p14="http://schemas.microsoft.com/office/powerpoint/2010/main" val="1603064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10.gif"/><Relationship Id="rId3" Type="http://schemas.openxmlformats.org/officeDocument/2006/relationships/image" Target="../media/image1.jpeg"/><Relationship Id="rId7" Type="http://schemas.openxmlformats.org/officeDocument/2006/relationships/image" Target="../media/image4.jpeg"/><Relationship Id="rId12" Type="http://schemas.openxmlformats.org/officeDocument/2006/relationships/image" Target="../media/image9.png"/><Relationship Id="rId17" Type="http://schemas.openxmlformats.org/officeDocument/2006/relationships/image" Target="../media/image14.tiff"/><Relationship Id="rId2" Type="http://schemas.openxmlformats.org/officeDocument/2006/relationships/notesSlide" Target="../notesSlides/notesSlide1.xml"/><Relationship Id="rId16" Type="http://schemas.openxmlformats.org/officeDocument/2006/relationships/image" Target="../media/image13.tiff"/><Relationship Id="rId1" Type="http://schemas.openxmlformats.org/officeDocument/2006/relationships/slideLayout" Target="../slideLayouts/slideLayout1.xml"/><Relationship Id="rId6" Type="http://schemas.openxmlformats.org/officeDocument/2006/relationships/hyperlink" Target="http://www.t3nederland.nl/" TargetMode="External"/><Relationship Id="rId11" Type="http://schemas.openxmlformats.org/officeDocument/2006/relationships/image" Target="../media/image8.png"/><Relationship Id="rId5" Type="http://schemas.openxmlformats.org/officeDocument/2006/relationships/image" Target="../media/image3.tiff"/><Relationship Id="rId15" Type="http://schemas.openxmlformats.org/officeDocument/2006/relationships/image" Target="../media/image12.png"/><Relationship Id="rId10" Type="http://schemas.openxmlformats.org/officeDocument/2006/relationships/image" Target="../media/image7.jpeg"/><Relationship Id="rId4" Type="http://schemas.openxmlformats.org/officeDocument/2006/relationships/image" Target="../media/image2.tiff"/><Relationship Id="rId9" Type="http://schemas.openxmlformats.org/officeDocument/2006/relationships/image" Target="../media/image6.jpeg"/><Relationship Id="rId14" Type="http://schemas.openxmlformats.org/officeDocument/2006/relationships/image" Target="../media/image11.tiff"/></Relationships>
</file>

<file path=ppt/slides/_rels/slide10.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hyperlink" Target="http://www.slo.nl/vakportalen/vakportaal-digitale-geletterdheid/computational-thinking" TargetMode="External"/><Relationship Id="rId7"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10" Type="http://schemas.openxmlformats.org/officeDocument/2006/relationships/hyperlink" Target="http://www.onderwijsdoelen.be/" TargetMode="External"/><Relationship Id="rId4" Type="http://schemas.openxmlformats.org/officeDocument/2006/relationships/image" Target="../media/image24.png"/><Relationship Id="rId9" Type="http://schemas.openxmlformats.org/officeDocument/2006/relationships/image" Target="../media/image26.tiff"/></Relationships>
</file>

<file path=ppt/slides/_rels/slide11.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00.png"/><Relationship Id="rId4" Type="http://schemas.openxmlformats.org/officeDocument/2006/relationships/image" Target="../media/image190.png"/></Relationships>
</file>

<file path=ppt/slides/_rels/slide12.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180.png"/><Relationship Id="rId7" Type="http://schemas.openxmlformats.org/officeDocument/2006/relationships/image" Target="../media/image28.tiff"/><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7.tiff"/><Relationship Id="rId5" Type="http://schemas.openxmlformats.org/officeDocument/2006/relationships/image" Target="../media/image200.png"/><Relationship Id="rId10" Type="http://schemas.openxmlformats.org/officeDocument/2006/relationships/image" Target="../media/image30.png"/><Relationship Id="rId4" Type="http://schemas.openxmlformats.org/officeDocument/2006/relationships/image" Target="../media/image190.png"/><Relationship Id="rId9" Type="http://schemas.openxmlformats.org/officeDocument/2006/relationships/image" Target="../media/image15.tiff"/></Relationships>
</file>

<file path=ppt/slides/_rels/slide13.xml.rels><?xml version="1.0" encoding="UTF-8" standalone="yes"?>
<Relationships xmlns="http://schemas.openxmlformats.org/package/2006/relationships"><Relationship Id="rId8" Type="http://schemas.openxmlformats.org/officeDocument/2006/relationships/image" Target="../media/image35.tiff"/><Relationship Id="rId13" Type="http://schemas.openxmlformats.org/officeDocument/2006/relationships/image" Target="../media/image39.png"/><Relationship Id="rId3" Type="http://schemas.openxmlformats.org/officeDocument/2006/relationships/image" Target="../media/image15.tiff"/><Relationship Id="rId7" Type="http://schemas.openxmlformats.org/officeDocument/2006/relationships/image" Target="../media/image34.tiff"/><Relationship Id="rId12"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3.tiff"/><Relationship Id="rId11" Type="http://schemas.openxmlformats.org/officeDocument/2006/relationships/image" Target="../media/image38.png"/><Relationship Id="rId5" Type="http://schemas.openxmlformats.org/officeDocument/2006/relationships/image" Target="../media/image32.tiff"/><Relationship Id="rId10" Type="http://schemas.openxmlformats.org/officeDocument/2006/relationships/image" Target="../media/image37.png"/><Relationship Id="rId4" Type="http://schemas.openxmlformats.org/officeDocument/2006/relationships/image" Target="../media/image31.tiff"/><Relationship Id="rId9" Type="http://schemas.openxmlformats.org/officeDocument/2006/relationships/image" Target="../media/image36.png"/><Relationship Id="rId1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2.jpeg"/></Relationships>
</file>

<file path=ppt/slides/_rels/slide15.xml.rels><?xml version="1.0" encoding="UTF-8" standalone="yes"?>
<Relationships xmlns="http://schemas.openxmlformats.org/package/2006/relationships"><Relationship Id="rId8" Type="http://schemas.openxmlformats.org/officeDocument/2006/relationships/image" Target="../media/image340.png"/><Relationship Id="rId3" Type="http://schemas.openxmlformats.org/officeDocument/2006/relationships/image" Target="../media/image41.png"/><Relationship Id="rId12" Type="http://schemas.openxmlformats.org/officeDocument/2006/relationships/image" Target="../media/image390.png"/><Relationship Id="rId2" Type="http://schemas.openxmlformats.org/officeDocument/2006/relationships/notesSlide" Target="../notesSlides/notesSlide15.xml"/><Relationship Id="rId1" Type="http://schemas.openxmlformats.org/officeDocument/2006/relationships/slideLayout" Target="../slideLayouts/slideLayout1.xml"/><Relationship Id="rId11" Type="http://schemas.openxmlformats.org/officeDocument/2006/relationships/image" Target="../media/image380.png"/><Relationship Id="rId10" Type="http://schemas.openxmlformats.org/officeDocument/2006/relationships/image" Target="../media/image370.png"/><Relationship Id="rId4" Type="http://schemas.openxmlformats.org/officeDocument/2006/relationships/image" Target="../media/image43.jpeg"/><Relationship Id="rId9" Type="http://schemas.openxmlformats.org/officeDocument/2006/relationships/image" Target="../media/image350.png"/></Relationships>
</file>

<file path=ppt/slides/_rels/slide16.xml.rels><?xml version="1.0" encoding="UTF-8" standalone="yes"?>
<Relationships xmlns="http://schemas.openxmlformats.org/package/2006/relationships"><Relationship Id="rId8" Type="http://schemas.openxmlformats.org/officeDocument/2006/relationships/image" Target="../media/image340.png"/><Relationship Id="rId3" Type="http://schemas.openxmlformats.org/officeDocument/2006/relationships/image" Target="../media/image41.png"/><Relationship Id="rId7" Type="http://schemas.openxmlformats.org/officeDocument/2006/relationships/image" Target="../media/image43.jpeg"/><Relationship Id="rId12" Type="http://schemas.openxmlformats.org/officeDocument/2006/relationships/image" Target="../media/image390.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6.tiff"/><Relationship Id="rId11" Type="http://schemas.openxmlformats.org/officeDocument/2006/relationships/image" Target="../media/image380.png"/><Relationship Id="rId5" Type="http://schemas.openxmlformats.org/officeDocument/2006/relationships/image" Target="../media/image45.tiff"/><Relationship Id="rId10" Type="http://schemas.openxmlformats.org/officeDocument/2006/relationships/image" Target="../media/image370.png"/><Relationship Id="rId4" Type="http://schemas.openxmlformats.org/officeDocument/2006/relationships/image" Target="../media/image44.tiff"/><Relationship Id="rId9" Type="http://schemas.openxmlformats.org/officeDocument/2006/relationships/image" Target="../media/image350.png"/></Relationships>
</file>

<file path=ppt/slides/_rels/slide17.xml.rels><?xml version="1.0" encoding="UTF-8" standalone="yes"?>
<Relationships xmlns="http://schemas.openxmlformats.org/package/2006/relationships"><Relationship Id="rId8" Type="http://schemas.openxmlformats.org/officeDocument/2006/relationships/image" Target="../media/image45.tiff"/><Relationship Id="rId13" Type="http://schemas.openxmlformats.org/officeDocument/2006/relationships/image" Target="../media/image370.png"/><Relationship Id="rId3" Type="http://schemas.openxmlformats.org/officeDocument/2006/relationships/image" Target="../media/image41.png"/><Relationship Id="rId7" Type="http://schemas.openxmlformats.org/officeDocument/2006/relationships/image" Target="../media/image44.tiff"/><Relationship Id="rId12" Type="http://schemas.openxmlformats.org/officeDocument/2006/relationships/image" Target="../media/image350.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9.tiff"/><Relationship Id="rId11" Type="http://schemas.openxmlformats.org/officeDocument/2006/relationships/image" Target="../media/image340.png"/><Relationship Id="rId5" Type="http://schemas.openxmlformats.org/officeDocument/2006/relationships/image" Target="../media/image48.tiff"/><Relationship Id="rId15" Type="http://schemas.openxmlformats.org/officeDocument/2006/relationships/image" Target="../media/image390.png"/><Relationship Id="rId10" Type="http://schemas.openxmlformats.org/officeDocument/2006/relationships/image" Target="../media/image43.jpeg"/><Relationship Id="rId4" Type="http://schemas.openxmlformats.org/officeDocument/2006/relationships/image" Target="../media/image47.tiff"/><Relationship Id="rId9" Type="http://schemas.openxmlformats.org/officeDocument/2006/relationships/image" Target="../media/image46.tiff"/><Relationship Id="rId14" Type="http://schemas.openxmlformats.org/officeDocument/2006/relationships/image" Target="../media/image380.png"/></Relationships>
</file>

<file path=ppt/slides/_rels/slide18.xml.rels><?xml version="1.0" encoding="UTF-8" standalone="yes"?>
<Relationships xmlns="http://schemas.openxmlformats.org/package/2006/relationships"><Relationship Id="rId8" Type="http://schemas.openxmlformats.org/officeDocument/2006/relationships/image" Target="../media/image45.tiff"/><Relationship Id="rId13" Type="http://schemas.openxmlformats.org/officeDocument/2006/relationships/image" Target="../media/image370.png"/><Relationship Id="rId3" Type="http://schemas.openxmlformats.org/officeDocument/2006/relationships/image" Target="../media/image41.png"/><Relationship Id="rId7" Type="http://schemas.openxmlformats.org/officeDocument/2006/relationships/image" Target="../media/image44.tiff"/><Relationship Id="rId12" Type="http://schemas.openxmlformats.org/officeDocument/2006/relationships/image" Target="../media/image350.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9.tiff"/><Relationship Id="rId11" Type="http://schemas.openxmlformats.org/officeDocument/2006/relationships/image" Target="../media/image340.png"/><Relationship Id="rId5" Type="http://schemas.openxmlformats.org/officeDocument/2006/relationships/image" Target="../media/image48.tiff"/><Relationship Id="rId15" Type="http://schemas.openxmlformats.org/officeDocument/2006/relationships/image" Target="../media/image390.png"/><Relationship Id="rId10" Type="http://schemas.openxmlformats.org/officeDocument/2006/relationships/image" Target="../media/image43.jpeg"/><Relationship Id="rId4" Type="http://schemas.openxmlformats.org/officeDocument/2006/relationships/image" Target="../media/image47.tiff"/><Relationship Id="rId9" Type="http://schemas.openxmlformats.org/officeDocument/2006/relationships/image" Target="../media/image46.tiff"/><Relationship Id="rId14" Type="http://schemas.openxmlformats.org/officeDocument/2006/relationships/image" Target="../media/image380.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0.gif"/><Relationship Id="rId13" Type="http://schemas.openxmlformats.org/officeDocument/2006/relationships/image" Target="../media/image15.tiff"/><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tif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tiff"/><Relationship Id="rId5" Type="http://schemas.openxmlformats.org/officeDocument/2006/relationships/image" Target="../media/image7.jpeg"/><Relationship Id="rId15" Type="http://schemas.openxmlformats.org/officeDocument/2006/relationships/hyperlink" Target="http://www.wil-depython.nl/" TargetMode="External"/><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tiff"/><Relationship Id="rId14" Type="http://schemas.openxmlformats.org/officeDocument/2006/relationships/hyperlink" Target="http://www.wil-depython.be/"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10.png"/></Relationships>
</file>

<file path=ppt/slides/_rels/slide21.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10.png"/><Relationship Id="rId5" Type="http://schemas.openxmlformats.org/officeDocument/2006/relationships/image" Target="../media/image53.png"/><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60.tiff"/><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60.tiff"/><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60.tiff"/><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440.png"/><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3.png"/><Relationship Id="rId7" Type="http://schemas.openxmlformats.org/officeDocument/2006/relationships/image" Target="../media/image440.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image" Target="../media/image6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3.png"/><Relationship Id="rId7" Type="http://schemas.openxmlformats.org/officeDocument/2006/relationships/image" Target="../media/image440.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7.png"/><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3.png"/><Relationship Id="rId7" Type="http://schemas.openxmlformats.org/officeDocument/2006/relationships/image" Target="../media/image440.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7.png"/><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3.png"/><Relationship Id="rId7" Type="http://schemas.openxmlformats.org/officeDocument/2006/relationships/image" Target="../media/image65.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440.png"/><Relationship Id="rId5" Type="http://schemas.openxmlformats.org/officeDocument/2006/relationships/image" Target="../media/image64.png"/><Relationship Id="rId4" Type="http://schemas.openxmlformats.org/officeDocument/2006/relationships/image" Target="../media/image66.png"/><Relationship Id="rId9" Type="http://schemas.openxmlformats.org/officeDocument/2006/relationships/image" Target="../media/image69.png"/></Relationships>
</file>

<file path=ppt/slides/_rels/slide33.xml.rels><?xml version="1.0" encoding="UTF-8" standalone="yes"?>
<Relationships xmlns="http://schemas.openxmlformats.org/package/2006/relationships"><Relationship Id="rId8" Type="http://schemas.openxmlformats.org/officeDocument/2006/relationships/image" Target="../media/image440.png"/><Relationship Id="rId3" Type="http://schemas.openxmlformats.org/officeDocument/2006/relationships/image" Target="../media/image67.png"/><Relationship Id="rId7" Type="http://schemas.openxmlformats.org/officeDocument/2006/relationships/image" Target="../media/image64.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3.png"/><Relationship Id="rId10" Type="http://schemas.openxmlformats.org/officeDocument/2006/relationships/image" Target="../media/image70.png"/><Relationship Id="rId4" Type="http://schemas.openxmlformats.org/officeDocument/2006/relationships/image" Target="../media/image69.png"/><Relationship Id="rId9" Type="http://schemas.openxmlformats.org/officeDocument/2006/relationships/image" Target="../media/image65.png"/></Relationships>
</file>

<file path=ppt/slides/_rels/slide34.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3.png"/><Relationship Id="rId7" Type="http://schemas.openxmlformats.org/officeDocument/2006/relationships/image" Target="../media/image65.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440.png"/><Relationship Id="rId11" Type="http://schemas.openxmlformats.org/officeDocument/2006/relationships/image" Target="../media/image72.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6.png"/><Relationship Id="rId9" Type="http://schemas.openxmlformats.org/officeDocument/2006/relationships/image" Target="../media/image67.png"/></Relationships>
</file>

<file path=ppt/slides/_rels/slide35.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4.tiff"/><Relationship Id="rId3" Type="http://schemas.openxmlformats.org/officeDocument/2006/relationships/image" Target="../media/image63.png"/><Relationship Id="rId7" Type="http://schemas.openxmlformats.org/officeDocument/2006/relationships/image" Target="../media/image65.png"/><Relationship Id="rId12" Type="http://schemas.openxmlformats.org/officeDocument/2006/relationships/image" Target="../media/image73.tiff"/><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440.png"/><Relationship Id="rId11" Type="http://schemas.openxmlformats.org/officeDocument/2006/relationships/image" Target="../media/image72.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6.png"/><Relationship Id="rId9" Type="http://schemas.openxmlformats.org/officeDocument/2006/relationships/image" Target="../media/image67.png"/></Relationships>
</file>

<file path=ppt/slides/_rels/slide3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3.png"/><Relationship Id="rId7" Type="http://schemas.openxmlformats.org/officeDocument/2006/relationships/image" Target="../media/image65.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440.png"/><Relationship Id="rId5" Type="http://schemas.openxmlformats.org/officeDocument/2006/relationships/image" Target="../media/image64.png"/><Relationship Id="rId10" Type="http://schemas.openxmlformats.org/officeDocument/2006/relationships/image" Target="../media/image75.tiff"/><Relationship Id="rId4" Type="http://schemas.openxmlformats.org/officeDocument/2006/relationships/image" Target="../media/image66.png"/><Relationship Id="rId9" Type="http://schemas.openxmlformats.org/officeDocument/2006/relationships/image" Target="../media/image69.png"/></Relationships>
</file>

<file path=ppt/slides/_rels/slide37.xml.rels><?xml version="1.0" encoding="UTF-8" standalone="yes"?>
<Relationships xmlns="http://schemas.openxmlformats.org/package/2006/relationships"><Relationship Id="rId13" Type="http://schemas.openxmlformats.org/officeDocument/2006/relationships/image" Target="../media/image75.tiff"/><Relationship Id="rId3" Type="http://schemas.openxmlformats.org/officeDocument/2006/relationships/image" Target="../media/image76.gif"/><Relationship Id="rId12" Type="http://schemas.openxmlformats.org/officeDocument/2006/relationships/image" Target="../media/image69.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64.png"/><Relationship Id="rId11" Type="http://schemas.openxmlformats.org/officeDocument/2006/relationships/image" Target="../media/image67.png"/><Relationship Id="rId5" Type="http://schemas.openxmlformats.org/officeDocument/2006/relationships/image" Target="../media/image66.png"/><Relationship Id="rId10" Type="http://schemas.openxmlformats.org/officeDocument/2006/relationships/image" Target="../media/image65.png"/><Relationship Id="rId4" Type="http://schemas.openxmlformats.org/officeDocument/2006/relationships/image" Target="../media/image63.png"/><Relationship Id="rId9" Type="http://schemas.openxmlformats.org/officeDocument/2006/relationships/image" Target="../media/image440.png"/></Relationships>
</file>

<file path=ppt/slides/_rels/slide38.xml.rels><?xml version="1.0" encoding="UTF-8" standalone="yes"?>
<Relationships xmlns="http://schemas.openxmlformats.org/package/2006/relationships"><Relationship Id="rId3" Type="http://schemas.openxmlformats.org/officeDocument/2006/relationships/image" Target="../media/image77.tiff"/><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79.tiff"/><Relationship Id="rId4" Type="http://schemas.openxmlformats.org/officeDocument/2006/relationships/image" Target="../media/image78.tiff"/></Relationships>
</file>

<file path=ppt/slides/_rels/slide39.xml.rels><?xml version="1.0" encoding="UTF-8" standalone="yes"?>
<Relationships xmlns="http://schemas.openxmlformats.org/package/2006/relationships"><Relationship Id="rId3" Type="http://schemas.openxmlformats.org/officeDocument/2006/relationships/image" Target="../media/image80.tiff"/><Relationship Id="rId7" Type="http://schemas.openxmlformats.org/officeDocument/2006/relationships/image" Target="../media/image79.tiff"/><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78.tiff"/><Relationship Id="rId5" Type="http://schemas.openxmlformats.org/officeDocument/2006/relationships/image" Target="../media/image77.tiff"/><Relationship Id="rId4" Type="http://schemas.openxmlformats.org/officeDocument/2006/relationships/image" Target="../media/image81.tiff"/></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hyperlink" Target="https://digitalpromise.org/initiative/computational-thinking/"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81.tiff"/><Relationship Id="rId7" Type="http://schemas.openxmlformats.org/officeDocument/2006/relationships/image" Target="../media/image79.tiff"/><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78.tiff"/><Relationship Id="rId5" Type="http://schemas.openxmlformats.org/officeDocument/2006/relationships/image" Target="../media/image77.tiff"/><Relationship Id="rId4" Type="http://schemas.openxmlformats.org/officeDocument/2006/relationships/image" Target="../media/image82.tiff"/></Relationships>
</file>

<file path=ppt/slides/_rels/slide41.xml.rels><?xml version="1.0" encoding="UTF-8" standalone="yes"?>
<Relationships xmlns="http://schemas.openxmlformats.org/package/2006/relationships"><Relationship Id="rId3" Type="http://schemas.openxmlformats.org/officeDocument/2006/relationships/image" Target="../media/image82.tiff"/><Relationship Id="rId7" Type="http://schemas.openxmlformats.org/officeDocument/2006/relationships/image" Target="../media/image79.tiff"/><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78.tiff"/><Relationship Id="rId5" Type="http://schemas.openxmlformats.org/officeDocument/2006/relationships/image" Target="../media/image77.tiff"/><Relationship Id="rId4" Type="http://schemas.openxmlformats.org/officeDocument/2006/relationships/image" Target="../media/image83.tiff"/></Relationships>
</file>

<file path=ppt/slides/_rels/slide42.xml.rels><?xml version="1.0" encoding="UTF-8" standalone="yes"?>
<Relationships xmlns="http://schemas.openxmlformats.org/package/2006/relationships"><Relationship Id="rId8" Type="http://schemas.openxmlformats.org/officeDocument/2006/relationships/image" Target="../media/image89.gif"/><Relationship Id="rId3" Type="http://schemas.openxmlformats.org/officeDocument/2006/relationships/image" Target="../media/image84.png"/><Relationship Id="rId7" Type="http://schemas.openxmlformats.org/officeDocument/2006/relationships/image" Target="../media/image88.gif"/><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87.gif"/><Relationship Id="rId5" Type="http://schemas.openxmlformats.org/officeDocument/2006/relationships/image" Target="../media/image86.png"/><Relationship Id="rId4" Type="http://schemas.openxmlformats.org/officeDocument/2006/relationships/image" Target="../media/image85.png"/></Relationships>
</file>

<file path=ppt/slides/_rels/slide43.xml.rels><?xml version="1.0" encoding="UTF-8" standalone="yes"?>
<Relationships xmlns="http://schemas.openxmlformats.org/package/2006/relationships"><Relationship Id="rId3" Type="http://schemas.openxmlformats.org/officeDocument/2006/relationships/image" Target="../media/image90.tiff"/><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90.tiff"/><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91.tiff"/></Relationships>
</file>

<file path=ppt/slides/_rels/slide45.xml.rels><?xml version="1.0" encoding="UTF-8" standalone="yes"?>
<Relationships xmlns="http://schemas.openxmlformats.org/package/2006/relationships"><Relationship Id="rId3" Type="http://schemas.openxmlformats.org/officeDocument/2006/relationships/image" Target="../media/image90.tiff"/><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92.tiff"/><Relationship Id="rId4" Type="http://schemas.openxmlformats.org/officeDocument/2006/relationships/image" Target="../media/image91.tiff"/></Relationships>
</file>

<file path=ppt/slides/_rels/slide46.xml.rels><?xml version="1.0" encoding="UTF-8" standalone="yes"?>
<Relationships xmlns="http://schemas.openxmlformats.org/package/2006/relationships"><Relationship Id="rId3" Type="http://schemas.openxmlformats.org/officeDocument/2006/relationships/image" Target="../media/image93.tiff"/><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91.tiff"/><Relationship Id="rId4" Type="http://schemas.openxmlformats.org/officeDocument/2006/relationships/image" Target="../media/image90.tiff"/></Relationships>
</file>

<file path=ppt/slides/_rels/slide47.xml.rels><?xml version="1.0" encoding="UTF-8" standalone="yes"?>
<Relationships xmlns="http://schemas.openxmlformats.org/package/2006/relationships"><Relationship Id="rId3" Type="http://schemas.openxmlformats.org/officeDocument/2006/relationships/image" Target="../media/image94.tiff"/><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91.tiff"/><Relationship Id="rId4" Type="http://schemas.openxmlformats.org/officeDocument/2006/relationships/image" Target="../media/image90.tiff"/></Relationships>
</file>

<file path=ppt/slides/_rels/slide48.xml.rels><?xml version="1.0" encoding="UTF-8" standalone="yes"?>
<Relationships xmlns="http://schemas.openxmlformats.org/package/2006/relationships"><Relationship Id="rId3" Type="http://schemas.openxmlformats.org/officeDocument/2006/relationships/image" Target="../media/image95.tiff"/><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91.tiff"/><Relationship Id="rId4" Type="http://schemas.openxmlformats.org/officeDocument/2006/relationships/image" Target="../media/image90.tiff"/></Relationships>
</file>

<file path=ppt/slides/_rels/slide49.xml.rels><?xml version="1.0" encoding="UTF-8" standalone="yes"?>
<Relationships xmlns="http://schemas.openxmlformats.org/package/2006/relationships"><Relationship Id="rId3" Type="http://schemas.openxmlformats.org/officeDocument/2006/relationships/image" Target="../media/image96.tiff"/><Relationship Id="rId2" Type="http://schemas.openxmlformats.org/officeDocument/2006/relationships/notesSlide" Target="../notesSlides/notesSlide49.xml"/><Relationship Id="rId1" Type="http://schemas.openxmlformats.org/officeDocument/2006/relationships/slideLayout" Target="../slideLayouts/slideLayout1.xml"/><Relationship Id="rId5" Type="http://schemas.openxmlformats.org/officeDocument/2006/relationships/image" Target="../media/image91.tiff"/><Relationship Id="rId4" Type="http://schemas.openxmlformats.org/officeDocument/2006/relationships/image" Target="../media/image90.tiff"/></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hyperlink" Target="https://www.computerbasedmath.org/case-for-computer-based-math-education.php"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hyperlink" Target="https://digitalpromise.org/initiative/computational-thinking/" TargetMode="External"/></Relationships>
</file>

<file path=ppt/slides/_rels/slide50.xml.rels><?xml version="1.0" encoding="UTF-8" standalone="yes"?>
<Relationships xmlns="http://schemas.openxmlformats.org/package/2006/relationships"><Relationship Id="rId8" Type="http://schemas.openxmlformats.org/officeDocument/2006/relationships/image" Target="../media/image91.tiff"/><Relationship Id="rId3" Type="http://schemas.openxmlformats.org/officeDocument/2006/relationships/image" Target="../media/image97.tiff"/><Relationship Id="rId7" Type="http://schemas.openxmlformats.org/officeDocument/2006/relationships/image" Target="../media/image90.tiff"/><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95.tiff"/><Relationship Id="rId5" Type="http://schemas.openxmlformats.org/officeDocument/2006/relationships/image" Target="../media/image99.tiff"/><Relationship Id="rId4" Type="http://schemas.openxmlformats.org/officeDocument/2006/relationships/image" Target="../media/image98.tiff"/></Relationships>
</file>

<file path=ppt/slides/_rels/slide51.xml.rels><?xml version="1.0" encoding="UTF-8" standalone="yes"?>
<Relationships xmlns="http://schemas.openxmlformats.org/package/2006/relationships"><Relationship Id="rId8" Type="http://schemas.openxmlformats.org/officeDocument/2006/relationships/image" Target="../media/image102.tiff"/><Relationship Id="rId3" Type="http://schemas.openxmlformats.org/officeDocument/2006/relationships/image" Target="../media/image100.tiff"/><Relationship Id="rId7" Type="http://schemas.openxmlformats.org/officeDocument/2006/relationships/image" Target="../media/image90.tiff"/><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95.tiff"/><Relationship Id="rId11" Type="http://schemas.openxmlformats.org/officeDocument/2006/relationships/image" Target="../media/image99.tiff"/><Relationship Id="rId5" Type="http://schemas.openxmlformats.org/officeDocument/2006/relationships/image" Target="../media/image91.tiff"/><Relationship Id="rId10" Type="http://schemas.openxmlformats.org/officeDocument/2006/relationships/image" Target="../media/image98.tiff"/><Relationship Id="rId4" Type="http://schemas.openxmlformats.org/officeDocument/2006/relationships/image" Target="../media/image101.tiff"/><Relationship Id="rId9" Type="http://schemas.openxmlformats.org/officeDocument/2006/relationships/image" Target="../media/image97.tiff"/></Relationships>
</file>

<file path=ppt/slides/_rels/slide52.xml.rels><?xml version="1.0" encoding="UTF-8" standalone="yes"?>
<Relationships xmlns="http://schemas.openxmlformats.org/package/2006/relationships"><Relationship Id="rId8" Type="http://schemas.openxmlformats.org/officeDocument/2006/relationships/image" Target="../media/image90.tiff"/><Relationship Id="rId3" Type="http://schemas.openxmlformats.org/officeDocument/2006/relationships/image" Target="../media/image103.gif"/><Relationship Id="rId7" Type="http://schemas.openxmlformats.org/officeDocument/2006/relationships/image" Target="../media/image91.tiff"/><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101.tiff"/><Relationship Id="rId11" Type="http://schemas.openxmlformats.org/officeDocument/2006/relationships/image" Target="../media/image99.tiff"/><Relationship Id="rId5" Type="http://schemas.openxmlformats.org/officeDocument/2006/relationships/image" Target="../media/image105.gif"/><Relationship Id="rId10" Type="http://schemas.openxmlformats.org/officeDocument/2006/relationships/image" Target="../media/image98.tiff"/><Relationship Id="rId4" Type="http://schemas.openxmlformats.org/officeDocument/2006/relationships/image" Target="../media/image104.gif"/><Relationship Id="rId9" Type="http://schemas.openxmlformats.org/officeDocument/2006/relationships/image" Target="../media/image102.tiff"/></Relationships>
</file>

<file path=ppt/slides/_rels/slide5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07.tiff"/><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107.tiff"/><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108.tiff"/></Relationships>
</file>

<file path=ppt/slides/_rels/slide56.xml.rels><?xml version="1.0" encoding="UTF-8" standalone="yes"?>
<Relationships xmlns="http://schemas.openxmlformats.org/package/2006/relationships"><Relationship Id="rId3" Type="http://schemas.openxmlformats.org/officeDocument/2006/relationships/image" Target="../media/image107.tiff"/><Relationship Id="rId2" Type="http://schemas.openxmlformats.org/officeDocument/2006/relationships/notesSlide" Target="../notesSlides/notesSlide56.xml"/><Relationship Id="rId1" Type="http://schemas.openxmlformats.org/officeDocument/2006/relationships/slideLayout" Target="../slideLayouts/slideLayout1.xml"/><Relationship Id="rId5" Type="http://schemas.openxmlformats.org/officeDocument/2006/relationships/image" Target="../media/image109.tiff"/><Relationship Id="rId4" Type="http://schemas.openxmlformats.org/officeDocument/2006/relationships/image" Target="../media/image108.tiff"/></Relationships>
</file>

<file path=ppt/slides/_rels/slide57.xml.rels><?xml version="1.0" encoding="UTF-8" standalone="yes"?>
<Relationships xmlns="http://schemas.openxmlformats.org/package/2006/relationships"><Relationship Id="rId3" Type="http://schemas.openxmlformats.org/officeDocument/2006/relationships/image" Target="../media/image110.tiff"/><Relationship Id="rId2" Type="http://schemas.openxmlformats.org/officeDocument/2006/relationships/notesSlide" Target="../notesSlides/notesSlide57.xml"/><Relationship Id="rId1" Type="http://schemas.openxmlformats.org/officeDocument/2006/relationships/slideLayout" Target="../slideLayouts/slideLayout1.xml"/><Relationship Id="rId5" Type="http://schemas.openxmlformats.org/officeDocument/2006/relationships/image" Target="../media/image108.tiff"/><Relationship Id="rId4" Type="http://schemas.openxmlformats.org/officeDocument/2006/relationships/image" Target="../media/image107.tiff"/></Relationships>
</file>

<file path=ppt/slides/_rels/slide58.xml.rels><?xml version="1.0" encoding="UTF-8" standalone="yes"?>
<Relationships xmlns="http://schemas.openxmlformats.org/package/2006/relationships"><Relationship Id="rId3" Type="http://schemas.openxmlformats.org/officeDocument/2006/relationships/image" Target="../media/image111.tiff"/><Relationship Id="rId2" Type="http://schemas.openxmlformats.org/officeDocument/2006/relationships/notesSlide" Target="../notesSlides/notesSlide58.xml"/><Relationship Id="rId1" Type="http://schemas.openxmlformats.org/officeDocument/2006/relationships/slideLayout" Target="../slideLayouts/slideLayout1.xml"/><Relationship Id="rId5" Type="http://schemas.openxmlformats.org/officeDocument/2006/relationships/image" Target="../media/image108.tiff"/><Relationship Id="rId4" Type="http://schemas.openxmlformats.org/officeDocument/2006/relationships/image" Target="../media/image107.tiff"/></Relationships>
</file>

<file path=ppt/slides/_rels/slide59.xml.rels><?xml version="1.0" encoding="UTF-8" standalone="yes"?>
<Relationships xmlns="http://schemas.openxmlformats.org/package/2006/relationships"><Relationship Id="rId3" Type="http://schemas.openxmlformats.org/officeDocument/2006/relationships/image" Target="../media/image111.tiff"/><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openxmlformats.org/officeDocument/2006/relationships/image" Target="../media/image112.tiff"/><Relationship Id="rId5" Type="http://schemas.openxmlformats.org/officeDocument/2006/relationships/image" Target="../media/image108.tiff"/><Relationship Id="rId4" Type="http://schemas.openxmlformats.org/officeDocument/2006/relationships/image" Target="../media/image107.tiff"/></Relationships>
</file>

<file path=ppt/slides/_rels/slide6.xml.rels><?xml version="1.0" encoding="UTF-8" standalone="yes"?>
<Relationships xmlns="http://schemas.openxmlformats.org/package/2006/relationships"><Relationship Id="rId8" Type="http://schemas.openxmlformats.org/officeDocument/2006/relationships/image" Target="../media/image20.tiff"/><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hyperlink" Target="https://digitalpromise.org/initiative/computational-thinking/" TargetMode="External"/><Relationship Id="rId9" Type="http://schemas.openxmlformats.org/officeDocument/2006/relationships/hyperlink" Target="https://www.computerbasedmath.org/case-for-computer-based-math-education.php"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111.tiff"/><Relationship Id="rId7" Type="http://schemas.openxmlformats.org/officeDocument/2006/relationships/image" Target="../media/image113.tiff"/><Relationship Id="rId2" Type="http://schemas.openxmlformats.org/officeDocument/2006/relationships/notesSlide" Target="../notesSlides/notesSlide60.xml"/><Relationship Id="rId1" Type="http://schemas.openxmlformats.org/officeDocument/2006/relationships/slideLayout" Target="../slideLayouts/slideLayout1.xml"/><Relationship Id="rId6" Type="http://schemas.openxmlformats.org/officeDocument/2006/relationships/image" Target="../media/image112.tiff"/><Relationship Id="rId5" Type="http://schemas.openxmlformats.org/officeDocument/2006/relationships/image" Target="../media/image108.tiff"/><Relationship Id="rId4" Type="http://schemas.openxmlformats.org/officeDocument/2006/relationships/image" Target="../media/image107.tiff"/></Relationships>
</file>

<file path=ppt/slides/_rels/slide61.xml.rels><?xml version="1.0" encoding="UTF-8" standalone="yes"?>
<Relationships xmlns="http://schemas.openxmlformats.org/package/2006/relationships"><Relationship Id="rId3" Type="http://schemas.openxmlformats.org/officeDocument/2006/relationships/image" Target="../media/image112.tiff"/><Relationship Id="rId2" Type="http://schemas.openxmlformats.org/officeDocument/2006/relationships/notesSlide" Target="../notesSlides/notesSlide61.xml"/><Relationship Id="rId1" Type="http://schemas.openxmlformats.org/officeDocument/2006/relationships/slideLayout" Target="../slideLayouts/slideLayout1.xml"/><Relationship Id="rId5" Type="http://schemas.openxmlformats.org/officeDocument/2006/relationships/image" Target="../media/image114.gif"/><Relationship Id="rId4" Type="http://schemas.openxmlformats.org/officeDocument/2006/relationships/image" Target="../media/image113.tiff"/></Relationships>
</file>

<file path=ppt/slides/_rels/slide62.xml.rels><?xml version="1.0" encoding="UTF-8" standalone="yes"?>
<Relationships xmlns="http://schemas.openxmlformats.org/package/2006/relationships"><Relationship Id="rId8" Type="http://schemas.openxmlformats.org/officeDocument/2006/relationships/image" Target="../media/image120.tiff"/><Relationship Id="rId3" Type="http://schemas.openxmlformats.org/officeDocument/2006/relationships/image" Target="../media/image115.jpeg"/><Relationship Id="rId7" Type="http://schemas.openxmlformats.org/officeDocument/2006/relationships/image" Target="../media/image119.tiff"/><Relationship Id="rId2" Type="http://schemas.openxmlformats.org/officeDocument/2006/relationships/notesSlide" Target="../notesSlides/notesSlide62.xml"/><Relationship Id="rId1" Type="http://schemas.openxmlformats.org/officeDocument/2006/relationships/slideLayout" Target="../slideLayouts/slideLayout1.xml"/><Relationship Id="rId6" Type="http://schemas.openxmlformats.org/officeDocument/2006/relationships/image" Target="../media/image118.tiff"/><Relationship Id="rId5" Type="http://schemas.openxmlformats.org/officeDocument/2006/relationships/image" Target="../media/image117.tiff"/><Relationship Id="rId10" Type="http://schemas.openxmlformats.org/officeDocument/2006/relationships/image" Target="../media/image122.tiff"/><Relationship Id="rId4" Type="http://schemas.openxmlformats.org/officeDocument/2006/relationships/image" Target="../media/image116.tiff"/><Relationship Id="rId9" Type="http://schemas.openxmlformats.org/officeDocument/2006/relationships/image" Target="../media/image121.tiff"/></Relationships>
</file>

<file path=ppt/slides/_rels/slide63.xml.rels><?xml version="1.0" encoding="UTF-8" standalone="yes"?>
<Relationships xmlns="http://schemas.openxmlformats.org/package/2006/relationships"><Relationship Id="rId8" Type="http://schemas.openxmlformats.org/officeDocument/2006/relationships/image" Target="../media/image120.tiff"/><Relationship Id="rId13" Type="http://schemas.openxmlformats.org/officeDocument/2006/relationships/image" Target="../media/image124.tiff"/><Relationship Id="rId3" Type="http://schemas.openxmlformats.org/officeDocument/2006/relationships/image" Target="../media/image115.jpeg"/><Relationship Id="rId7" Type="http://schemas.openxmlformats.org/officeDocument/2006/relationships/image" Target="../media/image119.tiff"/><Relationship Id="rId12" Type="http://schemas.openxmlformats.org/officeDocument/2006/relationships/image" Target="../media/image123.tiff"/><Relationship Id="rId17" Type="http://schemas.openxmlformats.org/officeDocument/2006/relationships/image" Target="../media/image128.tiff"/><Relationship Id="rId2" Type="http://schemas.openxmlformats.org/officeDocument/2006/relationships/notesSlide" Target="../notesSlides/notesSlide63.xml"/><Relationship Id="rId16" Type="http://schemas.openxmlformats.org/officeDocument/2006/relationships/image" Target="../media/image127.tiff"/><Relationship Id="rId1" Type="http://schemas.openxmlformats.org/officeDocument/2006/relationships/slideLayout" Target="../slideLayouts/slideLayout1.xml"/><Relationship Id="rId6" Type="http://schemas.openxmlformats.org/officeDocument/2006/relationships/image" Target="../media/image118.tiff"/><Relationship Id="rId11" Type="http://schemas.openxmlformats.org/officeDocument/2006/relationships/image" Target="../media/image890.png"/><Relationship Id="rId5" Type="http://schemas.openxmlformats.org/officeDocument/2006/relationships/image" Target="../media/image117.tiff"/><Relationship Id="rId15" Type="http://schemas.openxmlformats.org/officeDocument/2006/relationships/image" Target="../media/image126.tiff"/><Relationship Id="rId10" Type="http://schemas.openxmlformats.org/officeDocument/2006/relationships/image" Target="../media/image122.tiff"/><Relationship Id="rId4" Type="http://schemas.openxmlformats.org/officeDocument/2006/relationships/image" Target="../media/image116.tiff"/><Relationship Id="rId9" Type="http://schemas.openxmlformats.org/officeDocument/2006/relationships/image" Target="../media/image121.tiff"/><Relationship Id="rId14" Type="http://schemas.openxmlformats.org/officeDocument/2006/relationships/image" Target="../media/image125.tiff"/></Relationships>
</file>

<file path=ppt/slides/_rels/slide64.xml.rels><?xml version="1.0" encoding="UTF-8" standalone="yes"?>
<Relationships xmlns="http://schemas.openxmlformats.org/package/2006/relationships"><Relationship Id="rId8" Type="http://schemas.openxmlformats.org/officeDocument/2006/relationships/image" Target="../media/image120.tiff"/><Relationship Id="rId13" Type="http://schemas.openxmlformats.org/officeDocument/2006/relationships/image" Target="../media/image124.tiff"/><Relationship Id="rId18" Type="http://schemas.openxmlformats.org/officeDocument/2006/relationships/image" Target="../media/image129.gif"/><Relationship Id="rId3" Type="http://schemas.openxmlformats.org/officeDocument/2006/relationships/image" Target="../media/image115.jpeg"/><Relationship Id="rId7" Type="http://schemas.openxmlformats.org/officeDocument/2006/relationships/image" Target="../media/image119.tiff"/><Relationship Id="rId12" Type="http://schemas.openxmlformats.org/officeDocument/2006/relationships/image" Target="../media/image123.tiff"/><Relationship Id="rId17" Type="http://schemas.openxmlformats.org/officeDocument/2006/relationships/image" Target="../media/image128.tiff"/><Relationship Id="rId2" Type="http://schemas.openxmlformats.org/officeDocument/2006/relationships/notesSlide" Target="../notesSlides/notesSlide64.xml"/><Relationship Id="rId16" Type="http://schemas.openxmlformats.org/officeDocument/2006/relationships/image" Target="../media/image127.tiff"/><Relationship Id="rId1" Type="http://schemas.openxmlformats.org/officeDocument/2006/relationships/slideLayout" Target="../slideLayouts/slideLayout1.xml"/><Relationship Id="rId6" Type="http://schemas.openxmlformats.org/officeDocument/2006/relationships/image" Target="../media/image118.tiff"/><Relationship Id="rId11" Type="http://schemas.openxmlformats.org/officeDocument/2006/relationships/image" Target="../media/image890.png"/><Relationship Id="rId5" Type="http://schemas.openxmlformats.org/officeDocument/2006/relationships/image" Target="../media/image117.tiff"/><Relationship Id="rId15" Type="http://schemas.openxmlformats.org/officeDocument/2006/relationships/image" Target="../media/image126.tiff"/><Relationship Id="rId10" Type="http://schemas.openxmlformats.org/officeDocument/2006/relationships/image" Target="../media/image122.tiff"/><Relationship Id="rId4" Type="http://schemas.openxmlformats.org/officeDocument/2006/relationships/image" Target="../media/image116.tiff"/><Relationship Id="rId9" Type="http://schemas.openxmlformats.org/officeDocument/2006/relationships/image" Target="../media/image121.tiff"/><Relationship Id="rId14" Type="http://schemas.openxmlformats.org/officeDocument/2006/relationships/image" Target="../media/image125.tiff"/></Relationships>
</file>

<file path=ppt/slides/_rels/slide65.xml.rels><?xml version="1.0" encoding="UTF-8" standalone="yes"?>
<Relationships xmlns="http://schemas.openxmlformats.org/package/2006/relationships"><Relationship Id="rId8" Type="http://schemas.openxmlformats.org/officeDocument/2006/relationships/image" Target="../media/image120.tiff"/><Relationship Id="rId13" Type="http://schemas.openxmlformats.org/officeDocument/2006/relationships/image" Target="../media/image131.tiff"/><Relationship Id="rId3" Type="http://schemas.openxmlformats.org/officeDocument/2006/relationships/image" Target="../media/image115.jpeg"/><Relationship Id="rId7" Type="http://schemas.openxmlformats.org/officeDocument/2006/relationships/image" Target="../media/image119.tiff"/><Relationship Id="rId12" Type="http://schemas.openxmlformats.org/officeDocument/2006/relationships/image" Target="../media/image130.tiff"/><Relationship Id="rId17" Type="http://schemas.openxmlformats.org/officeDocument/2006/relationships/image" Target="../media/image135.tiff"/><Relationship Id="rId2" Type="http://schemas.openxmlformats.org/officeDocument/2006/relationships/notesSlide" Target="../notesSlides/notesSlide65.xml"/><Relationship Id="rId16" Type="http://schemas.openxmlformats.org/officeDocument/2006/relationships/image" Target="../media/image134.tiff"/><Relationship Id="rId1" Type="http://schemas.openxmlformats.org/officeDocument/2006/relationships/slideLayout" Target="../slideLayouts/slideLayout1.xml"/><Relationship Id="rId6" Type="http://schemas.openxmlformats.org/officeDocument/2006/relationships/image" Target="../media/image118.tiff"/><Relationship Id="rId11" Type="http://schemas.openxmlformats.org/officeDocument/2006/relationships/image" Target="../media/image970.png"/><Relationship Id="rId5" Type="http://schemas.openxmlformats.org/officeDocument/2006/relationships/image" Target="../media/image117.tiff"/><Relationship Id="rId15" Type="http://schemas.openxmlformats.org/officeDocument/2006/relationships/image" Target="../media/image133.tiff"/><Relationship Id="rId10" Type="http://schemas.openxmlformats.org/officeDocument/2006/relationships/image" Target="../media/image122.tiff"/><Relationship Id="rId4" Type="http://schemas.openxmlformats.org/officeDocument/2006/relationships/image" Target="../media/image116.tiff"/><Relationship Id="rId9" Type="http://schemas.openxmlformats.org/officeDocument/2006/relationships/image" Target="../media/image121.tiff"/><Relationship Id="rId14" Type="http://schemas.openxmlformats.org/officeDocument/2006/relationships/image" Target="../media/image132.tiff"/></Relationships>
</file>

<file path=ppt/slides/_rels/slide66.xml.rels><?xml version="1.0" encoding="UTF-8" standalone="yes"?>
<Relationships xmlns="http://schemas.openxmlformats.org/package/2006/relationships"><Relationship Id="rId8" Type="http://schemas.openxmlformats.org/officeDocument/2006/relationships/image" Target="../media/image120.tiff"/><Relationship Id="rId13" Type="http://schemas.openxmlformats.org/officeDocument/2006/relationships/image" Target="../media/image131.tiff"/><Relationship Id="rId18" Type="http://schemas.openxmlformats.org/officeDocument/2006/relationships/image" Target="../media/image136.gif"/><Relationship Id="rId3" Type="http://schemas.openxmlformats.org/officeDocument/2006/relationships/image" Target="../media/image115.jpeg"/><Relationship Id="rId7" Type="http://schemas.openxmlformats.org/officeDocument/2006/relationships/image" Target="../media/image119.tiff"/><Relationship Id="rId12" Type="http://schemas.openxmlformats.org/officeDocument/2006/relationships/image" Target="../media/image130.tiff"/><Relationship Id="rId17" Type="http://schemas.openxmlformats.org/officeDocument/2006/relationships/image" Target="../media/image135.tiff"/><Relationship Id="rId2" Type="http://schemas.openxmlformats.org/officeDocument/2006/relationships/notesSlide" Target="../notesSlides/notesSlide66.xml"/><Relationship Id="rId16" Type="http://schemas.openxmlformats.org/officeDocument/2006/relationships/image" Target="../media/image134.tiff"/><Relationship Id="rId1" Type="http://schemas.openxmlformats.org/officeDocument/2006/relationships/slideLayout" Target="../slideLayouts/slideLayout1.xml"/><Relationship Id="rId6" Type="http://schemas.openxmlformats.org/officeDocument/2006/relationships/image" Target="../media/image118.tiff"/><Relationship Id="rId11" Type="http://schemas.openxmlformats.org/officeDocument/2006/relationships/image" Target="../media/image970.png"/><Relationship Id="rId5" Type="http://schemas.openxmlformats.org/officeDocument/2006/relationships/image" Target="../media/image117.tiff"/><Relationship Id="rId15" Type="http://schemas.openxmlformats.org/officeDocument/2006/relationships/image" Target="../media/image133.tiff"/><Relationship Id="rId10" Type="http://schemas.openxmlformats.org/officeDocument/2006/relationships/image" Target="../media/image122.tiff"/><Relationship Id="rId4" Type="http://schemas.openxmlformats.org/officeDocument/2006/relationships/image" Target="../media/image116.tiff"/><Relationship Id="rId9" Type="http://schemas.openxmlformats.org/officeDocument/2006/relationships/image" Target="../media/image121.tiff"/><Relationship Id="rId14" Type="http://schemas.openxmlformats.org/officeDocument/2006/relationships/image" Target="../media/image132.tiff"/></Relationships>
</file>

<file path=ppt/slides/_rels/slide67.xml.rels><?xml version="1.0" encoding="UTF-8" standalone="yes"?>
<Relationships xmlns="http://schemas.openxmlformats.org/package/2006/relationships"><Relationship Id="rId8" Type="http://schemas.openxmlformats.org/officeDocument/2006/relationships/image" Target="../media/image120.tiff"/><Relationship Id="rId3" Type="http://schemas.openxmlformats.org/officeDocument/2006/relationships/image" Target="../media/image115.jpeg"/><Relationship Id="rId7" Type="http://schemas.openxmlformats.org/officeDocument/2006/relationships/image" Target="../media/image119.tiff"/><Relationship Id="rId12" Type="http://schemas.openxmlformats.org/officeDocument/2006/relationships/image" Target="../media/image137.gif"/><Relationship Id="rId2" Type="http://schemas.openxmlformats.org/officeDocument/2006/relationships/notesSlide" Target="../notesSlides/notesSlide67.xml"/><Relationship Id="rId1" Type="http://schemas.openxmlformats.org/officeDocument/2006/relationships/slideLayout" Target="../slideLayouts/slideLayout1.xml"/><Relationship Id="rId6" Type="http://schemas.openxmlformats.org/officeDocument/2006/relationships/image" Target="../media/image118.tiff"/><Relationship Id="rId11" Type="http://schemas.openxmlformats.org/officeDocument/2006/relationships/image" Target="../media/image105.png"/><Relationship Id="rId5" Type="http://schemas.openxmlformats.org/officeDocument/2006/relationships/image" Target="../media/image117.tiff"/><Relationship Id="rId10" Type="http://schemas.openxmlformats.org/officeDocument/2006/relationships/image" Target="../media/image122.tiff"/><Relationship Id="rId4" Type="http://schemas.openxmlformats.org/officeDocument/2006/relationships/image" Target="../media/image116.tiff"/><Relationship Id="rId9" Type="http://schemas.openxmlformats.org/officeDocument/2006/relationships/image" Target="../media/image121.tiff"/></Relationships>
</file>

<file path=ppt/slides/_rels/slide6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68.xml"/><Relationship Id="rId1" Type="http://schemas.openxmlformats.org/officeDocument/2006/relationships/slideLayout" Target="../slideLayouts/slideLayout1.xml"/><Relationship Id="rId5" Type="http://schemas.openxmlformats.org/officeDocument/2006/relationships/image" Target="../media/image140.png"/><Relationship Id="rId4" Type="http://schemas.openxmlformats.org/officeDocument/2006/relationships/image" Target="../media/image139.png"/></Relationships>
</file>

<file path=ppt/slides/_rels/slide69.xml.rels><?xml version="1.0" encoding="UTF-8" standalone="yes"?>
<Relationships xmlns="http://schemas.openxmlformats.org/package/2006/relationships"><Relationship Id="rId3" Type="http://schemas.openxmlformats.org/officeDocument/2006/relationships/image" Target="../media/image141.tiff"/><Relationship Id="rId2" Type="http://schemas.openxmlformats.org/officeDocument/2006/relationships/notesSlide" Target="../notesSlides/notesSlide69.xml"/><Relationship Id="rId1" Type="http://schemas.openxmlformats.org/officeDocument/2006/relationships/slideLayout" Target="../slideLayouts/slideLayout1.xml"/><Relationship Id="rId5" Type="http://schemas.openxmlformats.org/officeDocument/2006/relationships/image" Target="../media/image143.tiff"/><Relationship Id="rId4" Type="http://schemas.openxmlformats.org/officeDocument/2006/relationships/image" Target="../media/image142.tiff"/></Relationships>
</file>

<file path=ppt/slides/_rels/slide7.xml.rels><?xml version="1.0" encoding="UTF-8" standalone="yes"?>
<Relationships xmlns="http://schemas.openxmlformats.org/package/2006/relationships"><Relationship Id="rId8" Type="http://schemas.openxmlformats.org/officeDocument/2006/relationships/image" Target="../media/image20.tiff"/><Relationship Id="rId3" Type="http://schemas.openxmlformats.org/officeDocument/2006/relationships/image" Target="../media/image21.pn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hyperlink" Target="https://digitalpromise.org/initiative/computational-thinking/" TargetMode="External"/><Relationship Id="rId4" Type="http://schemas.openxmlformats.org/officeDocument/2006/relationships/image" Target="../media/image16.png"/><Relationship Id="rId9" Type="http://schemas.openxmlformats.org/officeDocument/2006/relationships/hyperlink" Target="https://www.computerbasedmath.org/case-for-computer-based-math-education.php"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141.tiff"/><Relationship Id="rId2" Type="http://schemas.openxmlformats.org/officeDocument/2006/relationships/notesSlide" Target="../notesSlides/notesSlide70.xml"/><Relationship Id="rId1" Type="http://schemas.openxmlformats.org/officeDocument/2006/relationships/slideLayout" Target="../slideLayouts/slideLayout1.xml"/><Relationship Id="rId6" Type="http://schemas.openxmlformats.org/officeDocument/2006/relationships/image" Target="../media/image144.gif"/><Relationship Id="rId5" Type="http://schemas.openxmlformats.org/officeDocument/2006/relationships/image" Target="../media/image143.tiff"/><Relationship Id="rId4" Type="http://schemas.openxmlformats.org/officeDocument/2006/relationships/image" Target="../media/image142.tiff"/></Relationships>
</file>

<file path=ppt/slides/_rels/slide71.xml.rels><?xml version="1.0" encoding="UTF-8" standalone="yes"?>
<Relationships xmlns="http://schemas.openxmlformats.org/package/2006/relationships"><Relationship Id="rId3" Type="http://schemas.openxmlformats.org/officeDocument/2006/relationships/image" Target="../media/image141.tiff"/><Relationship Id="rId7" Type="http://schemas.openxmlformats.org/officeDocument/2006/relationships/image" Target="../media/image145.gif"/><Relationship Id="rId2" Type="http://schemas.openxmlformats.org/officeDocument/2006/relationships/notesSlide" Target="../notesSlides/notesSlide71.xml"/><Relationship Id="rId1" Type="http://schemas.openxmlformats.org/officeDocument/2006/relationships/slideLayout" Target="../slideLayouts/slideLayout1.xml"/><Relationship Id="rId6" Type="http://schemas.openxmlformats.org/officeDocument/2006/relationships/image" Target="../media/image144.gif"/><Relationship Id="rId5" Type="http://schemas.openxmlformats.org/officeDocument/2006/relationships/image" Target="../media/image143.tiff"/><Relationship Id="rId4" Type="http://schemas.openxmlformats.org/officeDocument/2006/relationships/image" Target="../media/image142.tiff"/></Relationships>
</file>

<file path=ppt/slides/_rels/slide72.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10.gif"/><Relationship Id="rId3" Type="http://schemas.openxmlformats.org/officeDocument/2006/relationships/image" Target="../media/image1.jpeg"/><Relationship Id="rId7" Type="http://schemas.openxmlformats.org/officeDocument/2006/relationships/image" Target="../media/image4.jpeg"/><Relationship Id="rId12" Type="http://schemas.openxmlformats.org/officeDocument/2006/relationships/image" Target="../media/image9.png"/><Relationship Id="rId17" Type="http://schemas.openxmlformats.org/officeDocument/2006/relationships/image" Target="../media/image14.tiff"/><Relationship Id="rId2" Type="http://schemas.openxmlformats.org/officeDocument/2006/relationships/notesSlide" Target="../notesSlides/notesSlide72.xml"/><Relationship Id="rId16" Type="http://schemas.openxmlformats.org/officeDocument/2006/relationships/image" Target="../media/image13.tiff"/><Relationship Id="rId1" Type="http://schemas.openxmlformats.org/officeDocument/2006/relationships/slideLayout" Target="../slideLayouts/slideLayout1.xml"/><Relationship Id="rId6" Type="http://schemas.openxmlformats.org/officeDocument/2006/relationships/hyperlink" Target="http://www.t3nederland.nl/" TargetMode="External"/><Relationship Id="rId11" Type="http://schemas.openxmlformats.org/officeDocument/2006/relationships/image" Target="../media/image8.png"/><Relationship Id="rId5" Type="http://schemas.openxmlformats.org/officeDocument/2006/relationships/image" Target="../media/image3.tiff"/><Relationship Id="rId15" Type="http://schemas.openxmlformats.org/officeDocument/2006/relationships/image" Target="../media/image12.png"/><Relationship Id="rId10" Type="http://schemas.openxmlformats.org/officeDocument/2006/relationships/image" Target="../media/image7.jpeg"/><Relationship Id="rId4" Type="http://schemas.openxmlformats.org/officeDocument/2006/relationships/image" Target="../media/image2.tiff"/><Relationship Id="rId9" Type="http://schemas.openxmlformats.org/officeDocument/2006/relationships/image" Target="../media/image6.jpeg"/><Relationship Id="rId14" Type="http://schemas.openxmlformats.org/officeDocument/2006/relationships/image" Target="../media/image11.tiff"/></Relationships>
</file>

<file path=ppt/slides/_rels/slide8.xml.rels><?xml version="1.0" encoding="UTF-8" standalone="yes"?>
<Relationships xmlns="http://schemas.openxmlformats.org/package/2006/relationships"><Relationship Id="rId8" Type="http://schemas.openxmlformats.org/officeDocument/2006/relationships/image" Target="../media/image20.tiff"/><Relationship Id="rId3" Type="http://schemas.openxmlformats.org/officeDocument/2006/relationships/image" Target="../media/image22.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hyperlink" Target="https://digitalpromise.org/initiative/computational-thinking/" TargetMode="External"/><Relationship Id="rId4" Type="http://schemas.openxmlformats.org/officeDocument/2006/relationships/image" Target="../media/image16.png"/><Relationship Id="rId9" Type="http://schemas.openxmlformats.org/officeDocument/2006/relationships/hyperlink" Target="https://www.computerbasedmath.org/case-for-computer-based-math-education.php"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3.png"/><Relationship Id="rId7" Type="http://schemas.openxmlformats.org/officeDocument/2006/relationships/hyperlink" Target="https://www.computerbasedmath.org/case-for-computer-based-math-education.php"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hyperlink" Target="https://digitalpromise.org/initiative/computational-thinking/" TargetMode="External"/><Relationship Id="rId4" Type="http://schemas.openxmlformats.org/officeDocument/2006/relationships/image" Target="../media/image16.png"/><Relationship Id="rId9" Type="http://schemas.openxmlformats.org/officeDocument/2006/relationships/image" Target="../media/image20.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5C5F3BB-29EC-C94A-9484-03631C74D800}"/>
              </a:ext>
            </a:extLst>
          </p:cNvPr>
          <p:cNvSpPr txBox="1"/>
          <p:nvPr/>
        </p:nvSpPr>
        <p:spPr>
          <a:xfrm>
            <a:off x="2751538" y="2596267"/>
            <a:ext cx="6688924" cy="1200329"/>
          </a:xfrm>
          <a:prstGeom prst="rect">
            <a:avLst/>
          </a:prstGeom>
          <a:noFill/>
        </p:spPr>
        <p:txBody>
          <a:bodyPr wrap="square" rtlCol="0">
            <a:spAutoFit/>
          </a:bodyPr>
          <a:lstStyle/>
          <a:p>
            <a:pPr algn="ctr"/>
            <a:r>
              <a:rPr lang="en-BE" sz="3600" dirty="0">
                <a:solidFill>
                  <a:srgbClr val="C00000"/>
                </a:solidFill>
              </a:rPr>
              <a:t>Computational Thinking </a:t>
            </a:r>
          </a:p>
          <a:p>
            <a:pPr algn="ctr"/>
            <a:r>
              <a:rPr lang="en-BE" sz="3600" dirty="0">
                <a:solidFill>
                  <a:srgbClr val="C00000"/>
                </a:solidFill>
              </a:rPr>
              <a:t>met Python in de wiskundeles</a:t>
            </a:r>
            <a:endParaRPr lang="en-BE" sz="2400" i="1" dirty="0">
              <a:solidFill>
                <a:srgbClr val="C00000"/>
              </a:solidFill>
            </a:endParaRPr>
          </a:p>
        </p:txBody>
      </p:sp>
      <p:pic>
        <p:nvPicPr>
          <p:cNvPr id="13" name="Picture 12" descr="A picture containing bird, flower, tree&#10;&#10;Description automatically generated">
            <a:extLst>
              <a:ext uri="{FF2B5EF4-FFF2-40B4-BE49-F238E27FC236}">
                <a16:creationId xmlns:a16="http://schemas.microsoft.com/office/drawing/2014/main" id="{D9AB7FDC-56E2-F54A-BEE0-9E759E63CF9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83920" y="5362083"/>
            <a:ext cx="864638" cy="1039448"/>
          </a:xfrm>
          <a:prstGeom prst="rect">
            <a:avLst/>
          </a:prstGeom>
        </p:spPr>
      </p:pic>
      <p:grpSp>
        <p:nvGrpSpPr>
          <p:cNvPr id="2" name="Group 1">
            <a:extLst>
              <a:ext uri="{FF2B5EF4-FFF2-40B4-BE49-F238E27FC236}">
                <a16:creationId xmlns:a16="http://schemas.microsoft.com/office/drawing/2014/main" id="{590A8115-D27B-1C48-84BC-AA388D947C15}"/>
              </a:ext>
            </a:extLst>
          </p:cNvPr>
          <p:cNvGrpSpPr/>
          <p:nvPr/>
        </p:nvGrpSpPr>
        <p:grpSpPr>
          <a:xfrm>
            <a:off x="4174465" y="3852521"/>
            <a:ext cx="3853375" cy="1445364"/>
            <a:chOff x="906478" y="3686479"/>
            <a:chExt cx="3853375" cy="1445364"/>
          </a:xfrm>
        </p:grpSpPr>
        <p:pic>
          <p:nvPicPr>
            <p:cNvPr id="14" name="Picture 13">
              <a:extLst>
                <a:ext uri="{FF2B5EF4-FFF2-40B4-BE49-F238E27FC236}">
                  <a16:creationId xmlns:a16="http://schemas.microsoft.com/office/drawing/2014/main" id="{EBBA3DC4-37E0-1541-86B9-92E0E2FCCDC2}"/>
                </a:ext>
              </a:extLst>
            </p:cNvPr>
            <p:cNvPicPr>
              <a:picLocks noChangeAspect="1"/>
            </p:cNvPicPr>
            <p:nvPr/>
          </p:nvPicPr>
          <p:blipFill>
            <a:blip r:embed="rId4"/>
            <a:stretch>
              <a:fillRect/>
            </a:stretch>
          </p:blipFill>
          <p:spPr>
            <a:xfrm>
              <a:off x="3810260" y="3686479"/>
              <a:ext cx="866208" cy="1039448"/>
            </a:xfrm>
            <a:prstGeom prst="rect">
              <a:avLst/>
            </a:prstGeom>
          </p:spPr>
        </p:pic>
        <p:pic>
          <p:nvPicPr>
            <p:cNvPr id="4" name="Picture 3" descr="A person wearing glasses and smiling at the camera&#10;&#10;Description automatically generated">
              <a:extLst>
                <a:ext uri="{FF2B5EF4-FFF2-40B4-BE49-F238E27FC236}">
                  <a16:creationId xmlns:a16="http://schemas.microsoft.com/office/drawing/2014/main" id="{C8190E33-E9AC-3145-ADBA-08DE79B9582C}"/>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997149" y="3693482"/>
              <a:ext cx="867676" cy="1039448"/>
            </a:xfrm>
            <a:prstGeom prst="rect">
              <a:avLst/>
            </a:prstGeom>
          </p:spPr>
        </p:pic>
        <p:cxnSp>
          <p:nvCxnSpPr>
            <p:cNvPr id="3" name="Straight Connector 2">
              <a:extLst>
                <a:ext uri="{FF2B5EF4-FFF2-40B4-BE49-F238E27FC236}">
                  <a16:creationId xmlns:a16="http://schemas.microsoft.com/office/drawing/2014/main" id="{A3F6D810-05D5-A442-A21E-C551E05B11B3}"/>
                </a:ext>
              </a:extLst>
            </p:cNvPr>
            <p:cNvCxnSpPr>
              <a:cxnSpLocks/>
            </p:cNvCxnSpPr>
            <p:nvPr/>
          </p:nvCxnSpPr>
          <p:spPr>
            <a:xfrm>
              <a:off x="1001526" y="4725927"/>
              <a:ext cx="3674942" cy="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9B437C2-4A03-1D4F-9FF6-C673029959C8}"/>
                </a:ext>
              </a:extLst>
            </p:cNvPr>
            <p:cNvCxnSpPr>
              <a:cxnSpLocks/>
            </p:cNvCxnSpPr>
            <p:nvPr/>
          </p:nvCxnSpPr>
          <p:spPr>
            <a:xfrm flipH="1">
              <a:off x="4673414" y="4437594"/>
              <a:ext cx="7431" cy="295166"/>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9E03FB3-6D65-DB4B-8988-A68B2BA92246}"/>
                </a:ext>
              </a:extLst>
            </p:cNvPr>
            <p:cNvSpPr txBox="1"/>
            <p:nvPr/>
          </p:nvSpPr>
          <p:spPr>
            <a:xfrm>
              <a:off x="906478" y="4700956"/>
              <a:ext cx="1183337" cy="430887"/>
            </a:xfrm>
            <a:prstGeom prst="rect">
              <a:avLst/>
            </a:prstGeom>
            <a:noFill/>
          </p:spPr>
          <p:txBody>
            <a:bodyPr wrap="none" rtlCol="0">
              <a:spAutoFit/>
            </a:bodyPr>
            <a:lstStyle/>
            <a:p>
              <a:r>
                <a:rPr lang="en-GB" sz="1100" i="1" dirty="0">
                  <a:solidFill>
                    <a:srgbClr val="C00000"/>
                  </a:solidFill>
                </a:rPr>
                <a:t>Koen Stulens</a:t>
              </a:r>
            </a:p>
            <a:p>
              <a:r>
                <a:rPr lang="en-GB" sz="1100" dirty="0">
                  <a:solidFill>
                    <a:srgbClr val="C00000"/>
                  </a:solidFill>
                </a:rPr>
                <a:t>k-stulens@ti.com</a:t>
              </a:r>
              <a:endParaRPr lang="en-BE" sz="1100" dirty="0">
                <a:solidFill>
                  <a:srgbClr val="C00000"/>
                </a:solidFill>
              </a:endParaRPr>
            </a:p>
          </p:txBody>
        </p:sp>
        <p:sp>
          <p:nvSpPr>
            <p:cNvPr id="32" name="TextBox 31">
              <a:extLst>
                <a:ext uri="{FF2B5EF4-FFF2-40B4-BE49-F238E27FC236}">
                  <a16:creationId xmlns:a16="http://schemas.microsoft.com/office/drawing/2014/main" id="{CF1CFB82-E252-5147-83F8-B1D304755649}"/>
                </a:ext>
              </a:extLst>
            </p:cNvPr>
            <p:cNvSpPr txBox="1"/>
            <p:nvPr/>
          </p:nvSpPr>
          <p:spPr>
            <a:xfrm>
              <a:off x="3198207" y="4700956"/>
              <a:ext cx="1561646" cy="430887"/>
            </a:xfrm>
            <a:prstGeom prst="rect">
              <a:avLst/>
            </a:prstGeom>
            <a:noFill/>
          </p:spPr>
          <p:txBody>
            <a:bodyPr wrap="none" rtlCol="0">
              <a:spAutoFit/>
            </a:bodyPr>
            <a:lstStyle/>
            <a:p>
              <a:pPr algn="r"/>
              <a:r>
                <a:rPr lang="en-GB" sz="1100" i="1" dirty="0">
                  <a:solidFill>
                    <a:srgbClr val="C00000"/>
                  </a:solidFill>
                </a:rPr>
                <a:t>Bert Wikkerink</a:t>
              </a:r>
            </a:p>
            <a:p>
              <a:pPr algn="r"/>
              <a:r>
                <a:rPr lang="en-GB" sz="1100" dirty="0">
                  <a:solidFill>
                    <a:srgbClr val="C00000"/>
                  </a:solidFill>
                </a:rPr>
                <a:t>b.wikkerink@gmail.com</a:t>
              </a:r>
              <a:endParaRPr lang="en-BE" sz="1100" dirty="0">
                <a:solidFill>
                  <a:srgbClr val="C00000"/>
                </a:solidFill>
              </a:endParaRPr>
            </a:p>
          </p:txBody>
        </p:sp>
      </p:grpSp>
      <p:sp>
        <p:nvSpPr>
          <p:cNvPr id="7" name="TextBox 6">
            <a:extLst>
              <a:ext uri="{FF2B5EF4-FFF2-40B4-BE49-F238E27FC236}">
                <a16:creationId xmlns:a16="http://schemas.microsoft.com/office/drawing/2014/main" id="{CD1B2876-D11E-0F46-9016-FC2638F091DF}"/>
              </a:ext>
            </a:extLst>
          </p:cNvPr>
          <p:cNvSpPr txBox="1"/>
          <p:nvPr/>
        </p:nvSpPr>
        <p:spPr>
          <a:xfrm>
            <a:off x="5252683" y="5679566"/>
            <a:ext cx="1722459" cy="307777"/>
          </a:xfrm>
          <a:prstGeom prst="rect">
            <a:avLst/>
          </a:prstGeom>
          <a:noFill/>
        </p:spPr>
        <p:txBody>
          <a:bodyPr wrap="none" rtlCol="0">
            <a:spAutoFit/>
          </a:bodyPr>
          <a:lstStyle/>
          <a:p>
            <a:r>
              <a:rPr lang="en-BE" sz="1400" dirty="0">
                <a:hlinkClick r:id="rId6"/>
              </a:rPr>
              <a:t>www.t3nederland.nl</a:t>
            </a:r>
            <a:r>
              <a:rPr lang="en-BE" sz="1400" dirty="0"/>
              <a:t> </a:t>
            </a:r>
          </a:p>
        </p:txBody>
      </p:sp>
      <p:pic>
        <p:nvPicPr>
          <p:cNvPr id="22" name="Picture 21" descr="Graphical user interface, application&#10;&#10;Description automatically generated">
            <a:extLst>
              <a:ext uri="{FF2B5EF4-FFF2-40B4-BE49-F238E27FC236}">
                <a16:creationId xmlns:a16="http://schemas.microsoft.com/office/drawing/2014/main" id="{33577B5B-68E4-B24A-B0E1-7CDAB85BB4FD}"/>
              </a:ext>
            </a:extLst>
          </p:cNvPr>
          <p:cNvPicPr/>
          <p:nvPr/>
        </p:nvPicPr>
        <p:blipFill rotWithShape="1">
          <a:blip r:embed="rId7" cstate="hqprint">
            <a:extLst>
              <a:ext uri="{28A0092B-C50C-407E-A947-70E740481C1C}">
                <a14:useLocalDpi xmlns:a14="http://schemas.microsoft.com/office/drawing/2010/main"/>
              </a:ext>
            </a:extLst>
          </a:blip>
          <a:srcRect/>
          <a:stretch/>
        </p:blipFill>
        <p:spPr bwMode="auto">
          <a:xfrm>
            <a:off x="4265136" y="5391970"/>
            <a:ext cx="872865" cy="1024794"/>
          </a:xfrm>
          <a:prstGeom prst="rect">
            <a:avLst/>
          </a:prstGeom>
          <a:ln>
            <a:noFill/>
          </a:ln>
          <a:extLst>
            <a:ext uri="{53640926-AAD7-44D8-BBD7-CCE9431645EC}">
              <a14:shadowObscured xmlns:a14="http://schemas.microsoft.com/office/drawing/2010/main"/>
            </a:ext>
          </a:extLst>
        </p:spPr>
      </p:pic>
      <p:sp>
        <p:nvSpPr>
          <p:cNvPr id="23" name="TextBox 22">
            <a:extLst>
              <a:ext uri="{FF2B5EF4-FFF2-40B4-BE49-F238E27FC236}">
                <a16:creationId xmlns:a16="http://schemas.microsoft.com/office/drawing/2014/main" id="{2F3E77BE-B69F-5643-822E-DE1E823BE3AC}"/>
              </a:ext>
            </a:extLst>
          </p:cNvPr>
          <p:cNvSpPr txBox="1"/>
          <p:nvPr/>
        </p:nvSpPr>
        <p:spPr>
          <a:xfrm>
            <a:off x="5211015" y="5935144"/>
            <a:ext cx="1801840" cy="307777"/>
          </a:xfrm>
          <a:prstGeom prst="rect">
            <a:avLst/>
          </a:prstGeom>
          <a:noFill/>
        </p:spPr>
        <p:txBody>
          <a:bodyPr wrap="none" rtlCol="0">
            <a:spAutoFit/>
          </a:bodyPr>
          <a:lstStyle/>
          <a:p>
            <a:r>
              <a:rPr lang="en-BE" sz="1400" dirty="0">
                <a:hlinkClick r:id="rId6"/>
              </a:rPr>
              <a:t>www.t3vlaanderen.be</a:t>
            </a:r>
            <a:endParaRPr lang="en-BE" sz="1400" dirty="0"/>
          </a:p>
        </p:txBody>
      </p:sp>
      <p:grpSp>
        <p:nvGrpSpPr>
          <p:cNvPr id="47" name="Group 46">
            <a:extLst>
              <a:ext uri="{FF2B5EF4-FFF2-40B4-BE49-F238E27FC236}">
                <a16:creationId xmlns:a16="http://schemas.microsoft.com/office/drawing/2014/main" id="{C071BF6A-D2D0-8443-918C-F250D55E5D06}"/>
              </a:ext>
            </a:extLst>
          </p:cNvPr>
          <p:cNvGrpSpPr/>
          <p:nvPr/>
        </p:nvGrpSpPr>
        <p:grpSpPr>
          <a:xfrm>
            <a:off x="0" y="-228601"/>
            <a:ext cx="12189391" cy="2993622"/>
            <a:chOff x="0" y="-215901"/>
            <a:chExt cx="12189391" cy="2993622"/>
          </a:xfrm>
        </p:grpSpPr>
        <p:pic>
          <p:nvPicPr>
            <p:cNvPr id="48" name="Picture 47" descr="A picture containing light, table, traffic, stop&#10;&#10;Description automatically generated">
              <a:extLst>
                <a:ext uri="{FF2B5EF4-FFF2-40B4-BE49-F238E27FC236}">
                  <a16:creationId xmlns:a16="http://schemas.microsoft.com/office/drawing/2014/main" id="{1E77A73F-DBD9-F841-8554-2E63D675E41F}"/>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flipH="1">
              <a:off x="0" y="6195"/>
              <a:ext cx="6118836" cy="1807831"/>
            </a:xfrm>
            <a:prstGeom prst="rect">
              <a:avLst/>
            </a:prstGeom>
          </p:spPr>
        </p:pic>
        <p:pic>
          <p:nvPicPr>
            <p:cNvPr id="49" name="Picture 48" descr="A circuit board&#10;&#10;Description automatically generated">
              <a:extLst>
                <a:ext uri="{FF2B5EF4-FFF2-40B4-BE49-F238E27FC236}">
                  <a16:creationId xmlns:a16="http://schemas.microsoft.com/office/drawing/2014/main" id="{9ADD6FDE-B0FC-2445-882A-94F14D17C67A}"/>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rot="10800000">
              <a:off x="6070557" y="6195"/>
              <a:ext cx="6118834" cy="1807830"/>
            </a:xfrm>
            <a:prstGeom prst="rect">
              <a:avLst/>
            </a:prstGeom>
          </p:spPr>
        </p:pic>
        <p:pic>
          <p:nvPicPr>
            <p:cNvPr id="50" name="Picture 49">
              <a:extLst>
                <a:ext uri="{FF2B5EF4-FFF2-40B4-BE49-F238E27FC236}">
                  <a16:creationId xmlns:a16="http://schemas.microsoft.com/office/drawing/2014/main" id="{811B484A-52E4-B54A-BF6C-FD7968758E9F}"/>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4257807" y="-215901"/>
              <a:ext cx="2922130" cy="2163003"/>
            </a:xfrm>
            <a:prstGeom prst="rect">
              <a:avLst/>
            </a:prstGeom>
            <a:effectLst>
              <a:outerShdw dist="50800" dir="5400000" algn="ctr" rotWithShape="0">
                <a:srgbClr val="000000">
                  <a:alpha val="43137"/>
                </a:srgbClr>
              </a:outerShdw>
              <a:softEdge rad="558800"/>
            </a:effectLst>
          </p:spPr>
        </p:pic>
        <p:grpSp>
          <p:nvGrpSpPr>
            <p:cNvPr id="51" name="Group 50">
              <a:extLst>
                <a:ext uri="{FF2B5EF4-FFF2-40B4-BE49-F238E27FC236}">
                  <a16:creationId xmlns:a16="http://schemas.microsoft.com/office/drawing/2014/main" id="{81FE7618-B973-BE40-850F-0ADD10FDD3E5}"/>
                </a:ext>
              </a:extLst>
            </p:cNvPr>
            <p:cNvGrpSpPr/>
            <p:nvPr/>
          </p:nvGrpSpPr>
          <p:grpSpPr>
            <a:xfrm>
              <a:off x="8275555" y="777044"/>
              <a:ext cx="3084690" cy="2000677"/>
              <a:chOff x="6725164" y="1751104"/>
              <a:chExt cx="3084690" cy="2000677"/>
            </a:xfrm>
          </p:grpSpPr>
          <p:grpSp>
            <p:nvGrpSpPr>
              <p:cNvPr id="53" name="Group 52">
                <a:extLst>
                  <a:ext uri="{FF2B5EF4-FFF2-40B4-BE49-F238E27FC236}">
                    <a16:creationId xmlns:a16="http://schemas.microsoft.com/office/drawing/2014/main" id="{D6ED7B01-96D3-3D48-ACFF-560B2DFC965A}"/>
                  </a:ext>
                </a:extLst>
              </p:cNvPr>
              <p:cNvGrpSpPr/>
              <p:nvPr/>
            </p:nvGrpSpPr>
            <p:grpSpPr>
              <a:xfrm>
                <a:off x="6725164" y="1751104"/>
                <a:ext cx="2435674" cy="1461404"/>
                <a:chOff x="6887724" y="1642247"/>
                <a:chExt cx="2435674" cy="1461404"/>
              </a:xfrm>
            </p:grpSpPr>
            <p:pic>
              <p:nvPicPr>
                <p:cNvPr id="59" name="Picture 58" descr="A screenshot of a computer screen&#10;&#10;Description automatically generated">
                  <a:extLst>
                    <a:ext uri="{FF2B5EF4-FFF2-40B4-BE49-F238E27FC236}">
                      <a16:creationId xmlns:a16="http://schemas.microsoft.com/office/drawing/2014/main" id="{ED22B598-F00C-A648-96D6-86B12C17EBAB}"/>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6887724" y="1642247"/>
                  <a:ext cx="2435674" cy="1461404"/>
                </a:xfrm>
                <a:prstGeom prst="rect">
                  <a:avLst/>
                </a:prstGeom>
              </p:spPr>
            </p:pic>
            <p:pic>
              <p:nvPicPr>
                <p:cNvPr id="60" name="Picture 59">
                  <a:extLst>
                    <a:ext uri="{FF2B5EF4-FFF2-40B4-BE49-F238E27FC236}">
                      <a16:creationId xmlns:a16="http://schemas.microsoft.com/office/drawing/2014/main" id="{E048FABD-C76E-4746-ABE6-48BBC7C0B4BC}"/>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7199740" y="1725121"/>
                  <a:ext cx="1818241" cy="1137190"/>
                </a:xfrm>
                <a:prstGeom prst="rect">
                  <a:avLst/>
                </a:prstGeom>
              </p:spPr>
            </p:pic>
            <p:pic>
              <p:nvPicPr>
                <p:cNvPr id="61" name="Picture 60" descr="A picture containing graphical user interface&#10;&#10;Description automatically generated">
                  <a:extLst>
                    <a:ext uri="{FF2B5EF4-FFF2-40B4-BE49-F238E27FC236}">
                      <a16:creationId xmlns:a16="http://schemas.microsoft.com/office/drawing/2014/main" id="{8BB116E5-EC08-EE4A-BED0-49039CC2D9BD}"/>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7779496" y="1922888"/>
                  <a:ext cx="1094876" cy="821157"/>
                </a:xfrm>
                <a:prstGeom prst="rect">
                  <a:avLst/>
                </a:prstGeom>
              </p:spPr>
            </p:pic>
          </p:grpSp>
          <p:grpSp>
            <p:nvGrpSpPr>
              <p:cNvPr id="54" name="Group 53">
                <a:extLst>
                  <a:ext uri="{FF2B5EF4-FFF2-40B4-BE49-F238E27FC236}">
                    <a16:creationId xmlns:a16="http://schemas.microsoft.com/office/drawing/2014/main" id="{A9A0AD78-09DE-1C40-B411-CF2C9D8B03E5}"/>
                  </a:ext>
                </a:extLst>
              </p:cNvPr>
              <p:cNvGrpSpPr>
                <a:grpSpLocks noChangeAspect="1"/>
              </p:cNvGrpSpPr>
              <p:nvPr/>
            </p:nvGrpSpPr>
            <p:grpSpPr>
              <a:xfrm>
                <a:off x="8654957" y="2258517"/>
                <a:ext cx="1154897" cy="1493264"/>
                <a:chOff x="8730975" y="5185474"/>
                <a:chExt cx="900945" cy="1164908"/>
              </a:xfrm>
            </p:grpSpPr>
            <p:grpSp>
              <p:nvGrpSpPr>
                <p:cNvPr id="55" name="Group 54">
                  <a:extLst>
                    <a:ext uri="{FF2B5EF4-FFF2-40B4-BE49-F238E27FC236}">
                      <a16:creationId xmlns:a16="http://schemas.microsoft.com/office/drawing/2014/main" id="{72736250-2941-4F42-BE31-BA22595747BD}"/>
                    </a:ext>
                  </a:extLst>
                </p:cNvPr>
                <p:cNvGrpSpPr>
                  <a:grpSpLocks noChangeAspect="1"/>
                </p:cNvGrpSpPr>
                <p:nvPr/>
              </p:nvGrpSpPr>
              <p:grpSpPr>
                <a:xfrm>
                  <a:off x="8730975" y="5185474"/>
                  <a:ext cx="900945" cy="1164908"/>
                  <a:chOff x="9452114" y="1641049"/>
                  <a:chExt cx="1239791" cy="1603030"/>
                </a:xfrm>
              </p:grpSpPr>
              <p:pic>
                <p:nvPicPr>
                  <p:cNvPr id="57" name="Picture 56" descr="A close up of a calculator&#10;&#10;Description automatically generated">
                    <a:extLst>
                      <a:ext uri="{FF2B5EF4-FFF2-40B4-BE49-F238E27FC236}">
                        <a16:creationId xmlns:a16="http://schemas.microsoft.com/office/drawing/2014/main" id="{5A104B40-726B-DF41-8CE8-D59A0C99F310}"/>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9452114" y="1654147"/>
                    <a:ext cx="701118" cy="1469008"/>
                  </a:xfrm>
                  <a:prstGeom prst="rect">
                    <a:avLst/>
                  </a:prstGeom>
                </p:spPr>
              </p:pic>
              <p:pic>
                <p:nvPicPr>
                  <p:cNvPr id="58" name="Picture 57" descr="A close up of electronics&#10;&#10;Description automatically generated">
                    <a:extLst>
                      <a:ext uri="{FF2B5EF4-FFF2-40B4-BE49-F238E27FC236}">
                        <a16:creationId xmlns:a16="http://schemas.microsoft.com/office/drawing/2014/main" id="{79A48F39-15DE-524D-8433-04FB4E7F4E1F}"/>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10086315" y="1641049"/>
                    <a:ext cx="605590" cy="1603030"/>
                  </a:xfrm>
                  <a:prstGeom prst="rect">
                    <a:avLst/>
                  </a:prstGeom>
                </p:spPr>
              </p:pic>
            </p:grpSp>
            <p:pic>
              <p:nvPicPr>
                <p:cNvPr id="56" name="Picture 55">
                  <a:extLst>
                    <a:ext uri="{FF2B5EF4-FFF2-40B4-BE49-F238E27FC236}">
                      <a16:creationId xmlns:a16="http://schemas.microsoft.com/office/drawing/2014/main" id="{E4897124-3DDA-8045-B110-D5916824807F}"/>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8800394" y="5294239"/>
                  <a:ext cx="367395" cy="277237"/>
                </a:xfrm>
                <a:prstGeom prst="rect">
                  <a:avLst/>
                </a:prstGeom>
              </p:spPr>
            </p:pic>
          </p:grpSp>
        </p:grpSp>
        <p:pic>
          <p:nvPicPr>
            <p:cNvPr id="52" name="Picture 51" descr="A picture containing drawing, light, food&#10;&#10;Description automatically generated">
              <a:extLst>
                <a:ext uri="{FF2B5EF4-FFF2-40B4-BE49-F238E27FC236}">
                  <a16:creationId xmlns:a16="http://schemas.microsoft.com/office/drawing/2014/main" id="{9CD83EFA-8DFE-1348-B796-2C2FD2833D4C}"/>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10516217" y="228473"/>
              <a:ext cx="844028" cy="1049933"/>
            </a:xfrm>
            <a:prstGeom prst="rect">
              <a:avLst/>
            </a:prstGeom>
          </p:spPr>
        </p:pic>
      </p:grpSp>
    </p:spTree>
    <p:extLst>
      <p:ext uri="{BB962C8B-B14F-4D97-AF65-F5344CB8AC3E}">
        <p14:creationId xmlns:p14="http://schemas.microsoft.com/office/powerpoint/2010/main" val="21344473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8923B9E-20C5-3940-9B21-93E2500D20E0}"/>
              </a:ext>
            </a:extLst>
          </p:cNvPr>
          <p:cNvGrpSpPr/>
          <p:nvPr/>
        </p:nvGrpSpPr>
        <p:grpSpPr>
          <a:xfrm>
            <a:off x="206944" y="410022"/>
            <a:ext cx="5391423" cy="796861"/>
            <a:chOff x="206944" y="410022"/>
            <a:chExt cx="5391423" cy="796861"/>
          </a:xfrm>
        </p:grpSpPr>
        <p:sp>
          <p:nvSpPr>
            <p:cNvPr id="11" name="Rectangle 10">
              <a:extLst>
                <a:ext uri="{FF2B5EF4-FFF2-40B4-BE49-F238E27FC236}">
                  <a16:creationId xmlns:a16="http://schemas.microsoft.com/office/drawing/2014/main" id="{64CA0B33-9E5C-0B41-B427-512A3DFCDF2D}"/>
                </a:ext>
              </a:extLst>
            </p:cNvPr>
            <p:cNvSpPr/>
            <p:nvPr/>
          </p:nvSpPr>
          <p:spPr>
            <a:xfrm>
              <a:off x="206944" y="945273"/>
              <a:ext cx="5391423" cy="261610"/>
            </a:xfrm>
            <a:prstGeom prst="rect">
              <a:avLst/>
            </a:prstGeom>
          </p:spPr>
          <p:txBody>
            <a:bodyPr wrap="square">
              <a:spAutoFit/>
            </a:bodyPr>
            <a:lstStyle/>
            <a:p>
              <a:r>
                <a:rPr lang="en-BE" sz="1100" dirty="0">
                  <a:hlinkClick r:id="rId3"/>
                </a:rPr>
                <a:t>www.slo.nl/vakportalen/vakportaal-digitale-geletterdheid/computational-thinking</a:t>
              </a:r>
              <a:r>
                <a:rPr lang="en-BE" sz="1100" dirty="0"/>
                <a:t> </a:t>
              </a:r>
            </a:p>
          </p:txBody>
        </p:sp>
        <p:pic>
          <p:nvPicPr>
            <p:cNvPr id="12" name="Picture 6" descr="SLO">
              <a:extLst>
                <a:ext uri="{FF2B5EF4-FFF2-40B4-BE49-F238E27FC236}">
                  <a16:creationId xmlns:a16="http://schemas.microsoft.com/office/drawing/2014/main" id="{647631FA-8446-4D41-9E63-ABFB86108F21}"/>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304801" y="410022"/>
              <a:ext cx="3344778" cy="53525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a:extLst>
              <a:ext uri="{FF2B5EF4-FFF2-40B4-BE49-F238E27FC236}">
                <a16:creationId xmlns:a16="http://schemas.microsoft.com/office/drawing/2014/main" id="{0891E440-2A94-3E4C-9127-3B4EEC6D81C1}"/>
              </a:ext>
            </a:extLst>
          </p:cNvPr>
          <p:cNvGrpSpPr/>
          <p:nvPr/>
        </p:nvGrpSpPr>
        <p:grpSpPr>
          <a:xfrm>
            <a:off x="454091" y="1556871"/>
            <a:ext cx="5162938" cy="2883423"/>
            <a:chOff x="304801" y="1556871"/>
            <a:chExt cx="5162938" cy="2883423"/>
          </a:xfrm>
        </p:grpSpPr>
        <p:sp>
          <p:nvSpPr>
            <p:cNvPr id="10" name="Rectangle 9">
              <a:extLst>
                <a:ext uri="{FF2B5EF4-FFF2-40B4-BE49-F238E27FC236}">
                  <a16:creationId xmlns:a16="http://schemas.microsoft.com/office/drawing/2014/main" id="{FDBEC51B-C7B6-1B49-AE90-696C6FCAFAC1}"/>
                </a:ext>
              </a:extLst>
            </p:cNvPr>
            <p:cNvSpPr/>
            <p:nvPr/>
          </p:nvSpPr>
          <p:spPr>
            <a:xfrm>
              <a:off x="304801" y="1556871"/>
              <a:ext cx="5162938" cy="1077218"/>
            </a:xfrm>
            <a:prstGeom prst="rect">
              <a:avLst/>
            </a:prstGeom>
          </p:spPr>
          <p:txBody>
            <a:bodyPr wrap="square">
              <a:spAutoFit/>
            </a:bodyPr>
            <a:lstStyle/>
            <a:p>
              <a:r>
                <a:rPr lang="nl-NL" sz="1600" dirty="0">
                  <a:solidFill>
                    <a:srgbClr val="595652"/>
                  </a:solidFill>
                  <a:latin typeface="Gotham A"/>
                </a:rPr>
                <a:t>Computational thinking is het </a:t>
              </a:r>
              <a:r>
                <a:rPr lang="nl-NL" sz="1600" b="1" dirty="0">
                  <a:solidFill>
                    <a:srgbClr val="C00000"/>
                  </a:solidFill>
                  <a:latin typeface="Gotham A"/>
                </a:rPr>
                <a:t>procesmatig (her)formuleren van problemen </a:t>
              </a:r>
              <a:r>
                <a:rPr lang="nl-NL" sz="1600" dirty="0">
                  <a:solidFill>
                    <a:srgbClr val="595652"/>
                  </a:solidFill>
                  <a:latin typeface="Gotham A"/>
                </a:rPr>
                <a:t>op een zodanige manier dat het mogelijk wordt </a:t>
              </a:r>
              <a:r>
                <a:rPr lang="nl-NL" sz="1600" b="1" dirty="0">
                  <a:solidFill>
                    <a:srgbClr val="C00000"/>
                  </a:solidFill>
                  <a:latin typeface="Gotham A"/>
                </a:rPr>
                <a:t>om met ICT-technieken en (computer)technologie het probleem op te lossen</a:t>
              </a:r>
              <a:r>
                <a:rPr lang="nl-NL" sz="1600" dirty="0">
                  <a:solidFill>
                    <a:srgbClr val="595652"/>
                  </a:solidFill>
                  <a:latin typeface="Gotham A"/>
                </a:rPr>
                <a:t>.</a:t>
              </a:r>
              <a:endParaRPr lang="en-GB" sz="900" dirty="0">
                <a:solidFill>
                  <a:srgbClr val="595652"/>
                </a:solidFill>
                <a:latin typeface="Gotham A"/>
              </a:endParaRPr>
            </a:p>
          </p:txBody>
        </p:sp>
        <p:sp>
          <p:nvSpPr>
            <p:cNvPr id="15" name="Rectangle 14">
              <a:extLst>
                <a:ext uri="{FF2B5EF4-FFF2-40B4-BE49-F238E27FC236}">
                  <a16:creationId xmlns:a16="http://schemas.microsoft.com/office/drawing/2014/main" id="{02790A44-DFCA-2D44-8802-A771ABB13F66}"/>
                </a:ext>
              </a:extLst>
            </p:cNvPr>
            <p:cNvSpPr/>
            <p:nvPr/>
          </p:nvSpPr>
          <p:spPr>
            <a:xfrm>
              <a:off x="304801" y="3116855"/>
              <a:ext cx="5086161" cy="1323439"/>
            </a:xfrm>
            <a:prstGeom prst="rect">
              <a:avLst/>
            </a:prstGeom>
          </p:spPr>
          <p:txBody>
            <a:bodyPr wrap="square">
              <a:spAutoFit/>
            </a:bodyPr>
            <a:lstStyle/>
            <a:p>
              <a:r>
                <a:rPr lang="nl-NL" sz="1600" dirty="0">
                  <a:solidFill>
                    <a:srgbClr val="595652"/>
                  </a:solidFill>
                </a:rPr>
                <a:t>Computertechnologie gebruiken bij het zoeken naar oplossingen betekent </a:t>
              </a:r>
              <a:r>
                <a:rPr lang="nl-NL" sz="1600" b="1" dirty="0">
                  <a:solidFill>
                    <a:srgbClr val="C00000"/>
                  </a:solidFill>
                </a:rPr>
                <a:t>inzicht</a:t>
              </a:r>
              <a:r>
                <a:rPr lang="nl-NL" sz="1600" dirty="0">
                  <a:solidFill>
                    <a:srgbClr val="595652"/>
                  </a:solidFill>
                </a:rPr>
                <a:t> krijgen </a:t>
              </a:r>
              <a:r>
                <a:rPr lang="nl-NL" sz="1600" b="1" dirty="0">
                  <a:solidFill>
                    <a:srgbClr val="C00000"/>
                  </a:solidFill>
                </a:rPr>
                <a:t>in</a:t>
              </a:r>
              <a:r>
                <a:rPr lang="nl-NL" sz="1600" b="1" dirty="0">
                  <a:solidFill>
                    <a:srgbClr val="595652"/>
                  </a:solidFill>
                </a:rPr>
                <a:t> </a:t>
              </a:r>
              <a:r>
                <a:rPr lang="nl-NL" sz="1600" b="1" dirty="0">
                  <a:solidFill>
                    <a:srgbClr val="C00000"/>
                  </a:solidFill>
                </a:rPr>
                <a:t>algoritmes</a:t>
              </a:r>
              <a:r>
                <a:rPr lang="nl-NL" sz="1600" b="1" dirty="0">
                  <a:solidFill>
                    <a:srgbClr val="595652"/>
                  </a:solidFill>
                </a:rPr>
                <a:t> </a:t>
              </a:r>
              <a:r>
                <a:rPr lang="nl-NL" sz="1600" dirty="0">
                  <a:solidFill>
                    <a:srgbClr val="595652"/>
                  </a:solidFill>
                </a:rPr>
                <a:t>– een reeks instructies om vanaf een beginpunt een bepaald doel te bereiken – </a:t>
              </a:r>
              <a:r>
                <a:rPr lang="nl-NL" sz="1600" b="1" dirty="0">
                  <a:solidFill>
                    <a:srgbClr val="C00000"/>
                  </a:solidFill>
                </a:rPr>
                <a:t>en</a:t>
              </a:r>
              <a:r>
                <a:rPr lang="nl-NL" sz="1600" b="1" dirty="0">
                  <a:solidFill>
                    <a:srgbClr val="595652"/>
                  </a:solidFill>
                </a:rPr>
                <a:t> </a:t>
              </a:r>
              <a:r>
                <a:rPr lang="nl-NL" sz="1600" b="1" dirty="0">
                  <a:solidFill>
                    <a:srgbClr val="C00000"/>
                  </a:solidFill>
                </a:rPr>
                <a:t>procedures</a:t>
              </a:r>
              <a:r>
                <a:rPr lang="nl-NL" sz="1600" dirty="0">
                  <a:solidFill>
                    <a:srgbClr val="595652"/>
                  </a:solidFill>
                </a:rPr>
                <a:t> – een verzameling activiteiten die in een bepaalde volgorde moet worden uitgevoerd.</a:t>
              </a:r>
            </a:p>
          </p:txBody>
        </p:sp>
        <p:sp>
          <p:nvSpPr>
            <p:cNvPr id="16" name="Rectangle 15">
              <a:extLst>
                <a:ext uri="{FF2B5EF4-FFF2-40B4-BE49-F238E27FC236}">
                  <a16:creationId xmlns:a16="http://schemas.microsoft.com/office/drawing/2014/main" id="{3D4F79E7-E83E-3448-8513-95E3B8B7CA3E}"/>
                </a:ext>
              </a:extLst>
            </p:cNvPr>
            <p:cNvSpPr/>
            <p:nvPr/>
          </p:nvSpPr>
          <p:spPr>
            <a:xfrm>
              <a:off x="316176" y="2634089"/>
              <a:ext cx="2235726" cy="369332"/>
            </a:xfrm>
            <a:prstGeom prst="rect">
              <a:avLst/>
            </a:prstGeom>
          </p:spPr>
          <p:txBody>
            <a:bodyPr wrap="square">
              <a:spAutoFit/>
            </a:bodyPr>
            <a:lstStyle/>
            <a:p>
              <a:r>
                <a:rPr lang="en-GB" dirty="0">
                  <a:solidFill>
                    <a:srgbClr val="595652"/>
                  </a:solidFill>
                  <a:latin typeface="Gotham A"/>
                </a:rPr>
                <a:t>………</a:t>
              </a:r>
            </a:p>
          </p:txBody>
        </p:sp>
      </p:grpSp>
      <p:sp>
        <p:nvSpPr>
          <p:cNvPr id="17" name="Rectangle 16">
            <a:extLst>
              <a:ext uri="{FF2B5EF4-FFF2-40B4-BE49-F238E27FC236}">
                <a16:creationId xmlns:a16="http://schemas.microsoft.com/office/drawing/2014/main" id="{E3F131D0-A0D4-DE42-9604-786478792C9C}"/>
              </a:ext>
            </a:extLst>
          </p:cNvPr>
          <p:cNvSpPr/>
          <p:nvPr/>
        </p:nvSpPr>
        <p:spPr>
          <a:xfrm>
            <a:off x="6615830" y="1279870"/>
            <a:ext cx="5376878" cy="3662541"/>
          </a:xfrm>
          <a:prstGeom prst="rect">
            <a:avLst/>
          </a:prstGeom>
        </p:spPr>
        <p:txBody>
          <a:bodyPr wrap="square">
            <a:spAutoFit/>
          </a:bodyPr>
          <a:lstStyle/>
          <a:p>
            <a:pPr fontAlgn="base"/>
            <a:br>
              <a:rPr lang="en-GB" dirty="0">
                <a:latin typeface="inherit"/>
              </a:rPr>
            </a:br>
            <a:r>
              <a:rPr lang="nl-NL" sz="1600" b="1" dirty="0">
                <a:solidFill>
                  <a:srgbClr val="595652"/>
                </a:solidFill>
              </a:rPr>
              <a:t>Computationeel denken &amp; handelen</a:t>
            </a:r>
          </a:p>
          <a:p>
            <a:pPr fontAlgn="base"/>
            <a:endParaRPr lang="nl-NL" sz="1000" dirty="0">
              <a:solidFill>
                <a:srgbClr val="595652"/>
              </a:solidFill>
            </a:endParaRPr>
          </a:p>
          <a:p>
            <a:pPr marL="490538" indent="-307975" fontAlgn="base"/>
            <a:r>
              <a:rPr lang="nl-NL" sz="1400" dirty="0">
                <a:solidFill>
                  <a:srgbClr val="595652"/>
                </a:solidFill>
              </a:rPr>
              <a:t>De leerlingen onderscheiden bouwstenen van digitale systemen:</a:t>
            </a:r>
          </a:p>
          <a:p>
            <a:pPr marL="490538" indent="-130175" fontAlgn="base">
              <a:buClr>
                <a:srgbClr val="C00000"/>
              </a:buClr>
              <a:buFont typeface="Arial" panose="020B0604020202020204" pitchFamily="34" charset="0"/>
              <a:buChar char="•"/>
            </a:pPr>
            <a:r>
              <a:rPr lang="nl-NL" sz="1400" dirty="0">
                <a:solidFill>
                  <a:srgbClr val="595652"/>
                </a:solidFill>
              </a:rPr>
              <a:t>Binair</a:t>
            </a:r>
          </a:p>
          <a:p>
            <a:pPr marL="490538" indent="-130175" fontAlgn="base">
              <a:buFont typeface="Arial" panose="020B0604020202020204" pitchFamily="34" charset="0"/>
              <a:buChar char="•"/>
            </a:pPr>
            <a:endParaRPr lang="nl-NL" sz="300" dirty="0">
              <a:solidFill>
                <a:srgbClr val="595652"/>
              </a:solidFill>
            </a:endParaRPr>
          </a:p>
          <a:p>
            <a:pPr marL="490538" indent="-130175" fontAlgn="base">
              <a:buFont typeface="Arial" panose="020B0604020202020204" pitchFamily="34" charset="0"/>
              <a:buChar char="•"/>
            </a:pPr>
            <a:r>
              <a:rPr lang="nl-NL" sz="1400" b="1" dirty="0">
                <a:solidFill>
                  <a:srgbClr val="C00000"/>
                </a:solidFill>
              </a:rPr>
              <a:t>Input</a:t>
            </a:r>
            <a:r>
              <a:rPr lang="nl-NL" sz="1400" dirty="0">
                <a:solidFill>
                  <a:srgbClr val="595652"/>
                </a:solidFill>
              </a:rPr>
              <a:t> verwerking </a:t>
            </a:r>
            <a:r>
              <a:rPr lang="nl-NL" sz="1400" b="1" dirty="0">
                <a:solidFill>
                  <a:srgbClr val="C00000"/>
                </a:solidFill>
              </a:rPr>
              <a:t>output</a:t>
            </a:r>
          </a:p>
          <a:p>
            <a:pPr marL="490538" indent="-130175" fontAlgn="base">
              <a:buFont typeface="Arial" panose="020B0604020202020204" pitchFamily="34" charset="0"/>
              <a:buChar char="•"/>
            </a:pPr>
            <a:endParaRPr lang="nl-NL" sz="300" dirty="0">
              <a:solidFill>
                <a:srgbClr val="595652"/>
              </a:solidFill>
            </a:endParaRPr>
          </a:p>
          <a:p>
            <a:pPr marL="490538" indent="-130175" fontAlgn="base">
              <a:buClr>
                <a:srgbClr val="C00000"/>
              </a:buClr>
              <a:buFont typeface="Arial" panose="020B0604020202020204" pitchFamily="34" charset="0"/>
              <a:buChar char="•"/>
            </a:pPr>
            <a:r>
              <a:rPr lang="nl-NL" sz="1400" dirty="0">
                <a:solidFill>
                  <a:srgbClr val="595652"/>
                </a:solidFill>
              </a:rPr>
              <a:t>Digitale beeldverwerking</a:t>
            </a:r>
          </a:p>
          <a:p>
            <a:pPr marL="490538" indent="-130175" fontAlgn="base"/>
            <a:endParaRPr lang="nl-NL" sz="1400" dirty="0">
              <a:solidFill>
                <a:srgbClr val="595652"/>
              </a:solidFill>
            </a:endParaRPr>
          </a:p>
          <a:p>
            <a:pPr marL="227013" fontAlgn="base"/>
            <a:r>
              <a:rPr lang="nl-NL" sz="1400" dirty="0">
                <a:solidFill>
                  <a:srgbClr val="595652"/>
                </a:solidFill>
              </a:rPr>
              <a:t>De leerlingen passen een eenvoudig zelf ontworpen </a:t>
            </a:r>
            <a:r>
              <a:rPr lang="nl-NL" sz="1400" b="1" dirty="0">
                <a:solidFill>
                  <a:srgbClr val="C00000"/>
                </a:solidFill>
              </a:rPr>
              <a:t>algoritme</a:t>
            </a:r>
            <a:r>
              <a:rPr lang="nl-NL" sz="1400" dirty="0">
                <a:solidFill>
                  <a:srgbClr val="595652"/>
                </a:solidFill>
              </a:rPr>
              <a:t> toe </a:t>
            </a:r>
            <a:r>
              <a:rPr lang="nl-NL" sz="1400" b="1" dirty="0">
                <a:solidFill>
                  <a:srgbClr val="C00000"/>
                </a:solidFill>
              </a:rPr>
              <a:t>om een probleem </a:t>
            </a:r>
            <a:r>
              <a:rPr lang="nl-NL" sz="1400" dirty="0">
                <a:solidFill>
                  <a:srgbClr val="595652"/>
                </a:solidFill>
              </a:rPr>
              <a:t>digitaal en niet-digitaal </a:t>
            </a:r>
            <a:r>
              <a:rPr lang="nl-NL" sz="1400" b="1" dirty="0">
                <a:solidFill>
                  <a:srgbClr val="C00000"/>
                </a:solidFill>
              </a:rPr>
              <a:t>op te lossen</a:t>
            </a:r>
            <a:r>
              <a:rPr lang="nl-NL" sz="1400" dirty="0">
                <a:solidFill>
                  <a:srgbClr val="595652"/>
                </a:solidFill>
              </a:rPr>
              <a:t>:</a:t>
            </a:r>
          </a:p>
          <a:p>
            <a:pPr marL="490538" indent="-130175" fontAlgn="base">
              <a:buClr>
                <a:srgbClr val="C00000"/>
              </a:buClr>
              <a:buFont typeface="Arial" panose="020B0604020202020204" pitchFamily="34" charset="0"/>
              <a:buChar char="•"/>
            </a:pPr>
            <a:r>
              <a:rPr lang="nl-NL" sz="1400" dirty="0">
                <a:solidFill>
                  <a:srgbClr val="595652"/>
                </a:solidFill>
              </a:rPr>
              <a:t>Concepten van computationeel denken: </a:t>
            </a:r>
            <a:br>
              <a:rPr lang="nl-NL" sz="1400" dirty="0">
                <a:solidFill>
                  <a:srgbClr val="595652"/>
                </a:solidFill>
              </a:rPr>
            </a:br>
            <a:r>
              <a:rPr lang="nl-NL" sz="1400" b="1" dirty="0">
                <a:solidFill>
                  <a:srgbClr val="C00000"/>
                </a:solidFill>
              </a:rPr>
              <a:t>decompositie</a:t>
            </a:r>
            <a:r>
              <a:rPr lang="nl-NL" sz="1400" dirty="0">
                <a:solidFill>
                  <a:srgbClr val="595652"/>
                </a:solidFill>
              </a:rPr>
              <a:t>, </a:t>
            </a:r>
            <a:r>
              <a:rPr lang="nl-NL" sz="1400" b="1" dirty="0">
                <a:solidFill>
                  <a:srgbClr val="C00000"/>
                </a:solidFill>
              </a:rPr>
              <a:t>patroonherkenning</a:t>
            </a:r>
            <a:r>
              <a:rPr lang="nl-NL" sz="1400" dirty="0">
                <a:solidFill>
                  <a:srgbClr val="595652"/>
                </a:solidFill>
              </a:rPr>
              <a:t>, abstractie, algoritmen </a:t>
            </a:r>
            <a:endParaRPr lang="nl-NL" sz="1200" dirty="0">
              <a:solidFill>
                <a:srgbClr val="595652"/>
              </a:solidFill>
            </a:endParaRPr>
          </a:p>
          <a:p>
            <a:pPr marL="490538" indent="-130175" fontAlgn="base">
              <a:buClr>
                <a:srgbClr val="C00000"/>
              </a:buClr>
              <a:buFont typeface="Arial" panose="020B0604020202020204" pitchFamily="34" charset="0"/>
              <a:buChar char="•"/>
            </a:pPr>
            <a:endParaRPr lang="nl-NL" sz="300" dirty="0">
              <a:solidFill>
                <a:srgbClr val="595652"/>
              </a:solidFill>
            </a:endParaRPr>
          </a:p>
          <a:p>
            <a:pPr marL="490538" indent="-130175" fontAlgn="base">
              <a:buClr>
                <a:srgbClr val="C00000"/>
              </a:buClr>
              <a:buFont typeface="Arial" panose="020B0604020202020204" pitchFamily="34" charset="0"/>
              <a:buChar char="•"/>
            </a:pPr>
            <a:r>
              <a:rPr lang="nl-NL" sz="1400" b="1" dirty="0">
                <a:solidFill>
                  <a:srgbClr val="C00000"/>
                </a:solidFill>
              </a:rPr>
              <a:t>Modellering</a:t>
            </a:r>
            <a:r>
              <a:rPr lang="nl-NL" sz="1400" dirty="0">
                <a:solidFill>
                  <a:srgbClr val="595652"/>
                </a:solidFill>
              </a:rPr>
              <a:t>, </a:t>
            </a:r>
            <a:r>
              <a:rPr lang="nl-NL" sz="1400" b="1" dirty="0">
                <a:solidFill>
                  <a:srgbClr val="C00000"/>
                </a:solidFill>
              </a:rPr>
              <a:t>simulatie</a:t>
            </a:r>
            <a:r>
              <a:rPr lang="nl-NL" sz="1400" dirty="0">
                <a:solidFill>
                  <a:srgbClr val="595652"/>
                </a:solidFill>
              </a:rPr>
              <a:t> en digitale </a:t>
            </a:r>
            <a:r>
              <a:rPr lang="nl-NL" sz="1400" b="1" dirty="0">
                <a:solidFill>
                  <a:srgbClr val="C00000"/>
                </a:solidFill>
              </a:rPr>
              <a:t>representatie</a:t>
            </a:r>
            <a:r>
              <a:rPr lang="nl-NL" sz="1400" dirty="0">
                <a:solidFill>
                  <a:srgbClr val="595652"/>
                </a:solidFill>
              </a:rPr>
              <a:t> van informatie</a:t>
            </a:r>
          </a:p>
          <a:p>
            <a:pPr marL="490538" indent="-130175" fontAlgn="base">
              <a:buClr>
                <a:srgbClr val="C00000"/>
              </a:buClr>
              <a:buFont typeface="Arial" panose="020B0604020202020204" pitchFamily="34" charset="0"/>
              <a:buChar char="•"/>
            </a:pPr>
            <a:endParaRPr lang="nl-NL" sz="300" dirty="0">
              <a:solidFill>
                <a:srgbClr val="595652"/>
              </a:solidFill>
            </a:endParaRPr>
          </a:p>
          <a:p>
            <a:pPr marL="490538" indent="-130175" fontAlgn="base">
              <a:buClr>
                <a:srgbClr val="C00000"/>
              </a:buClr>
              <a:buFont typeface="Arial" panose="020B0604020202020204" pitchFamily="34" charset="0"/>
              <a:buChar char="•"/>
            </a:pPr>
            <a:r>
              <a:rPr lang="nl-NL" sz="1400" dirty="0">
                <a:solidFill>
                  <a:srgbClr val="595652"/>
                </a:solidFill>
              </a:rPr>
              <a:t>Principes van programmeertalen: </a:t>
            </a:r>
            <a:br>
              <a:rPr lang="nl-NL" sz="1600" dirty="0">
                <a:solidFill>
                  <a:srgbClr val="595652"/>
                </a:solidFill>
              </a:rPr>
            </a:br>
            <a:r>
              <a:rPr lang="nl-NL" sz="1400" dirty="0">
                <a:solidFill>
                  <a:srgbClr val="595652"/>
                </a:solidFill>
              </a:rPr>
              <a:t>sequentie</a:t>
            </a:r>
            <a:r>
              <a:rPr lang="nl-NL" sz="1200" dirty="0">
                <a:solidFill>
                  <a:srgbClr val="595652"/>
                </a:solidFill>
              </a:rPr>
              <a:t>, herhalings</a:t>
            </a:r>
            <a:r>
              <a:rPr lang="nl-NL" sz="1200" b="1" dirty="0">
                <a:solidFill>
                  <a:srgbClr val="C00000"/>
                </a:solidFill>
              </a:rPr>
              <a:t>structuur</a:t>
            </a:r>
            <a:r>
              <a:rPr lang="nl-NL" sz="1200" dirty="0">
                <a:solidFill>
                  <a:srgbClr val="595652"/>
                </a:solidFill>
              </a:rPr>
              <a:t>, keuze</a:t>
            </a:r>
            <a:r>
              <a:rPr lang="nl-NL" sz="1200" b="1" dirty="0">
                <a:solidFill>
                  <a:srgbClr val="C00000"/>
                </a:solidFill>
              </a:rPr>
              <a:t>structuur</a:t>
            </a:r>
            <a:endParaRPr lang="nl-NL" sz="1600" b="1" u="none" strike="noStrike" dirty="0">
              <a:solidFill>
                <a:srgbClr val="C00000"/>
              </a:solidFill>
              <a:effectLst/>
              <a:latin typeface="inherit"/>
            </a:endParaRPr>
          </a:p>
        </p:txBody>
      </p:sp>
      <p:grpSp>
        <p:nvGrpSpPr>
          <p:cNvPr id="18" name="Group 17">
            <a:extLst>
              <a:ext uri="{FF2B5EF4-FFF2-40B4-BE49-F238E27FC236}">
                <a16:creationId xmlns:a16="http://schemas.microsoft.com/office/drawing/2014/main" id="{A001A10C-BA10-A847-A648-C1D0DD4CC095}"/>
              </a:ext>
            </a:extLst>
          </p:cNvPr>
          <p:cNvGrpSpPr/>
          <p:nvPr/>
        </p:nvGrpSpPr>
        <p:grpSpPr>
          <a:xfrm>
            <a:off x="2609" y="4831225"/>
            <a:ext cx="12189391" cy="2163003"/>
            <a:chOff x="0" y="-215901"/>
            <a:chExt cx="12189391" cy="2163003"/>
          </a:xfrm>
        </p:grpSpPr>
        <p:pic>
          <p:nvPicPr>
            <p:cNvPr id="19" name="Picture 18" descr="A picture containing light, table, traffic, stop&#10;&#10;Description automatically generated">
              <a:extLst>
                <a:ext uri="{FF2B5EF4-FFF2-40B4-BE49-F238E27FC236}">
                  <a16:creationId xmlns:a16="http://schemas.microsoft.com/office/drawing/2014/main" id="{AA7FDAB6-3D9C-944A-8FC3-A3792D48CE94}"/>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flipH="1">
              <a:off x="0" y="6195"/>
              <a:ext cx="6118836" cy="1807831"/>
            </a:xfrm>
            <a:prstGeom prst="rect">
              <a:avLst/>
            </a:prstGeom>
          </p:spPr>
        </p:pic>
        <p:pic>
          <p:nvPicPr>
            <p:cNvPr id="20" name="Picture 19" descr="A circuit board&#10;&#10;Description automatically generated">
              <a:extLst>
                <a:ext uri="{FF2B5EF4-FFF2-40B4-BE49-F238E27FC236}">
                  <a16:creationId xmlns:a16="http://schemas.microsoft.com/office/drawing/2014/main" id="{76DE1BE2-A1C6-7C41-A65D-19091CC69D4A}"/>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rot="10800000">
              <a:off x="6070557" y="6195"/>
              <a:ext cx="6118834" cy="1807830"/>
            </a:xfrm>
            <a:prstGeom prst="rect">
              <a:avLst/>
            </a:prstGeom>
          </p:spPr>
        </p:pic>
        <p:pic>
          <p:nvPicPr>
            <p:cNvPr id="21" name="Picture 20">
              <a:extLst>
                <a:ext uri="{FF2B5EF4-FFF2-40B4-BE49-F238E27FC236}">
                  <a16:creationId xmlns:a16="http://schemas.microsoft.com/office/drawing/2014/main" id="{AF6A2726-5FD1-ED40-A7DB-7ED1F110A3D1}"/>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4257807" y="-215901"/>
              <a:ext cx="2922130" cy="2163003"/>
            </a:xfrm>
            <a:prstGeom prst="rect">
              <a:avLst/>
            </a:prstGeom>
            <a:effectLst>
              <a:outerShdw dist="50800" dir="5400000" algn="ctr" rotWithShape="0">
                <a:srgbClr val="000000">
                  <a:alpha val="43137"/>
                </a:srgbClr>
              </a:outerShdw>
              <a:softEdge rad="558800"/>
            </a:effectLst>
          </p:spPr>
        </p:pic>
      </p:grpSp>
      <p:grpSp>
        <p:nvGrpSpPr>
          <p:cNvPr id="3" name="Group 2">
            <a:extLst>
              <a:ext uri="{FF2B5EF4-FFF2-40B4-BE49-F238E27FC236}">
                <a16:creationId xmlns:a16="http://schemas.microsoft.com/office/drawing/2014/main" id="{24F3BBE0-2D75-EF44-82BC-64F2FC1B956C}"/>
              </a:ext>
            </a:extLst>
          </p:cNvPr>
          <p:cNvGrpSpPr/>
          <p:nvPr/>
        </p:nvGrpSpPr>
        <p:grpSpPr>
          <a:xfrm>
            <a:off x="6624084" y="286930"/>
            <a:ext cx="3267256" cy="1057390"/>
            <a:chOff x="7731912" y="410022"/>
            <a:chExt cx="3267256" cy="1057390"/>
          </a:xfrm>
        </p:grpSpPr>
        <p:pic>
          <p:nvPicPr>
            <p:cNvPr id="8" name="Picture 6" descr="National Contact Points Belgium Flanders - Scientix">
              <a:extLst>
                <a:ext uri="{FF2B5EF4-FFF2-40B4-BE49-F238E27FC236}">
                  <a16:creationId xmlns:a16="http://schemas.microsoft.com/office/drawing/2014/main" id="{B9B47A50-69B8-A34A-A67D-8D45BEA85213}"/>
                </a:ext>
              </a:extLst>
            </p:cNvPr>
            <p:cNvPicPr>
              <a:picLocks noChangeAspect="1" noChangeArrowheads="1"/>
            </p:cNvPicPr>
            <p:nvPr/>
          </p:nvPicPr>
          <p:blipFill rotWithShape="1">
            <a:blip r:embed="rId8" cstate="hqprint">
              <a:extLst>
                <a:ext uri="{28A0092B-C50C-407E-A947-70E740481C1C}">
                  <a14:useLocalDpi xmlns:a14="http://schemas.microsoft.com/office/drawing/2010/main"/>
                </a:ext>
              </a:extLst>
            </a:blip>
            <a:srcRect/>
            <a:stretch/>
          </p:blipFill>
          <p:spPr bwMode="auto">
            <a:xfrm>
              <a:off x="8606947" y="488518"/>
              <a:ext cx="1199542" cy="34699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A6C34B67-0769-2042-B162-68D064853746}"/>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828568" y="410022"/>
              <a:ext cx="672271" cy="750442"/>
            </a:xfrm>
            <a:prstGeom prst="rect">
              <a:avLst/>
            </a:prstGeom>
          </p:spPr>
        </p:pic>
        <p:sp>
          <p:nvSpPr>
            <p:cNvPr id="14" name="Rectangle 13">
              <a:extLst>
                <a:ext uri="{FF2B5EF4-FFF2-40B4-BE49-F238E27FC236}">
                  <a16:creationId xmlns:a16="http://schemas.microsoft.com/office/drawing/2014/main" id="{7F0F959C-2F7A-6944-9F3F-C88A986FB205}"/>
                </a:ext>
              </a:extLst>
            </p:cNvPr>
            <p:cNvSpPr/>
            <p:nvPr/>
          </p:nvSpPr>
          <p:spPr>
            <a:xfrm>
              <a:off x="8534662" y="808568"/>
              <a:ext cx="1719284" cy="261610"/>
            </a:xfrm>
            <a:prstGeom prst="rect">
              <a:avLst/>
            </a:prstGeom>
          </p:spPr>
          <p:txBody>
            <a:bodyPr wrap="square">
              <a:spAutoFit/>
            </a:bodyPr>
            <a:lstStyle/>
            <a:p>
              <a:r>
                <a:rPr lang="en-BE" sz="1100" dirty="0">
                  <a:hlinkClick r:id="rId10"/>
                </a:rPr>
                <a:t>www.onderwijsdoelen.be</a:t>
              </a:r>
              <a:r>
                <a:rPr lang="en-BE" sz="1100" dirty="0"/>
                <a:t>  </a:t>
              </a:r>
            </a:p>
          </p:txBody>
        </p:sp>
        <p:sp>
          <p:nvSpPr>
            <p:cNvPr id="22" name="Rectangle 21">
              <a:extLst>
                <a:ext uri="{FF2B5EF4-FFF2-40B4-BE49-F238E27FC236}">
                  <a16:creationId xmlns:a16="http://schemas.microsoft.com/office/drawing/2014/main" id="{5FF097F9-5104-7540-BBE5-23082EF0E93C}"/>
                </a:ext>
              </a:extLst>
            </p:cNvPr>
            <p:cNvSpPr/>
            <p:nvPr/>
          </p:nvSpPr>
          <p:spPr>
            <a:xfrm>
              <a:off x="7731912" y="851859"/>
              <a:ext cx="3267256" cy="615553"/>
            </a:xfrm>
            <a:prstGeom prst="rect">
              <a:avLst/>
            </a:prstGeom>
          </p:spPr>
          <p:txBody>
            <a:bodyPr wrap="square">
              <a:spAutoFit/>
            </a:bodyPr>
            <a:lstStyle/>
            <a:p>
              <a:pPr fontAlgn="base"/>
              <a:br>
                <a:rPr lang="en-GB" dirty="0">
                  <a:latin typeface="inherit"/>
                </a:rPr>
              </a:br>
              <a:r>
                <a:rPr lang="nl-NL" sz="1600" dirty="0">
                  <a:solidFill>
                    <a:srgbClr val="595652"/>
                  </a:solidFill>
                </a:rPr>
                <a:t>Digitale competenties &gt; Eindtermen</a:t>
              </a:r>
              <a:endParaRPr lang="nl-NL" sz="1600" u="none" strike="noStrike" dirty="0">
                <a:effectLst/>
                <a:latin typeface="inherit"/>
              </a:endParaRPr>
            </a:p>
          </p:txBody>
        </p:sp>
      </p:grpSp>
      <p:cxnSp>
        <p:nvCxnSpPr>
          <p:cNvPr id="6" name="Straight Connector 5">
            <a:extLst>
              <a:ext uri="{FF2B5EF4-FFF2-40B4-BE49-F238E27FC236}">
                <a16:creationId xmlns:a16="http://schemas.microsoft.com/office/drawing/2014/main" id="{4CFE0781-6096-4C42-B1AA-766BD4365057}"/>
              </a:ext>
            </a:extLst>
          </p:cNvPr>
          <p:cNvCxnSpPr>
            <a:cxnSpLocks/>
          </p:cNvCxnSpPr>
          <p:nvPr/>
        </p:nvCxnSpPr>
        <p:spPr>
          <a:xfrm>
            <a:off x="6096000" y="286930"/>
            <a:ext cx="0" cy="4764962"/>
          </a:xfrm>
          <a:prstGeom prst="line">
            <a:avLst/>
          </a:prstGeom>
          <a:ln w="25400">
            <a:solidFill>
              <a:srgbClr val="17639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1436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B0C82EE-1328-914D-8ADA-8808D17F05C0}"/>
              </a:ext>
            </a:extLst>
          </p:cNvPr>
          <p:cNvSpPr txBox="1"/>
          <p:nvPr/>
        </p:nvSpPr>
        <p:spPr>
          <a:xfrm>
            <a:off x="304402" y="404813"/>
            <a:ext cx="6030818" cy="523220"/>
          </a:xfrm>
          <a:prstGeom prst="rect">
            <a:avLst/>
          </a:prstGeom>
          <a:noFill/>
        </p:spPr>
        <p:txBody>
          <a:bodyPr wrap="none" rtlCol="0">
            <a:spAutoFit/>
          </a:bodyPr>
          <a:lstStyle/>
          <a:p>
            <a:r>
              <a:rPr lang="en-BE" sz="2800" b="1" dirty="0">
                <a:solidFill>
                  <a:srgbClr val="932833"/>
                </a:solidFill>
              </a:rPr>
              <a:t>Wiskunde &amp; Computational Thinking …</a:t>
            </a:r>
          </a:p>
        </p:txBody>
      </p:sp>
      <p:grpSp>
        <p:nvGrpSpPr>
          <p:cNvPr id="14" name="Group 13">
            <a:extLst>
              <a:ext uri="{FF2B5EF4-FFF2-40B4-BE49-F238E27FC236}">
                <a16:creationId xmlns:a16="http://schemas.microsoft.com/office/drawing/2014/main" id="{6E88CCD0-84F7-4C41-9765-4B37D822E6B5}"/>
              </a:ext>
            </a:extLst>
          </p:cNvPr>
          <p:cNvGrpSpPr/>
          <p:nvPr/>
        </p:nvGrpSpPr>
        <p:grpSpPr>
          <a:xfrm>
            <a:off x="3440817" y="1390297"/>
            <a:ext cx="5316280" cy="2952851"/>
            <a:chOff x="2817627" y="1023730"/>
            <a:chExt cx="5316280" cy="2952851"/>
          </a:xfrm>
        </p:grpSpPr>
        <p:grpSp>
          <p:nvGrpSpPr>
            <p:cNvPr id="7" name="Group 6">
              <a:extLst>
                <a:ext uri="{FF2B5EF4-FFF2-40B4-BE49-F238E27FC236}">
                  <a16:creationId xmlns:a16="http://schemas.microsoft.com/office/drawing/2014/main" id="{0571FBD8-C966-F04D-A72C-38049A929E2B}"/>
                </a:ext>
              </a:extLst>
            </p:cNvPr>
            <p:cNvGrpSpPr/>
            <p:nvPr/>
          </p:nvGrpSpPr>
          <p:grpSpPr>
            <a:xfrm>
              <a:off x="2817627" y="1023730"/>
              <a:ext cx="5316280" cy="2952851"/>
              <a:chOff x="1116418" y="2763763"/>
              <a:chExt cx="6103090" cy="3369237"/>
            </a:xfrm>
          </p:grpSpPr>
          <p:sp>
            <p:nvSpPr>
              <p:cNvPr id="4" name="Oval 3">
                <a:extLst>
                  <a:ext uri="{FF2B5EF4-FFF2-40B4-BE49-F238E27FC236}">
                    <a16:creationId xmlns:a16="http://schemas.microsoft.com/office/drawing/2014/main" id="{A6AA9FAD-15FF-D043-AB52-D9245E62D6D2}"/>
                  </a:ext>
                </a:extLst>
              </p:cNvPr>
              <p:cNvSpPr/>
              <p:nvPr/>
            </p:nvSpPr>
            <p:spPr>
              <a:xfrm>
                <a:off x="1116418" y="2763763"/>
                <a:ext cx="4142430" cy="3369237"/>
              </a:xfrm>
              <a:prstGeom prst="ellipse">
                <a:avLst/>
              </a:prstGeom>
              <a:solidFill>
                <a:srgbClr val="C5D0E3"/>
              </a:solidFill>
              <a:ln>
                <a:noFill/>
              </a:ln>
              <a:effectLst>
                <a:glow>
                  <a:schemeClr val="accent1">
                    <a:alpha val="47000"/>
                  </a:schemeClr>
                </a:glow>
                <a:outerShdw sx="1000" sy="1000" algn="ctr" rotWithShape="0">
                  <a:srgbClr val="000000">
                    <a:alpha val="43137"/>
                  </a:srgbClr>
                </a:outerShdw>
                <a:reflection stA="0" endPos="0" dir="5400000" sy="-100000" algn="bl" rotWithShape="0"/>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 name="Oval 5">
                <a:extLst>
                  <a:ext uri="{FF2B5EF4-FFF2-40B4-BE49-F238E27FC236}">
                    <a16:creationId xmlns:a16="http://schemas.microsoft.com/office/drawing/2014/main" id="{2C6CCD41-8B31-9846-9F2B-0D5636462948}"/>
                  </a:ext>
                </a:extLst>
              </p:cNvPr>
              <p:cNvSpPr/>
              <p:nvPr/>
            </p:nvSpPr>
            <p:spPr>
              <a:xfrm>
                <a:off x="3077078" y="2763763"/>
                <a:ext cx="4142430" cy="3369237"/>
              </a:xfrm>
              <a:prstGeom prst="ellipse">
                <a:avLst/>
              </a:prstGeom>
              <a:solidFill>
                <a:srgbClr val="EFEADE">
                  <a:alpha val="42000"/>
                </a:srgbClr>
              </a:solidFill>
              <a:ln>
                <a:noFill/>
              </a:ln>
              <a:effectLst>
                <a:glow>
                  <a:schemeClr val="accent1">
                    <a:alpha val="47000"/>
                  </a:schemeClr>
                </a:glow>
                <a:outerShdw sx="1000" sy="1000" algn="ctr" rotWithShape="0">
                  <a:srgbClr val="000000">
                    <a:alpha val="43137"/>
                  </a:srgbClr>
                </a:outerShdw>
                <a:reflection stA="69000" endPos="0" dir="5400000" sy="-100000" algn="bl" rotWithShape="0"/>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0" name="Oval 9">
                <a:extLst>
                  <a:ext uri="{FF2B5EF4-FFF2-40B4-BE49-F238E27FC236}">
                    <a16:creationId xmlns:a16="http://schemas.microsoft.com/office/drawing/2014/main" id="{1462CF49-F0CA-344F-B92D-4913157B7FC6}"/>
                  </a:ext>
                </a:extLst>
              </p:cNvPr>
              <p:cNvSpPr>
                <a:spLocks noChangeAspect="1"/>
              </p:cNvSpPr>
              <p:nvPr/>
            </p:nvSpPr>
            <p:spPr>
              <a:xfrm>
                <a:off x="3142873" y="2817277"/>
                <a:ext cx="4010839" cy="3262208"/>
              </a:xfrm>
              <a:prstGeom prst="ellipse">
                <a:avLst/>
              </a:prstGeom>
              <a:noFill/>
              <a:ln>
                <a:solidFill>
                  <a:srgbClr val="EFEADE"/>
                </a:solidFill>
              </a:ln>
              <a:effectLst>
                <a:glow>
                  <a:schemeClr val="accent1"/>
                </a:glow>
                <a:outerShdw sx="1000" sy="1000" algn="ctr" rotWithShape="0">
                  <a:srgbClr val="000000"/>
                </a:outerShdw>
                <a:reflection stA="69000" endPos="0" dir="5400000" sy="-100000" algn="bl" rotWithShape="0"/>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dirty="0"/>
              </a:p>
            </p:txBody>
          </p:sp>
          <p:sp>
            <p:nvSpPr>
              <p:cNvPr id="11" name="Oval 10">
                <a:extLst>
                  <a:ext uri="{FF2B5EF4-FFF2-40B4-BE49-F238E27FC236}">
                    <a16:creationId xmlns:a16="http://schemas.microsoft.com/office/drawing/2014/main" id="{FD78B880-ACF3-A144-9697-FE21012B5990}"/>
                  </a:ext>
                </a:extLst>
              </p:cNvPr>
              <p:cNvSpPr>
                <a:spLocks noChangeAspect="1"/>
              </p:cNvSpPr>
              <p:nvPr/>
            </p:nvSpPr>
            <p:spPr>
              <a:xfrm>
                <a:off x="1182213" y="2817277"/>
                <a:ext cx="4010839" cy="3262208"/>
              </a:xfrm>
              <a:prstGeom prst="ellipse">
                <a:avLst/>
              </a:prstGeom>
              <a:noFill/>
              <a:ln>
                <a:solidFill>
                  <a:srgbClr val="C5D0E3"/>
                </a:solidFill>
              </a:ln>
              <a:effectLst>
                <a:glow>
                  <a:schemeClr val="accent1"/>
                </a:glow>
                <a:outerShdw sx="1000" sy="1000" algn="ctr" rotWithShape="0">
                  <a:srgbClr val="000000"/>
                </a:outerShdw>
                <a:reflection stA="69000" endPos="0" dir="5400000" sy="-100000" algn="bl" rotWithShape="0"/>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dirty="0"/>
              </a:p>
            </p:txBody>
          </p:sp>
        </p:gr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A16BA75-714C-FD42-BA72-1E76A6E5C52B}"/>
                    </a:ext>
                  </a:extLst>
                </p:cNvPr>
                <p:cNvSpPr txBox="1"/>
                <p:nvPr/>
              </p:nvSpPr>
              <p:spPr>
                <a:xfrm>
                  <a:off x="3273059" y="1754111"/>
                  <a:ext cx="1123193" cy="1877437"/>
                </a:xfrm>
                <a:prstGeom prst="rect">
                  <a:avLst/>
                </a:prstGeom>
                <a:noFill/>
              </p:spPr>
              <p:txBody>
                <a:bodyPr wrap="none" rtlCol="0">
                  <a:spAutoFit/>
                </a:bodyPr>
                <a:lstStyle/>
                <a:p>
                  <a:pPr algn="ctr"/>
                  <a:r>
                    <a:rPr lang="en-BE" sz="1400" dirty="0">
                      <a:solidFill>
                        <a:srgbClr val="595652"/>
                      </a:solidFill>
                    </a:rPr>
                    <a:t>Algebra</a:t>
                  </a:r>
                </a:p>
                <a:p>
                  <a:pPr algn="ctr"/>
                  <a:r>
                    <a:rPr lang="en-BE" sz="1400" dirty="0">
                      <a:solidFill>
                        <a:srgbClr val="595652"/>
                      </a:solidFill>
                    </a:rPr>
                    <a:t>Calculus</a:t>
                  </a:r>
                </a:p>
                <a:p>
                  <a:pPr algn="ctr"/>
                  <a:r>
                    <a:rPr lang="en-BE" sz="1400" dirty="0">
                      <a:solidFill>
                        <a:srgbClr val="595652"/>
                      </a:solidFill>
                    </a:rPr>
                    <a:t>Meetkunde</a:t>
                  </a:r>
                </a:p>
                <a:p>
                  <a:pPr algn="ctr"/>
                  <a:r>
                    <a:rPr lang="en-BE" sz="1400" dirty="0">
                      <a:solidFill>
                        <a:srgbClr val="595652"/>
                      </a:solidFill>
                    </a:rPr>
                    <a:t>Statistiek</a:t>
                  </a:r>
                </a:p>
                <a:p>
                  <a:pPr algn="ctr"/>
                  <a:r>
                    <a:rPr lang="en-BE" sz="1400" dirty="0">
                      <a:solidFill>
                        <a:srgbClr val="595652"/>
                      </a:solidFill>
                    </a:rPr>
                    <a:t>Logica</a:t>
                  </a:r>
                </a:p>
                <a:p>
                  <a:pPr algn="ctr"/>
                  <a:r>
                    <a:rPr lang="en-BE" sz="1400" dirty="0">
                      <a:solidFill>
                        <a:srgbClr val="595652"/>
                      </a:solidFill>
                    </a:rPr>
                    <a:t>Topology</a:t>
                  </a:r>
                </a:p>
                <a:p>
                  <a:pPr algn="ctr"/>
                  <a14:m>
                    <m:oMathPara xmlns:m="http://schemas.openxmlformats.org/officeDocument/2006/math">
                      <m:oMathParaPr>
                        <m:jc m:val="centerGroup"/>
                      </m:oMathParaPr>
                      <m:oMath xmlns:m="http://schemas.openxmlformats.org/officeDocument/2006/math">
                        <m:r>
                          <a:rPr lang="en-BE" sz="1400" i="1" smtClean="0">
                            <a:solidFill>
                              <a:srgbClr val="595652"/>
                            </a:solidFill>
                            <a:latin typeface="Cambria Math" panose="02040503050406030204" pitchFamily="18" charset="0"/>
                            <a:ea typeface="Cambria Math" panose="02040503050406030204" pitchFamily="18" charset="0"/>
                          </a:rPr>
                          <m:t>⋮</m:t>
                        </m:r>
                      </m:oMath>
                    </m:oMathPara>
                  </a14:m>
                  <a:endParaRPr lang="en-BE" sz="1400" dirty="0">
                    <a:solidFill>
                      <a:srgbClr val="595652"/>
                    </a:solidFill>
                  </a:endParaRPr>
                </a:p>
                <a:p>
                  <a:endParaRPr lang="en-BE" dirty="0"/>
                </a:p>
              </p:txBody>
            </p:sp>
          </mc:Choice>
          <mc:Fallback xmlns="">
            <p:sp>
              <p:nvSpPr>
                <p:cNvPr id="9" name="TextBox 8">
                  <a:extLst>
                    <a:ext uri="{FF2B5EF4-FFF2-40B4-BE49-F238E27FC236}">
                      <a16:creationId xmlns:a16="http://schemas.microsoft.com/office/drawing/2014/main" id="{DA16BA75-714C-FD42-BA72-1E76A6E5C52B}"/>
                    </a:ext>
                  </a:extLst>
                </p:cNvPr>
                <p:cNvSpPr txBox="1">
                  <a:spLocks noRot="1" noChangeAspect="1" noMove="1" noResize="1" noEditPoints="1" noAdjustHandles="1" noChangeArrowheads="1" noChangeShapeType="1" noTextEdit="1"/>
                </p:cNvSpPr>
                <p:nvPr/>
              </p:nvSpPr>
              <p:spPr>
                <a:xfrm>
                  <a:off x="3273059" y="1754111"/>
                  <a:ext cx="1123193" cy="1877437"/>
                </a:xfrm>
                <a:prstGeom prst="rect">
                  <a:avLst/>
                </a:prstGeom>
                <a:blipFill>
                  <a:blip r:embed="rId3"/>
                  <a:stretch>
                    <a:fillRect t="-671"/>
                  </a:stretch>
                </a:blipFill>
              </p:spPr>
              <p:txBody>
                <a:bodyPr/>
                <a:lstStyle/>
                <a:p>
                  <a:r>
                    <a:rPr lang="en-BE">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B529DB50-87AC-414F-934C-B06405992D2E}"/>
                    </a:ext>
                  </a:extLst>
                </p:cNvPr>
                <p:cNvSpPr txBox="1"/>
                <p:nvPr/>
              </p:nvSpPr>
              <p:spPr>
                <a:xfrm>
                  <a:off x="6478696" y="1742083"/>
                  <a:ext cx="1287853" cy="1877437"/>
                </a:xfrm>
                <a:prstGeom prst="rect">
                  <a:avLst/>
                </a:prstGeom>
                <a:noFill/>
              </p:spPr>
              <p:txBody>
                <a:bodyPr wrap="none" rtlCol="0">
                  <a:spAutoFit/>
                </a:bodyPr>
                <a:lstStyle/>
                <a:p>
                  <a:pPr algn="ctr"/>
                  <a:r>
                    <a:rPr lang="en-BE" sz="1400" dirty="0">
                      <a:solidFill>
                        <a:srgbClr val="595652"/>
                      </a:solidFill>
                    </a:rPr>
                    <a:t>Simulatie</a:t>
                  </a:r>
                </a:p>
                <a:p>
                  <a:pPr algn="ctr"/>
                  <a:r>
                    <a:rPr lang="en-BE" sz="1400" dirty="0">
                      <a:solidFill>
                        <a:srgbClr val="595652"/>
                      </a:solidFill>
                    </a:rPr>
                    <a:t>Data Collectie</a:t>
                  </a:r>
                </a:p>
                <a:p>
                  <a:pPr algn="ctr"/>
                  <a:r>
                    <a:rPr lang="en-BE" sz="1400" dirty="0">
                      <a:solidFill>
                        <a:srgbClr val="595652"/>
                      </a:solidFill>
                    </a:rPr>
                    <a:t>Data mining</a:t>
                  </a:r>
                </a:p>
                <a:p>
                  <a:pPr algn="ctr"/>
                  <a:r>
                    <a:rPr lang="en-BE" sz="1400" dirty="0">
                      <a:solidFill>
                        <a:srgbClr val="595652"/>
                      </a:solidFill>
                    </a:rPr>
                    <a:t>Robotics</a:t>
                  </a:r>
                </a:p>
                <a:p>
                  <a:pPr algn="ctr"/>
                  <a:r>
                    <a:rPr lang="en-BE" sz="1400" dirty="0">
                      <a:solidFill>
                        <a:srgbClr val="595652"/>
                      </a:solidFill>
                    </a:rPr>
                    <a:t>Networking</a:t>
                  </a:r>
                </a:p>
                <a:p>
                  <a:pPr algn="ctr"/>
                  <a:r>
                    <a:rPr lang="en-BE" sz="1400" dirty="0">
                      <a:solidFill>
                        <a:srgbClr val="595652"/>
                      </a:solidFill>
                    </a:rPr>
                    <a:t>Programmeren</a:t>
                  </a:r>
                </a:p>
                <a:p>
                  <a:pPr algn="ctr"/>
                  <a14:m>
                    <m:oMathPara xmlns:m="http://schemas.openxmlformats.org/officeDocument/2006/math">
                      <m:oMathParaPr>
                        <m:jc m:val="centerGroup"/>
                      </m:oMathParaPr>
                      <m:oMath xmlns:m="http://schemas.openxmlformats.org/officeDocument/2006/math">
                        <m:r>
                          <a:rPr lang="en-BE" sz="1400" i="1" smtClean="0">
                            <a:solidFill>
                              <a:srgbClr val="595652"/>
                            </a:solidFill>
                            <a:latin typeface="Cambria Math" panose="02040503050406030204" pitchFamily="18" charset="0"/>
                            <a:ea typeface="Cambria Math" panose="02040503050406030204" pitchFamily="18" charset="0"/>
                          </a:rPr>
                          <m:t>⋮</m:t>
                        </m:r>
                      </m:oMath>
                    </m:oMathPara>
                  </a14:m>
                  <a:endParaRPr lang="en-BE" sz="1400" dirty="0">
                    <a:solidFill>
                      <a:srgbClr val="595652"/>
                    </a:solidFill>
                  </a:endParaRPr>
                </a:p>
                <a:p>
                  <a:endParaRPr lang="en-BE" dirty="0"/>
                </a:p>
              </p:txBody>
            </p:sp>
          </mc:Choice>
          <mc:Fallback xmlns="">
            <p:sp>
              <p:nvSpPr>
                <p:cNvPr id="15" name="TextBox 14">
                  <a:extLst>
                    <a:ext uri="{FF2B5EF4-FFF2-40B4-BE49-F238E27FC236}">
                      <a16:creationId xmlns:a16="http://schemas.microsoft.com/office/drawing/2014/main" id="{B529DB50-87AC-414F-934C-B06405992D2E}"/>
                    </a:ext>
                  </a:extLst>
                </p:cNvPr>
                <p:cNvSpPr txBox="1">
                  <a:spLocks noRot="1" noChangeAspect="1" noMove="1" noResize="1" noEditPoints="1" noAdjustHandles="1" noChangeArrowheads="1" noChangeShapeType="1" noTextEdit="1"/>
                </p:cNvSpPr>
                <p:nvPr/>
              </p:nvSpPr>
              <p:spPr>
                <a:xfrm>
                  <a:off x="6478696" y="1742083"/>
                  <a:ext cx="1287853" cy="1877437"/>
                </a:xfrm>
                <a:prstGeom prst="rect">
                  <a:avLst/>
                </a:prstGeom>
                <a:blipFill>
                  <a:blip r:embed="rId4"/>
                  <a:stretch>
                    <a:fillRect l="-980" t="-671"/>
                  </a:stretch>
                </a:blipFill>
              </p:spPr>
              <p:txBody>
                <a:bodyPr/>
                <a:lstStyle/>
                <a:p>
                  <a:r>
                    <a:rPr lang="en-BE">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895A7FDE-BF99-7948-8D0C-1B2F37686378}"/>
                    </a:ext>
                  </a:extLst>
                </p:cNvPr>
                <p:cNvSpPr txBox="1"/>
                <p:nvPr/>
              </p:nvSpPr>
              <p:spPr>
                <a:xfrm>
                  <a:off x="4975050" y="1468993"/>
                  <a:ext cx="1035091" cy="2185214"/>
                </a:xfrm>
                <a:prstGeom prst="rect">
                  <a:avLst/>
                </a:prstGeom>
                <a:noFill/>
              </p:spPr>
              <p:txBody>
                <a:bodyPr wrap="none" rtlCol="0">
                  <a:spAutoFit/>
                </a:bodyPr>
                <a:lstStyle/>
                <a:p>
                  <a:pPr algn="ctr"/>
                  <a:r>
                    <a:rPr lang="en-BE" sz="1400" dirty="0">
                      <a:solidFill>
                        <a:srgbClr val="595652"/>
                      </a:solidFill>
                    </a:rPr>
                    <a:t>Problem </a:t>
                  </a:r>
                </a:p>
                <a:p>
                  <a:pPr algn="ctr"/>
                  <a:r>
                    <a:rPr lang="en-BE" sz="1400" dirty="0">
                      <a:solidFill>
                        <a:srgbClr val="595652"/>
                      </a:solidFill>
                    </a:rPr>
                    <a:t>solving</a:t>
                  </a:r>
                </a:p>
                <a:p>
                  <a:pPr algn="ctr"/>
                  <a:endParaRPr lang="en-BE" sz="500" dirty="0">
                    <a:solidFill>
                      <a:srgbClr val="595652"/>
                    </a:solidFill>
                  </a:endParaRPr>
                </a:p>
                <a:p>
                  <a:pPr algn="ctr"/>
                  <a:r>
                    <a:rPr lang="en-BE" sz="1400" dirty="0">
                      <a:solidFill>
                        <a:srgbClr val="595652"/>
                      </a:solidFill>
                    </a:rPr>
                    <a:t>Algoritmes</a:t>
                  </a:r>
                </a:p>
                <a:p>
                  <a:pPr algn="ctr"/>
                  <a:endParaRPr lang="en-BE" sz="400" dirty="0">
                    <a:solidFill>
                      <a:srgbClr val="595652"/>
                    </a:solidFill>
                  </a:endParaRPr>
                </a:p>
                <a:p>
                  <a:pPr algn="ctr"/>
                  <a:r>
                    <a:rPr lang="en-BE" sz="1400" dirty="0">
                      <a:solidFill>
                        <a:srgbClr val="595652"/>
                      </a:solidFill>
                    </a:rPr>
                    <a:t>Analyseren</a:t>
                  </a:r>
                </a:p>
                <a:p>
                  <a:pPr algn="ctr"/>
                  <a:endParaRPr lang="en-BE" sz="500" dirty="0">
                    <a:solidFill>
                      <a:srgbClr val="595652"/>
                    </a:solidFill>
                  </a:endParaRPr>
                </a:p>
                <a:p>
                  <a:pPr algn="ctr"/>
                  <a:r>
                    <a:rPr lang="en-BE" sz="1400" dirty="0">
                      <a:solidFill>
                        <a:srgbClr val="595652"/>
                      </a:solidFill>
                    </a:rPr>
                    <a:t>Modelleren</a:t>
                  </a:r>
                </a:p>
                <a:p>
                  <a:pPr algn="ctr"/>
                  <a:endParaRPr lang="en-BE" sz="500" dirty="0">
                    <a:solidFill>
                      <a:srgbClr val="595652"/>
                    </a:solidFill>
                  </a:endParaRPr>
                </a:p>
                <a:p>
                  <a:pPr algn="ctr"/>
                  <a:r>
                    <a:rPr lang="en-BE" sz="1400" dirty="0">
                      <a:solidFill>
                        <a:srgbClr val="595652"/>
                      </a:solidFill>
                    </a:rPr>
                    <a:t>Logisch</a:t>
                  </a:r>
                </a:p>
                <a:p>
                  <a:pPr algn="ctr"/>
                  <a:r>
                    <a:rPr lang="en-GB" sz="1400" dirty="0">
                      <a:solidFill>
                        <a:srgbClr val="595652"/>
                      </a:solidFill>
                    </a:rPr>
                    <a:t>R</a:t>
                  </a:r>
                  <a:r>
                    <a:rPr lang="en-BE" sz="1400" dirty="0">
                      <a:solidFill>
                        <a:srgbClr val="595652"/>
                      </a:solidFill>
                    </a:rPr>
                    <a:t>edeneren</a:t>
                  </a:r>
                </a:p>
                <a:p>
                  <a:pPr algn="ctr"/>
                  <a:endParaRPr lang="en-BE" sz="500" dirty="0">
                    <a:solidFill>
                      <a:srgbClr val="595652"/>
                    </a:solidFill>
                  </a:endParaRPr>
                </a:p>
                <a:p>
                  <a:pPr algn="ctr"/>
                  <a14:m>
                    <m:oMathPara xmlns:m="http://schemas.openxmlformats.org/officeDocument/2006/math">
                      <m:oMathParaPr>
                        <m:jc m:val="centerGroup"/>
                      </m:oMathParaPr>
                      <m:oMath xmlns:m="http://schemas.openxmlformats.org/officeDocument/2006/math">
                        <m:r>
                          <a:rPr lang="en-BE" sz="1400" i="1" smtClean="0">
                            <a:solidFill>
                              <a:srgbClr val="595652"/>
                            </a:solidFill>
                            <a:latin typeface="Cambria Math" panose="02040503050406030204" pitchFamily="18" charset="0"/>
                            <a:ea typeface="Cambria Math" panose="02040503050406030204" pitchFamily="18" charset="0"/>
                          </a:rPr>
                          <m:t>⋮</m:t>
                        </m:r>
                      </m:oMath>
                    </m:oMathPara>
                  </a14:m>
                  <a:endParaRPr lang="en-BE" sz="1400" dirty="0">
                    <a:solidFill>
                      <a:srgbClr val="595652"/>
                    </a:solidFill>
                  </a:endParaRPr>
                </a:p>
              </p:txBody>
            </p:sp>
          </mc:Choice>
          <mc:Fallback xmlns="">
            <p:sp>
              <p:nvSpPr>
                <p:cNvPr id="16" name="TextBox 15">
                  <a:extLst>
                    <a:ext uri="{FF2B5EF4-FFF2-40B4-BE49-F238E27FC236}">
                      <a16:creationId xmlns:a16="http://schemas.microsoft.com/office/drawing/2014/main" id="{895A7FDE-BF99-7948-8D0C-1B2F37686378}"/>
                    </a:ext>
                  </a:extLst>
                </p:cNvPr>
                <p:cNvSpPr txBox="1">
                  <a:spLocks noRot="1" noChangeAspect="1" noMove="1" noResize="1" noEditPoints="1" noAdjustHandles="1" noChangeArrowheads="1" noChangeShapeType="1" noTextEdit="1"/>
                </p:cNvSpPr>
                <p:nvPr/>
              </p:nvSpPr>
              <p:spPr>
                <a:xfrm>
                  <a:off x="4975050" y="1468993"/>
                  <a:ext cx="1035091" cy="2185214"/>
                </a:xfrm>
                <a:prstGeom prst="rect">
                  <a:avLst/>
                </a:prstGeom>
                <a:blipFill>
                  <a:blip r:embed="rId5"/>
                  <a:stretch>
                    <a:fillRect l="-1205" t="-578" r="-1205"/>
                  </a:stretch>
                </a:blipFill>
              </p:spPr>
              <p:txBody>
                <a:bodyPr/>
                <a:lstStyle/>
                <a:p>
                  <a:r>
                    <a:rPr lang="en-BE">
                      <a:noFill/>
                    </a:rPr>
                    <a:t> </a:t>
                  </a:r>
                </a:p>
              </p:txBody>
            </p:sp>
          </mc:Fallback>
        </mc:AlternateContent>
      </p:grpSp>
      <p:sp>
        <p:nvSpPr>
          <p:cNvPr id="13" name="TextBox 12">
            <a:extLst>
              <a:ext uri="{FF2B5EF4-FFF2-40B4-BE49-F238E27FC236}">
                <a16:creationId xmlns:a16="http://schemas.microsoft.com/office/drawing/2014/main" id="{FD8416C0-4BC9-C24A-9314-89459CAE1A7C}"/>
              </a:ext>
            </a:extLst>
          </p:cNvPr>
          <p:cNvSpPr txBox="1"/>
          <p:nvPr/>
        </p:nvSpPr>
        <p:spPr>
          <a:xfrm>
            <a:off x="3410668" y="1119909"/>
            <a:ext cx="1031757" cy="338554"/>
          </a:xfrm>
          <a:prstGeom prst="rect">
            <a:avLst/>
          </a:prstGeom>
          <a:noFill/>
        </p:spPr>
        <p:txBody>
          <a:bodyPr wrap="none" rtlCol="0">
            <a:spAutoFit/>
          </a:bodyPr>
          <a:lstStyle/>
          <a:p>
            <a:r>
              <a:rPr lang="en-BE" sz="1600" b="1" dirty="0">
                <a:solidFill>
                  <a:srgbClr val="595652"/>
                </a:solidFill>
              </a:rPr>
              <a:t>Wiskunde</a:t>
            </a:r>
          </a:p>
        </p:txBody>
      </p:sp>
      <p:sp>
        <p:nvSpPr>
          <p:cNvPr id="18" name="TextBox 17">
            <a:extLst>
              <a:ext uri="{FF2B5EF4-FFF2-40B4-BE49-F238E27FC236}">
                <a16:creationId xmlns:a16="http://schemas.microsoft.com/office/drawing/2014/main" id="{3BA931CB-3898-7B4F-B377-13BEF003ED15}"/>
              </a:ext>
            </a:extLst>
          </p:cNvPr>
          <p:cNvSpPr txBox="1"/>
          <p:nvPr/>
        </p:nvSpPr>
        <p:spPr>
          <a:xfrm>
            <a:off x="6593666" y="1119909"/>
            <a:ext cx="2226187" cy="338554"/>
          </a:xfrm>
          <a:prstGeom prst="rect">
            <a:avLst/>
          </a:prstGeom>
          <a:noFill/>
        </p:spPr>
        <p:txBody>
          <a:bodyPr wrap="none" rtlCol="0">
            <a:spAutoFit/>
          </a:bodyPr>
          <a:lstStyle/>
          <a:p>
            <a:r>
              <a:rPr lang="en-BE" sz="1600" b="1" dirty="0">
                <a:solidFill>
                  <a:srgbClr val="595652"/>
                </a:solidFill>
              </a:rPr>
              <a:t>Computational Thinking</a:t>
            </a:r>
          </a:p>
        </p:txBody>
      </p:sp>
    </p:spTree>
    <p:extLst>
      <p:ext uri="{BB962C8B-B14F-4D97-AF65-F5344CB8AC3E}">
        <p14:creationId xmlns:p14="http://schemas.microsoft.com/office/powerpoint/2010/main" val="31687524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B0C82EE-1328-914D-8ADA-8808D17F05C0}"/>
              </a:ext>
            </a:extLst>
          </p:cNvPr>
          <p:cNvSpPr txBox="1"/>
          <p:nvPr/>
        </p:nvSpPr>
        <p:spPr>
          <a:xfrm>
            <a:off x="304402" y="404813"/>
            <a:ext cx="6030818" cy="523220"/>
          </a:xfrm>
          <a:prstGeom prst="rect">
            <a:avLst/>
          </a:prstGeom>
          <a:noFill/>
        </p:spPr>
        <p:txBody>
          <a:bodyPr wrap="none" rtlCol="0">
            <a:spAutoFit/>
          </a:bodyPr>
          <a:lstStyle/>
          <a:p>
            <a:r>
              <a:rPr lang="en-BE" sz="2800" b="1" dirty="0">
                <a:solidFill>
                  <a:srgbClr val="932833"/>
                </a:solidFill>
              </a:rPr>
              <a:t>Wiskunde &amp; Computational Thinking …</a:t>
            </a:r>
          </a:p>
        </p:txBody>
      </p:sp>
      <p:grpSp>
        <p:nvGrpSpPr>
          <p:cNvPr id="14" name="Group 13">
            <a:extLst>
              <a:ext uri="{FF2B5EF4-FFF2-40B4-BE49-F238E27FC236}">
                <a16:creationId xmlns:a16="http://schemas.microsoft.com/office/drawing/2014/main" id="{6E88CCD0-84F7-4C41-9765-4B37D822E6B5}"/>
              </a:ext>
            </a:extLst>
          </p:cNvPr>
          <p:cNvGrpSpPr/>
          <p:nvPr/>
        </p:nvGrpSpPr>
        <p:grpSpPr>
          <a:xfrm>
            <a:off x="3440817" y="1390297"/>
            <a:ext cx="5316280" cy="2952851"/>
            <a:chOff x="2817627" y="1023730"/>
            <a:chExt cx="5316280" cy="2952851"/>
          </a:xfrm>
        </p:grpSpPr>
        <p:grpSp>
          <p:nvGrpSpPr>
            <p:cNvPr id="7" name="Group 6">
              <a:extLst>
                <a:ext uri="{FF2B5EF4-FFF2-40B4-BE49-F238E27FC236}">
                  <a16:creationId xmlns:a16="http://schemas.microsoft.com/office/drawing/2014/main" id="{0571FBD8-C966-F04D-A72C-38049A929E2B}"/>
                </a:ext>
              </a:extLst>
            </p:cNvPr>
            <p:cNvGrpSpPr/>
            <p:nvPr/>
          </p:nvGrpSpPr>
          <p:grpSpPr>
            <a:xfrm>
              <a:off x="2817627" y="1023730"/>
              <a:ext cx="5316280" cy="2952851"/>
              <a:chOff x="1116418" y="2763763"/>
              <a:chExt cx="6103090" cy="3369237"/>
            </a:xfrm>
          </p:grpSpPr>
          <p:sp>
            <p:nvSpPr>
              <p:cNvPr id="4" name="Oval 3">
                <a:extLst>
                  <a:ext uri="{FF2B5EF4-FFF2-40B4-BE49-F238E27FC236}">
                    <a16:creationId xmlns:a16="http://schemas.microsoft.com/office/drawing/2014/main" id="{A6AA9FAD-15FF-D043-AB52-D9245E62D6D2}"/>
                  </a:ext>
                </a:extLst>
              </p:cNvPr>
              <p:cNvSpPr/>
              <p:nvPr/>
            </p:nvSpPr>
            <p:spPr>
              <a:xfrm>
                <a:off x="1116418" y="2763763"/>
                <a:ext cx="4142430" cy="3369237"/>
              </a:xfrm>
              <a:prstGeom prst="ellipse">
                <a:avLst/>
              </a:prstGeom>
              <a:solidFill>
                <a:srgbClr val="C5D0E3"/>
              </a:solidFill>
              <a:ln>
                <a:noFill/>
              </a:ln>
              <a:effectLst>
                <a:glow>
                  <a:schemeClr val="accent1">
                    <a:alpha val="47000"/>
                  </a:schemeClr>
                </a:glow>
                <a:outerShdw sx="1000" sy="1000" algn="ctr" rotWithShape="0">
                  <a:srgbClr val="000000">
                    <a:alpha val="43137"/>
                  </a:srgbClr>
                </a:outerShdw>
                <a:reflection stA="0" endPos="0" dir="5400000" sy="-100000" algn="bl" rotWithShape="0"/>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 name="Oval 5">
                <a:extLst>
                  <a:ext uri="{FF2B5EF4-FFF2-40B4-BE49-F238E27FC236}">
                    <a16:creationId xmlns:a16="http://schemas.microsoft.com/office/drawing/2014/main" id="{2C6CCD41-8B31-9846-9F2B-0D5636462948}"/>
                  </a:ext>
                </a:extLst>
              </p:cNvPr>
              <p:cNvSpPr/>
              <p:nvPr/>
            </p:nvSpPr>
            <p:spPr>
              <a:xfrm>
                <a:off x="3077078" y="2763763"/>
                <a:ext cx="4142430" cy="3369237"/>
              </a:xfrm>
              <a:prstGeom prst="ellipse">
                <a:avLst/>
              </a:prstGeom>
              <a:solidFill>
                <a:srgbClr val="EFEADE">
                  <a:alpha val="42000"/>
                </a:srgbClr>
              </a:solidFill>
              <a:ln>
                <a:noFill/>
              </a:ln>
              <a:effectLst>
                <a:glow>
                  <a:schemeClr val="accent1">
                    <a:alpha val="47000"/>
                  </a:schemeClr>
                </a:glow>
                <a:outerShdw sx="1000" sy="1000" algn="ctr" rotWithShape="0">
                  <a:srgbClr val="000000">
                    <a:alpha val="43137"/>
                  </a:srgbClr>
                </a:outerShdw>
                <a:reflection stA="69000" endPos="0" dir="5400000" sy="-100000" algn="bl" rotWithShape="0"/>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0" name="Oval 9">
                <a:extLst>
                  <a:ext uri="{FF2B5EF4-FFF2-40B4-BE49-F238E27FC236}">
                    <a16:creationId xmlns:a16="http://schemas.microsoft.com/office/drawing/2014/main" id="{1462CF49-F0CA-344F-B92D-4913157B7FC6}"/>
                  </a:ext>
                </a:extLst>
              </p:cNvPr>
              <p:cNvSpPr>
                <a:spLocks noChangeAspect="1"/>
              </p:cNvSpPr>
              <p:nvPr/>
            </p:nvSpPr>
            <p:spPr>
              <a:xfrm>
                <a:off x="3142873" y="2817277"/>
                <a:ext cx="4010839" cy="3262208"/>
              </a:xfrm>
              <a:prstGeom prst="ellipse">
                <a:avLst/>
              </a:prstGeom>
              <a:noFill/>
              <a:ln>
                <a:solidFill>
                  <a:srgbClr val="EFEADE"/>
                </a:solidFill>
              </a:ln>
              <a:effectLst>
                <a:glow>
                  <a:schemeClr val="accent1"/>
                </a:glow>
                <a:outerShdw sx="1000" sy="1000" algn="ctr" rotWithShape="0">
                  <a:srgbClr val="000000"/>
                </a:outerShdw>
                <a:reflection stA="69000" endPos="0" dir="5400000" sy="-100000" algn="bl" rotWithShape="0"/>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dirty="0"/>
              </a:p>
            </p:txBody>
          </p:sp>
          <p:sp>
            <p:nvSpPr>
              <p:cNvPr id="11" name="Oval 10">
                <a:extLst>
                  <a:ext uri="{FF2B5EF4-FFF2-40B4-BE49-F238E27FC236}">
                    <a16:creationId xmlns:a16="http://schemas.microsoft.com/office/drawing/2014/main" id="{FD78B880-ACF3-A144-9697-FE21012B5990}"/>
                  </a:ext>
                </a:extLst>
              </p:cNvPr>
              <p:cNvSpPr>
                <a:spLocks noChangeAspect="1"/>
              </p:cNvSpPr>
              <p:nvPr/>
            </p:nvSpPr>
            <p:spPr>
              <a:xfrm>
                <a:off x="1182213" y="2817277"/>
                <a:ext cx="4010839" cy="3262208"/>
              </a:xfrm>
              <a:prstGeom prst="ellipse">
                <a:avLst/>
              </a:prstGeom>
              <a:noFill/>
              <a:ln>
                <a:solidFill>
                  <a:srgbClr val="C5D0E3"/>
                </a:solidFill>
              </a:ln>
              <a:effectLst>
                <a:glow>
                  <a:schemeClr val="accent1"/>
                </a:glow>
                <a:outerShdw sx="1000" sy="1000" algn="ctr" rotWithShape="0">
                  <a:srgbClr val="000000"/>
                </a:outerShdw>
                <a:reflection stA="69000" endPos="0" dir="5400000" sy="-100000" algn="bl" rotWithShape="0"/>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dirty="0"/>
              </a:p>
            </p:txBody>
          </p:sp>
        </p:gr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A16BA75-714C-FD42-BA72-1E76A6E5C52B}"/>
                    </a:ext>
                  </a:extLst>
                </p:cNvPr>
                <p:cNvSpPr txBox="1"/>
                <p:nvPr/>
              </p:nvSpPr>
              <p:spPr>
                <a:xfrm>
                  <a:off x="3273059" y="1754111"/>
                  <a:ext cx="1123193" cy="1877437"/>
                </a:xfrm>
                <a:prstGeom prst="rect">
                  <a:avLst/>
                </a:prstGeom>
                <a:noFill/>
              </p:spPr>
              <p:txBody>
                <a:bodyPr wrap="none" rtlCol="0">
                  <a:spAutoFit/>
                </a:bodyPr>
                <a:lstStyle/>
                <a:p>
                  <a:pPr algn="ctr"/>
                  <a:r>
                    <a:rPr lang="en-BE" sz="1400" dirty="0">
                      <a:solidFill>
                        <a:srgbClr val="595652"/>
                      </a:solidFill>
                    </a:rPr>
                    <a:t>Algebra</a:t>
                  </a:r>
                </a:p>
                <a:p>
                  <a:pPr algn="ctr"/>
                  <a:r>
                    <a:rPr lang="en-BE" sz="1400" dirty="0">
                      <a:solidFill>
                        <a:srgbClr val="595652"/>
                      </a:solidFill>
                    </a:rPr>
                    <a:t>Calculus</a:t>
                  </a:r>
                </a:p>
                <a:p>
                  <a:pPr algn="ctr"/>
                  <a:r>
                    <a:rPr lang="en-BE" sz="1400" dirty="0">
                      <a:solidFill>
                        <a:srgbClr val="595652"/>
                      </a:solidFill>
                    </a:rPr>
                    <a:t>Meetkunde</a:t>
                  </a:r>
                </a:p>
                <a:p>
                  <a:pPr algn="ctr"/>
                  <a:r>
                    <a:rPr lang="en-BE" sz="1400" dirty="0">
                      <a:solidFill>
                        <a:srgbClr val="595652"/>
                      </a:solidFill>
                    </a:rPr>
                    <a:t>Statistiek</a:t>
                  </a:r>
                </a:p>
                <a:p>
                  <a:pPr algn="ctr"/>
                  <a:r>
                    <a:rPr lang="en-BE" sz="1400" dirty="0">
                      <a:solidFill>
                        <a:srgbClr val="595652"/>
                      </a:solidFill>
                    </a:rPr>
                    <a:t>Logica</a:t>
                  </a:r>
                </a:p>
                <a:p>
                  <a:pPr algn="ctr"/>
                  <a:r>
                    <a:rPr lang="en-BE" sz="1400" dirty="0">
                      <a:solidFill>
                        <a:srgbClr val="595652"/>
                      </a:solidFill>
                    </a:rPr>
                    <a:t>Topology</a:t>
                  </a:r>
                </a:p>
                <a:p>
                  <a:pPr algn="ctr"/>
                  <a14:m>
                    <m:oMathPara xmlns:m="http://schemas.openxmlformats.org/officeDocument/2006/math">
                      <m:oMathParaPr>
                        <m:jc m:val="centerGroup"/>
                      </m:oMathParaPr>
                      <m:oMath xmlns:m="http://schemas.openxmlformats.org/officeDocument/2006/math">
                        <m:r>
                          <a:rPr lang="en-BE" sz="1400" i="1" smtClean="0">
                            <a:solidFill>
                              <a:srgbClr val="595652"/>
                            </a:solidFill>
                            <a:latin typeface="Cambria Math" panose="02040503050406030204" pitchFamily="18" charset="0"/>
                            <a:ea typeface="Cambria Math" panose="02040503050406030204" pitchFamily="18" charset="0"/>
                          </a:rPr>
                          <m:t>⋮</m:t>
                        </m:r>
                      </m:oMath>
                    </m:oMathPara>
                  </a14:m>
                  <a:endParaRPr lang="en-BE" sz="1400" dirty="0">
                    <a:solidFill>
                      <a:srgbClr val="595652"/>
                    </a:solidFill>
                  </a:endParaRPr>
                </a:p>
                <a:p>
                  <a:endParaRPr lang="en-BE" dirty="0"/>
                </a:p>
              </p:txBody>
            </p:sp>
          </mc:Choice>
          <mc:Fallback xmlns="">
            <p:sp>
              <p:nvSpPr>
                <p:cNvPr id="9" name="TextBox 8">
                  <a:extLst>
                    <a:ext uri="{FF2B5EF4-FFF2-40B4-BE49-F238E27FC236}">
                      <a16:creationId xmlns:a16="http://schemas.microsoft.com/office/drawing/2014/main" id="{DA16BA75-714C-FD42-BA72-1E76A6E5C52B}"/>
                    </a:ext>
                  </a:extLst>
                </p:cNvPr>
                <p:cNvSpPr txBox="1">
                  <a:spLocks noRot="1" noChangeAspect="1" noMove="1" noResize="1" noEditPoints="1" noAdjustHandles="1" noChangeArrowheads="1" noChangeShapeType="1" noTextEdit="1"/>
                </p:cNvSpPr>
                <p:nvPr/>
              </p:nvSpPr>
              <p:spPr>
                <a:xfrm>
                  <a:off x="3273059" y="1754111"/>
                  <a:ext cx="1123193" cy="1877437"/>
                </a:xfrm>
                <a:prstGeom prst="rect">
                  <a:avLst/>
                </a:prstGeom>
                <a:blipFill>
                  <a:blip r:embed="rId3"/>
                  <a:stretch>
                    <a:fillRect t="-671"/>
                  </a:stretch>
                </a:blipFill>
              </p:spPr>
              <p:txBody>
                <a:bodyPr/>
                <a:lstStyle/>
                <a:p>
                  <a:r>
                    <a:rPr lang="en-BE">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B529DB50-87AC-414F-934C-B06405992D2E}"/>
                    </a:ext>
                  </a:extLst>
                </p:cNvPr>
                <p:cNvSpPr txBox="1"/>
                <p:nvPr/>
              </p:nvSpPr>
              <p:spPr>
                <a:xfrm>
                  <a:off x="6478696" y="1742083"/>
                  <a:ext cx="1287853" cy="1877437"/>
                </a:xfrm>
                <a:prstGeom prst="rect">
                  <a:avLst/>
                </a:prstGeom>
                <a:noFill/>
              </p:spPr>
              <p:txBody>
                <a:bodyPr wrap="none" rtlCol="0">
                  <a:spAutoFit/>
                </a:bodyPr>
                <a:lstStyle/>
                <a:p>
                  <a:pPr algn="ctr"/>
                  <a:r>
                    <a:rPr lang="en-BE" sz="1400" dirty="0">
                      <a:solidFill>
                        <a:srgbClr val="595652"/>
                      </a:solidFill>
                    </a:rPr>
                    <a:t>Simulatie</a:t>
                  </a:r>
                </a:p>
                <a:p>
                  <a:pPr algn="ctr"/>
                  <a:r>
                    <a:rPr lang="en-BE" sz="1400" dirty="0">
                      <a:solidFill>
                        <a:srgbClr val="595652"/>
                      </a:solidFill>
                    </a:rPr>
                    <a:t>Data Collectie</a:t>
                  </a:r>
                </a:p>
                <a:p>
                  <a:pPr algn="ctr"/>
                  <a:r>
                    <a:rPr lang="en-BE" sz="1400" dirty="0">
                      <a:solidFill>
                        <a:srgbClr val="595652"/>
                      </a:solidFill>
                    </a:rPr>
                    <a:t>Data mining</a:t>
                  </a:r>
                </a:p>
                <a:p>
                  <a:pPr algn="ctr"/>
                  <a:r>
                    <a:rPr lang="en-BE" sz="1400" dirty="0">
                      <a:solidFill>
                        <a:srgbClr val="595652"/>
                      </a:solidFill>
                    </a:rPr>
                    <a:t>Robotics</a:t>
                  </a:r>
                </a:p>
                <a:p>
                  <a:pPr algn="ctr"/>
                  <a:r>
                    <a:rPr lang="en-BE" sz="1400" dirty="0">
                      <a:solidFill>
                        <a:srgbClr val="595652"/>
                      </a:solidFill>
                    </a:rPr>
                    <a:t>Networking</a:t>
                  </a:r>
                </a:p>
                <a:p>
                  <a:pPr algn="ctr"/>
                  <a:r>
                    <a:rPr lang="en-BE" sz="1400" dirty="0">
                      <a:solidFill>
                        <a:srgbClr val="595652"/>
                      </a:solidFill>
                    </a:rPr>
                    <a:t>Programmeren</a:t>
                  </a:r>
                </a:p>
                <a:p>
                  <a:pPr algn="ctr"/>
                  <a14:m>
                    <m:oMathPara xmlns:m="http://schemas.openxmlformats.org/officeDocument/2006/math">
                      <m:oMathParaPr>
                        <m:jc m:val="centerGroup"/>
                      </m:oMathParaPr>
                      <m:oMath xmlns:m="http://schemas.openxmlformats.org/officeDocument/2006/math">
                        <m:r>
                          <a:rPr lang="en-BE" sz="1400" i="1" smtClean="0">
                            <a:solidFill>
                              <a:srgbClr val="595652"/>
                            </a:solidFill>
                            <a:latin typeface="Cambria Math" panose="02040503050406030204" pitchFamily="18" charset="0"/>
                            <a:ea typeface="Cambria Math" panose="02040503050406030204" pitchFamily="18" charset="0"/>
                          </a:rPr>
                          <m:t>⋮</m:t>
                        </m:r>
                      </m:oMath>
                    </m:oMathPara>
                  </a14:m>
                  <a:endParaRPr lang="en-BE" sz="1400" dirty="0">
                    <a:solidFill>
                      <a:srgbClr val="595652"/>
                    </a:solidFill>
                  </a:endParaRPr>
                </a:p>
                <a:p>
                  <a:endParaRPr lang="en-BE" dirty="0"/>
                </a:p>
              </p:txBody>
            </p:sp>
          </mc:Choice>
          <mc:Fallback xmlns="">
            <p:sp>
              <p:nvSpPr>
                <p:cNvPr id="15" name="TextBox 14">
                  <a:extLst>
                    <a:ext uri="{FF2B5EF4-FFF2-40B4-BE49-F238E27FC236}">
                      <a16:creationId xmlns:a16="http://schemas.microsoft.com/office/drawing/2014/main" id="{B529DB50-87AC-414F-934C-B06405992D2E}"/>
                    </a:ext>
                  </a:extLst>
                </p:cNvPr>
                <p:cNvSpPr txBox="1">
                  <a:spLocks noRot="1" noChangeAspect="1" noMove="1" noResize="1" noEditPoints="1" noAdjustHandles="1" noChangeArrowheads="1" noChangeShapeType="1" noTextEdit="1"/>
                </p:cNvSpPr>
                <p:nvPr/>
              </p:nvSpPr>
              <p:spPr>
                <a:xfrm>
                  <a:off x="6478696" y="1742083"/>
                  <a:ext cx="1287853" cy="1877437"/>
                </a:xfrm>
                <a:prstGeom prst="rect">
                  <a:avLst/>
                </a:prstGeom>
                <a:blipFill>
                  <a:blip r:embed="rId4"/>
                  <a:stretch>
                    <a:fillRect l="-980" t="-671"/>
                  </a:stretch>
                </a:blipFill>
              </p:spPr>
              <p:txBody>
                <a:bodyPr/>
                <a:lstStyle/>
                <a:p>
                  <a:r>
                    <a:rPr lang="en-BE">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895A7FDE-BF99-7948-8D0C-1B2F37686378}"/>
                    </a:ext>
                  </a:extLst>
                </p:cNvPr>
                <p:cNvSpPr txBox="1"/>
                <p:nvPr/>
              </p:nvSpPr>
              <p:spPr>
                <a:xfrm>
                  <a:off x="4975050" y="1468993"/>
                  <a:ext cx="1035091" cy="2185214"/>
                </a:xfrm>
                <a:prstGeom prst="rect">
                  <a:avLst/>
                </a:prstGeom>
                <a:noFill/>
              </p:spPr>
              <p:txBody>
                <a:bodyPr wrap="none" rtlCol="0">
                  <a:spAutoFit/>
                </a:bodyPr>
                <a:lstStyle/>
                <a:p>
                  <a:pPr algn="ctr"/>
                  <a:r>
                    <a:rPr lang="en-BE" sz="1400" dirty="0">
                      <a:solidFill>
                        <a:srgbClr val="595652"/>
                      </a:solidFill>
                    </a:rPr>
                    <a:t>Problem </a:t>
                  </a:r>
                </a:p>
                <a:p>
                  <a:pPr algn="ctr"/>
                  <a:r>
                    <a:rPr lang="en-BE" sz="1400" dirty="0">
                      <a:solidFill>
                        <a:srgbClr val="595652"/>
                      </a:solidFill>
                    </a:rPr>
                    <a:t>solving</a:t>
                  </a:r>
                </a:p>
                <a:p>
                  <a:pPr algn="ctr"/>
                  <a:endParaRPr lang="en-BE" sz="500" dirty="0">
                    <a:solidFill>
                      <a:srgbClr val="595652"/>
                    </a:solidFill>
                  </a:endParaRPr>
                </a:p>
                <a:p>
                  <a:pPr algn="ctr"/>
                  <a:r>
                    <a:rPr lang="en-BE" sz="1400" dirty="0">
                      <a:solidFill>
                        <a:srgbClr val="595652"/>
                      </a:solidFill>
                    </a:rPr>
                    <a:t>Algoritmes</a:t>
                  </a:r>
                </a:p>
                <a:p>
                  <a:pPr algn="ctr"/>
                  <a:endParaRPr lang="en-BE" sz="400" dirty="0">
                    <a:solidFill>
                      <a:srgbClr val="595652"/>
                    </a:solidFill>
                  </a:endParaRPr>
                </a:p>
                <a:p>
                  <a:pPr algn="ctr"/>
                  <a:r>
                    <a:rPr lang="en-BE" sz="1400" dirty="0">
                      <a:solidFill>
                        <a:srgbClr val="595652"/>
                      </a:solidFill>
                    </a:rPr>
                    <a:t>Analyseren</a:t>
                  </a:r>
                </a:p>
                <a:p>
                  <a:pPr algn="ctr"/>
                  <a:endParaRPr lang="en-BE" sz="500" dirty="0">
                    <a:solidFill>
                      <a:srgbClr val="595652"/>
                    </a:solidFill>
                  </a:endParaRPr>
                </a:p>
                <a:p>
                  <a:pPr algn="ctr"/>
                  <a:r>
                    <a:rPr lang="en-BE" sz="1400" dirty="0">
                      <a:solidFill>
                        <a:srgbClr val="595652"/>
                      </a:solidFill>
                    </a:rPr>
                    <a:t>Modelleren</a:t>
                  </a:r>
                </a:p>
                <a:p>
                  <a:pPr algn="ctr"/>
                  <a:endParaRPr lang="en-BE" sz="500" dirty="0">
                    <a:solidFill>
                      <a:srgbClr val="595652"/>
                    </a:solidFill>
                  </a:endParaRPr>
                </a:p>
                <a:p>
                  <a:pPr algn="ctr"/>
                  <a:r>
                    <a:rPr lang="en-BE" sz="1400" dirty="0">
                      <a:solidFill>
                        <a:srgbClr val="595652"/>
                      </a:solidFill>
                    </a:rPr>
                    <a:t>Logisch</a:t>
                  </a:r>
                </a:p>
                <a:p>
                  <a:pPr algn="ctr"/>
                  <a:r>
                    <a:rPr lang="en-GB" sz="1400" dirty="0">
                      <a:solidFill>
                        <a:srgbClr val="595652"/>
                      </a:solidFill>
                    </a:rPr>
                    <a:t>R</a:t>
                  </a:r>
                  <a:r>
                    <a:rPr lang="en-BE" sz="1400" dirty="0">
                      <a:solidFill>
                        <a:srgbClr val="595652"/>
                      </a:solidFill>
                    </a:rPr>
                    <a:t>edeneren</a:t>
                  </a:r>
                </a:p>
                <a:p>
                  <a:pPr algn="ctr"/>
                  <a:endParaRPr lang="en-BE" sz="500" dirty="0">
                    <a:solidFill>
                      <a:srgbClr val="595652"/>
                    </a:solidFill>
                  </a:endParaRPr>
                </a:p>
                <a:p>
                  <a:pPr algn="ctr"/>
                  <a14:m>
                    <m:oMathPara xmlns:m="http://schemas.openxmlformats.org/officeDocument/2006/math">
                      <m:oMathParaPr>
                        <m:jc m:val="centerGroup"/>
                      </m:oMathParaPr>
                      <m:oMath xmlns:m="http://schemas.openxmlformats.org/officeDocument/2006/math">
                        <m:r>
                          <a:rPr lang="en-BE" sz="1400" i="1" smtClean="0">
                            <a:solidFill>
                              <a:srgbClr val="595652"/>
                            </a:solidFill>
                            <a:latin typeface="Cambria Math" panose="02040503050406030204" pitchFamily="18" charset="0"/>
                            <a:ea typeface="Cambria Math" panose="02040503050406030204" pitchFamily="18" charset="0"/>
                          </a:rPr>
                          <m:t>⋮</m:t>
                        </m:r>
                      </m:oMath>
                    </m:oMathPara>
                  </a14:m>
                  <a:endParaRPr lang="en-BE" sz="1400" dirty="0">
                    <a:solidFill>
                      <a:srgbClr val="595652"/>
                    </a:solidFill>
                  </a:endParaRPr>
                </a:p>
              </p:txBody>
            </p:sp>
          </mc:Choice>
          <mc:Fallback xmlns="">
            <p:sp>
              <p:nvSpPr>
                <p:cNvPr id="16" name="TextBox 15">
                  <a:extLst>
                    <a:ext uri="{FF2B5EF4-FFF2-40B4-BE49-F238E27FC236}">
                      <a16:creationId xmlns:a16="http://schemas.microsoft.com/office/drawing/2014/main" id="{895A7FDE-BF99-7948-8D0C-1B2F37686378}"/>
                    </a:ext>
                  </a:extLst>
                </p:cNvPr>
                <p:cNvSpPr txBox="1">
                  <a:spLocks noRot="1" noChangeAspect="1" noMove="1" noResize="1" noEditPoints="1" noAdjustHandles="1" noChangeArrowheads="1" noChangeShapeType="1" noTextEdit="1"/>
                </p:cNvSpPr>
                <p:nvPr/>
              </p:nvSpPr>
              <p:spPr>
                <a:xfrm>
                  <a:off x="4975050" y="1468993"/>
                  <a:ext cx="1035091" cy="2185214"/>
                </a:xfrm>
                <a:prstGeom prst="rect">
                  <a:avLst/>
                </a:prstGeom>
                <a:blipFill>
                  <a:blip r:embed="rId5"/>
                  <a:stretch>
                    <a:fillRect l="-1205" t="-578" r="-1205"/>
                  </a:stretch>
                </a:blipFill>
              </p:spPr>
              <p:txBody>
                <a:bodyPr/>
                <a:lstStyle/>
                <a:p>
                  <a:r>
                    <a:rPr lang="en-BE">
                      <a:noFill/>
                    </a:rPr>
                    <a:t> </a:t>
                  </a:r>
                </a:p>
              </p:txBody>
            </p:sp>
          </mc:Fallback>
        </mc:AlternateContent>
      </p:grpSp>
      <p:sp>
        <p:nvSpPr>
          <p:cNvPr id="13" name="TextBox 12">
            <a:extLst>
              <a:ext uri="{FF2B5EF4-FFF2-40B4-BE49-F238E27FC236}">
                <a16:creationId xmlns:a16="http://schemas.microsoft.com/office/drawing/2014/main" id="{FD8416C0-4BC9-C24A-9314-89459CAE1A7C}"/>
              </a:ext>
            </a:extLst>
          </p:cNvPr>
          <p:cNvSpPr txBox="1"/>
          <p:nvPr/>
        </p:nvSpPr>
        <p:spPr>
          <a:xfrm>
            <a:off x="3410668" y="1119909"/>
            <a:ext cx="1031757" cy="338554"/>
          </a:xfrm>
          <a:prstGeom prst="rect">
            <a:avLst/>
          </a:prstGeom>
          <a:noFill/>
        </p:spPr>
        <p:txBody>
          <a:bodyPr wrap="none" rtlCol="0">
            <a:spAutoFit/>
          </a:bodyPr>
          <a:lstStyle/>
          <a:p>
            <a:r>
              <a:rPr lang="en-BE" sz="1600" b="1" dirty="0">
                <a:solidFill>
                  <a:srgbClr val="595652"/>
                </a:solidFill>
              </a:rPr>
              <a:t>Wiskunde</a:t>
            </a:r>
          </a:p>
        </p:txBody>
      </p:sp>
      <p:sp>
        <p:nvSpPr>
          <p:cNvPr id="18" name="TextBox 17">
            <a:extLst>
              <a:ext uri="{FF2B5EF4-FFF2-40B4-BE49-F238E27FC236}">
                <a16:creationId xmlns:a16="http://schemas.microsoft.com/office/drawing/2014/main" id="{3BA931CB-3898-7B4F-B377-13BEF003ED15}"/>
              </a:ext>
            </a:extLst>
          </p:cNvPr>
          <p:cNvSpPr txBox="1"/>
          <p:nvPr/>
        </p:nvSpPr>
        <p:spPr>
          <a:xfrm>
            <a:off x="6593666" y="1119909"/>
            <a:ext cx="2226187" cy="338554"/>
          </a:xfrm>
          <a:prstGeom prst="rect">
            <a:avLst/>
          </a:prstGeom>
          <a:noFill/>
        </p:spPr>
        <p:txBody>
          <a:bodyPr wrap="none" rtlCol="0">
            <a:spAutoFit/>
          </a:bodyPr>
          <a:lstStyle/>
          <a:p>
            <a:r>
              <a:rPr lang="en-BE" sz="1600" b="1" dirty="0">
                <a:solidFill>
                  <a:srgbClr val="595652"/>
                </a:solidFill>
              </a:rPr>
              <a:t>Computational Thinking</a:t>
            </a:r>
          </a:p>
        </p:txBody>
      </p:sp>
      <p:grpSp>
        <p:nvGrpSpPr>
          <p:cNvPr id="5" name="Group 4">
            <a:extLst>
              <a:ext uri="{FF2B5EF4-FFF2-40B4-BE49-F238E27FC236}">
                <a16:creationId xmlns:a16="http://schemas.microsoft.com/office/drawing/2014/main" id="{B75A9BF2-3EAF-0A46-AC99-5C2CC2F0803A}"/>
              </a:ext>
            </a:extLst>
          </p:cNvPr>
          <p:cNvGrpSpPr>
            <a:grpSpLocks noChangeAspect="1"/>
          </p:cNvGrpSpPr>
          <p:nvPr/>
        </p:nvGrpSpPr>
        <p:grpSpPr>
          <a:xfrm>
            <a:off x="2419924" y="4296246"/>
            <a:ext cx="2271038" cy="1304524"/>
            <a:chOff x="1974288" y="4629220"/>
            <a:chExt cx="2919420" cy="1676966"/>
          </a:xfrm>
        </p:grpSpPr>
        <p:pic>
          <p:nvPicPr>
            <p:cNvPr id="17" name="Picture 16" descr="A close up of a computer&#10;&#10;Description automatically generated">
              <a:extLst>
                <a:ext uri="{FF2B5EF4-FFF2-40B4-BE49-F238E27FC236}">
                  <a16:creationId xmlns:a16="http://schemas.microsoft.com/office/drawing/2014/main" id="{164DB0AD-A7A9-BF4A-A7FC-8CB8ACB3669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974288" y="4629220"/>
              <a:ext cx="2233409" cy="1676966"/>
            </a:xfrm>
            <a:prstGeom prst="rect">
              <a:avLst/>
            </a:prstGeom>
          </p:spPr>
        </p:pic>
        <p:grpSp>
          <p:nvGrpSpPr>
            <p:cNvPr id="19" name="Group 18">
              <a:extLst>
                <a:ext uri="{FF2B5EF4-FFF2-40B4-BE49-F238E27FC236}">
                  <a16:creationId xmlns:a16="http://schemas.microsoft.com/office/drawing/2014/main" id="{F853769E-5EA6-474B-BF82-98D73E784933}"/>
                </a:ext>
              </a:extLst>
            </p:cNvPr>
            <p:cNvGrpSpPr>
              <a:grpSpLocks noChangeAspect="1"/>
            </p:cNvGrpSpPr>
            <p:nvPr/>
          </p:nvGrpSpPr>
          <p:grpSpPr>
            <a:xfrm>
              <a:off x="3376903" y="5437624"/>
              <a:ext cx="1516805" cy="868562"/>
              <a:chOff x="7209322" y="910899"/>
              <a:chExt cx="5175183" cy="2963450"/>
            </a:xfrm>
          </p:grpSpPr>
          <p:pic>
            <p:nvPicPr>
              <p:cNvPr id="20" name="Picture 19">
                <a:extLst>
                  <a:ext uri="{FF2B5EF4-FFF2-40B4-BE49-F238E27FC236}">
                    <a16:creationId xmlns:a16="http://schemas.microsoft.com/office/drawing/2014/main" id="{C1D4B12C-21AC-B044-878A-F41702B691D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209322" y="910899"/>
                <a:ext cx="5175183" cy="2963450"/>
              </a:xfrm>
              <a:prstGeom prst="rect">
                <a:avLst/>
              </a:prstGeom>
            </p:spPr>
          </p:pic>
          <p:pic>
            <p:nvPicPr>
              <p:cNvPr id="21" name="Picture 20" descr="A screenshot of a cell phone&#10;&#10;Description automatically generated">
                <a:extLst>
                  <a:ext uri="{FF2B5EF4-FFF2-40B4-BE49-F238E27FC236}">
                    <a16:creationId xmlns:a16="http://schemas.microsoft.com/office/drawing/2014/main" id="{FBF8BC9B-75B5-374C-AB40-1731D0597B2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933162" y="1431542"/>
                <a:ext cx="1863177" cy="1397383"/>
              </a:xfrm>
              <a:prstGeom prst="rect">
                <a:avLst/>
              </a:prstGeom>
            </p:spPr>
          </p:pic>
        </p:grpSp>
      </p:grpSp>
      <p:pic>
        <p:nvPicPr>
          <p:cNvPr id="3" name="Picture 2">
            <a:extLst>
              <a:ext uri="{FF2B5EF4-FFF2-40B4-BE49-F238E27FC236}">
                <a16:creationId xmlns:a16="http://schemas.microsoft.com/office/drawing/2014/main" id="{4BF5C510-B0B9-DF49-9C47-1FE5C0EB0907}"/>
              </a:ext>
            </a:extLst>
          </p:cNvPr>
          <p:cNvPicPr>
            <a:picLocks noChangeAspect="1"/>
          </p:cNvPicPr>
          <p:nvPr/>
        </p:nvPicPr>
        <p:blipFill>
          <a:blip r:embed="rId9"/>
          <a:stretch>
            <a:fillRect/>
          </a:stretch>
        </p:blipFill>
        <p:spPr>
          <a:xfrm>
            <a:off x="7594925" y="4937454"/>
            <a:ext cx="2925202" cy="864008"/>
          </a:xfrm>
          <a:prstGeom prst="rect">
            <a:avLst/>
          </a:prstGeom>
        </p:spPr>
      </p:pic>
      <p:pic>
        <p:nvPicPr>
          <p:cNvPr id="1030" name="Picture 6" descr="Ampersand in Sega Blue Typewriter Style Shower Curtain for Sale by Custom  Home Fashions">
            <a:extLst>
              <a:ext uri="{FF2B5EF4-FFF2-40B4-BE49-F238E27FC236}">
                <a16:creationId xmlns:a16="http://schemas.microsoft.com/office/drawing/2014/main" id="{11FC341E-BB09-CB44-BC6E-6E19525F4A81}"/>
              </a:ext>
            </a:extLst>
          </p:cNvPr>
          <p:cNvPicPr>
            <a:picLocks noChangeAspect="1" noChangeArrowheads="1"/>
          </p:cNvPicPr>
          <p:nvPr/>
        </p:nvPicPr>
        <p:blipFill>
          <a:blip r:embed="rId10" cstate="hqprint">
            <a:extLst>
              <a:ext uri="{28A0092B-C50C-407E-A947-70E740481C1C}">
                <a14:useLocalDpi xmlns:a14="http://schemas.microsoft.com/office/drawing/2010/main"/>
              </a:ext>
            </a:extLst>
          </a:blip>
          <a:srcRect/>
          <a:stretch>
            <a:fillRect/>
          </a:stretch>
        </p:blipFill>
        <p:spPr bwMode="auto">
          <a:xfrm>
            <a:off x="5784440" y="4914959"/>
            <a:ext cx="717007" cy="71700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9E80C76-6C14-C143-9F0A-AEFF2A38EA26}"/>
              </a:ext>
            </a:extLst>
          </p:cNvPr>
          <p:cNvSpPr txBox="1"/>
          <p:nvPr/>
        </p:nvSpPr>
        <p:spPr>
          <a:xfrm>
            <a:off x="2492599" y="5764128"/>
            <a:ext cx="3039067" cy="738664"/>
          </a:xfrm>
          <a:prstGeom prst="rect">
            <a:avLst/>
          </a:prstGeom>
          <a:noFill/>
        </p:spPr>
        <p:txBody>
          <a:bodyPr wrap="square" rtlCol="0">
            <a:spAutoFit/>
          </a:bodyPr>
          <a:lstStyle/>
          <a:p>
            <a:pPr marL="223838" indent="-134938">
              <a:buFont typeface="Arial" panose="020B0604020202020204" pitchFamily="34" charset="0"/>
              <a:buChar char="•"/>
            </a:pPr>
            <a:r>
              <a:rPr lang="en-BE" sz="1400" dirty="0">
                <a:solidFill>
                  <a:srgbClr val="595652"/>
                </a:solidFill>
              </a:rPr>
              <a:t>Technologie beschikbaar in de klas</a:t>
            </a:r>
          </a:p>
          <a:p>
            <a:pPr marL="223838" indent="-134938">
              <a:buFont typeface="Arial" panose="020B0604020202020204" pitchFamily="34" charset="0"/>
              <a:buChar char="•"/>
            </a:pPr>
            <a:r>
              <a:rPr lang="en-BE" sz="1400" dirty="0">
                <a:solidFill>
                  <a:srgbClr val="595652"/>
                </a:solidFill>
              </a:rPr>
              <a:t>Eén interface: Wiskunde &amp; Coding</a:t>
            </a:r>
          </a:p>
          <a:p>
            <a:pPr marL="223838" indent="-134938">
              <a:buFont typeface="Arial" panose="020B0604020202020204" pitchFamily="34" charset="0"/>
              <a:buChar char="•"/>
            </a:pPr>
            <a:r>
              <a:rPr lang="en-BE" sz="1400" dirty="0">
                <a:solidFill>
                  <a:srgbClr val="595652"/>
                </a:solidFill>
              </a:rPr>
              <a:t>Verschillende platformen: HH &amp; SW</a:t>
            </a:r>
          </a:p>
        </p:txBody>
      </p:sp>
      <p:sp>
        <p:nvSpPr>
          <p:cNvPr id="25" name="TextBox 24">
            <a:extLst>
              <a:ext uri="{FF2B5EF4-FFF2-40B4-BE49-F238E27FC236}">
                <a16:creationId xmlns:a16="http://schemas.microsoft.com/office/drawing/2014/main" id="{1C7EB462-1767-054F-BD70-A558996F5E27}"/>
              </a:ext>
            </a:extLst>
          </p:cNvPr>
          <p:cNvSpPr txBox="1"/>
          <p:nvPr/>
        </p:nvSpPr>
        <p:spPr>
          <a:xfrm>
            <a:off x="7502878" y="5764128"/>
            <a:ext cx="3608388" cy="738664"/>
          </a:xfrm>
          <a:prstGeom prst="rect">
            <a:avLst/>
          </a:prstGeom>
          <a:noFill/>
        </p:spPr>
        <p:txBody>
          <a:bodyPr wrap="square" rtlCol="0">
            <a:spAutoFit/>
          </a:bodyPr>
          <a:lstStyle/>
          <a:p>
            <a:pPr marL="223838" indent="-134938">
              <a:buFont typeface="Arial" panose="020B0604020202020204" pitchFamily="34" charset="0"/>
              <a:buChar char="•"/>
            </a:pPr>
            <a:r>
              <a:rPr lang="nl-NL" sz="1400" dirty="0">
                <a:solidFill>
                  <a:srgbClr val="595652"/>
                </a:solidFill>
              </a:rPr>
              <a:t>Populaire high level programmeertaal</a:t>
            </a:r>
          </a:p>
          <a:p>
            <a:pPr marL="223838" indent="-134938">
              <a:buFont typeface="Arial" panose="020B0604020202020204" pitchFamily="34" charset="0"/>
              <a:buChar char="•"/>
            </a:pPr>
            <a:r>
              <a:rPr lang="nl-NL" sz="1400" dirty="0">
                <a:solidFill>
                  <a:srgbClr val="595652"/>
                </a:solidFill>
              </a:rPr>
              <a:t>Laagdrempelig en makkelijk leesbaar</a:t>
            </a:r>
          </a:p>
          <a:p>
            <a:pPr marL="223838" indent="-134938">
              <a:buFont typeface="Arial" panose="020B0604020202020204" pitchFamily="34" charset="0"/>
              <a:buChar char="•"/>
            </a:pPr>
            <a:r>
              <a:rPr lang="nl-NL" sz="1400" dirty="0">
                <a:solidFill>
                  <a:srgbClr val="595652"/>
                </a:solidFill>
              </a:rPr>
              <a:t>WW community op alle niveaus</a:t>
            </a:r>
            <a:endParaRPr lang="nl-NL" dirty="0"/>
          </a:p>
        </p:txBody>
      </p:sp>
      <p:sp>
        <p:nvSpPr>
          <p:cNvPr id="26" name="TextBox 25">
            <a:extLst>
              <a:ext uri="{FF2B5EF4-FFF2-40B4-BE49-F238E27FC236}">
                <a16:creationId xmlns:a16="http://schemas.microsoft.com/office/drawing/2014/main" id="{E1B4CEF9-2C94-9349-A756-8B5E3D283FDA}"/>
              </a:ext>
            </a:extLst>
          </p:cNvPr>
          <p:cNvSpPr txBox="1"/>
          <p:nvPr/>
        </p:nvSpPr>
        <p:spPr>
          <a:xfrm>
            <a:off x="284591" y="4911620"/>
            <a:ext cx="1920719" cy="523220"/>
          </a:xfrm>
          <a:prstGeom prst="rect">
            <a:avLst/>
          </a:prstGeom>
          <a:noFill/>
        </p:spPr>
        <p:txBody>
          <a:bodyPr wrap="none" rtlCol="0">
            <a:spAutoFit/>
          </a:bodyPr>
          <a:lstStyle/>
          <a:p>
            <a:r>
              <a:rPr lang="en-BE" sz="2800" b="1" dirty="0">
                <a:solidFill>
                  <a:srgbClr val="932833"/>
                </a:solidFill>
              </a:rPr>
              <a:t>… in de klas</a:t>
            </a:r>
          </a:p>
        </p:txBody>
      </p:sp>
    </p:spTree>
    <p:extLst>
      <p:ext uri="{BB962C8B-B14F-4D97-AF65-F5344CB8AC3E}">
        <p14:creationId xmlns:p14="http://schemas.microsoft.com/office/powerpoint/2010/main" val="24661148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B0C82EE-1328-914D-8ADA-8808D17F05C0}"/>
              </a:ext>
            </a:extLst>
          </p:cNvPr>
          <p:cNvSpPr txBox="1"/>
          <p:nvPr/>
        </p:nvSpPr>
        <p:spPr>
          <a:xfrm>
            <a:off x="304402" y="404813"/>
            <a:ext cx="6030818" cy="523220"/>
          </a:xfrm>
          <a:prstGeom prst="rect">
            <a:avLst/>
          </a:prstGeom>
          <a:noFill/>
        </p:spPr>
        <p:txBody>
          <a:bodyPr wrap="none" rtlCol="0">
            <a:spAutoFit/>
          </a:bodyPr>
          <a:lstStyle/>
          <a:p>
            <a:r>
              <a:rPr lang="en-BE" sz="2800" b="1" dirty="0">
                <a:solidFill>
                  <a:srgbClr val="932833"/>
                </a:solidFill>
              </a:rPr>
              <a:t>Wiskunde &amp; Computational Thinking …</a:t>
            </a:r>
          </a:p>
        </p:txBody>
      </p:sp>
      <p:pic>
        <p:nvPicPr>
          <p:cNvPr id="3" name="Picture 2">
            <a:extLst>
              <a:ext uri="{FF2B5EF4-FFF2-40B4-BE49-F238E27FC236}">
                <a16:creationId xmlns:a16="http://schemas.microsoft.com/office/drawing/2014/main" id="{4BF5C510-B0B9-DF49-9C47-1FE5C0EB0907}"/>
              </a:ext>
            </a:extLst>
          </p:cNvPr>
          <p:cNvPicPr>
            <a:picLocks noChangeAspect="1"/>
          </p:cNvPicPr>
          <p:nvPr/>
        </p:nvPicPr>
        <p:blipFill>
          <a:blip r:embed="rId3"/>
          <a:stretch>
            <a:fillRect/>
          </a:stretch>
        </p:blipFill>
        <p:spPr>
          <a:xfrm>
            <a:off x="9610243" y="404813"/>
            <a:ext cx="2277355" cy="672655"/>
          </a:xfrm>
          <a:prstGeom prst="rect">
            <a:avLst/>
          </a:prstGeom>
        </p:spPr>
      </p:pic>
      <p:sp>
        <p:nvSpPr>
          <p:cNvPr id="26" name="TextBox 25">
            <a:extLst>
              <a:ext uri="{FF2B5EF4-FFF2-40B4-BE49-F238E27FC236}">
                <a16:creationId xmlns:a16="http://schemas.microsoft.com/office/drawing/2014/main" id="{E1B4CEF9-2C94-9349-A756-8B5E3D283FDA}"/>
              </a:ext>
            </a:extLst>
          </p:cNvPr>
          <p:cNvSpPr txBox="1"/>
          <p:nvPr/>
        </p:nvSpPr>
        <p:spPr>
          <a:xfrm>
            <a:off x="304402" y="928033"/>
            <a:ext cx="1920719" cy="523220"/>
          </a:xfrm>
          <a:prstGeom prst="rect">
            <a:avLst/>
          </a:prstGeom>
          <a:noFill/>
        </p:spPr>
        <p:txBody>
          <a:bodyPr wrap="none" rtlCol="0">
            <a:spAutoFit/>
          </a:bodyPr>
          <a:lstStyle/>
          <a:p>
            <a:r>
              <a:rPr lang="en-BE" sz="2800" b="1" dirty="0">
                <a:solidFill>
                  <a:srgbClr val="932833"/>
                </a:solidFill>
              </a:rPr>
              <a:t>… in de klas</a:t>
            </a:r>
          </a:p>
        </p:txBody>
      </p:sp>
      <p:sp>
        <p:nvSpPr>
          <p:cNvPr id="24" name="Rectangle 23">
            <a:extLst>
              <a:ext uri="{FF2B5EF4-FFF2-40B4-BE49-F238E27FC236}">
                <a16:creationId xmlns:a16="http://schemas.microsoft.com/office/drawing/2014/main" id="{EC8C2F49-32C8-094D-9210-3B3AEACA02E2}"/>
              </a:ext>
            </a:extLst>
          </p:cNvPr>
          <p:cNvSpPr/>
          <p:nvPr/>
        </p:nvSpPr>
        <p:spPr>
          <a:xfrm>
            <a:off x="675603" y="1875574"/>
            <a:ext cx="2737706" cy="2123658"/>
          </a:xfrm>
          <a:prstGeom prst="rect">
            <a:avLst/>
          </a:prstGeom>
        </p:spPr>
        <p:txBody>
          <a:bodyPr wrap="square">
            <a:spAutoFit/>
          </a:bodyPr>
          <a:lstStyle/>
          <a:p>
            <a:r>
              <a:rPr lang="en-BE" sz="1600" dirty="0">
                <a:solidFill>
                  <a:srgbClr val="1100FF"/>
                </a:solidFill>
              </a:rPr>
              <a:t>def</a:t>
            </a:r>
            <a:r>
              <a:rPr lang="en-BE" sz="1600" dirty="0"/>
              <a:t> fib(n):</a:t>
            </a:r>
          </a:p>
          <a:p>
            <a:r>
              <a:rPr lang="nl-NL" sz="1400" dirty="0">
                <a:solidFill>
                  <a:srgbClr val="A6A6A6"/>
                </a:solidFill>
                <a:sym typeface="Symbol" pitchFamily="2" charset="2"/>
              </a:rPr>
              <a:t></a:t>
            </a:r>
            <a:r>
              <a:rPr lang="en-BE" sz="1600" dirty="0"/>
              <a:t>a=1</a:t>
            </a:r>
          </a:p>
          <a:p>
            <a:r>
              <a:rPr lang="nl-NL" sz="1400" dirty="0">
                <a:solidFill>
                  <a:srgbClr val="A6A6A6"/>
                </a:solidFill>
                <a:sym typeface="Symbol" pitchFamily="2" charset="2"/>
              </a:rPr>
              <a:t></a:t>
            </a:r>
            <a:r>
              <a:rPr lang="en-BE" sz="1600" dirty="0"/>
              <a:t>b=1</a:t>
            </a:r>
          </a:p>
          <a:p>
            <a:r>
              <a:rPr lang="nl-NL" sz="1400" dirty="0">
                <a:solidFill>
                  <a:srgbClr val="A6A6A6"/>
                </a:solidFill>
                <a:sym typeface="Symbol" pitchFamily="2" charset="2"/>
              </a:rPr>
              <a:t></a:t>
            </a:r>
            <a:r>
              <a:rPr lang="en-BE" sz="1600" dirty="0"/>
              <a:t>fibseq=[a,b]</a:t>
            </a:r>
          </a:p>
          <a:p>
            <a:r>
              <a:rPr lang="nl-NL" sz="1400" dirty="0">
                <a:solidFill>
                  <a:srgbClr val="A6A6A6"/>
                </a:solidFill>
                <a:sym typeface="Symbol" pitchFamily="2" charset="2"/>
              </a:rPr>
              <a:t></a:t>
            </a:r>
            <a:r>
              <a:rPr lang="en-BE" sz="1600" dirty="0">
                <a:solidFill>
                  <a:srgbClr val="1100FF"/>
                </a:solidFill>
              </a:rPr>
              <a:t>for</a:t>
            </a:r>
            <a:r>
              <a:rPr lang="en-BE" sz="1600" dirty="0"/>
              <a:t> i </a:t>
            </a:r>
            <a:r>
              <a:rPr lang="en-BE" sz="1600" dirty="0">
                <a:solidFill>
                  <a:srgbClr val="1100FF"/>
                </a:solidFill>
              </a:rPr>
              <a:t>in</a:t>
            </a:r>
            <a:r>
              <a:rPr lang="en-BE" sz="1600" dirty="0"/>
              <a:t> range (n-1):</a:t>
            </a:r>
          </a:p>
          <a:p>
            <a:r>
              <a:rPr lang="nl-NL" sz="1400" dirty="0">
                <a:solidFill>
                  <a:srgbClr val="A6A6A6"/>
                </a:solidFill>
                <a:sym typeface="Symbol" pitchFamily="2" charset="2"/>
              </a:rPr>
              <a:t></a:t>
            </a:r>
            <a:r>
              <a:rPr lang="en-BE" sz="1600" dirty="0"/>
              <a:t>a,b=b,a+b</a:t>
            </a:r>
          </a:p>
          <a:p>
            <a:r>
              <a:rPr lang="nl-NL" sz="1400" dirty="0">
                <a:solidFill>
                  <a:srgbClr val="A6A6A6"/>
                </a:solidFill>
                <a:sym typeface="Symbol" pitchFamily="2" charset="2"/>
              </a:rPr>
              <a:t></a:t>
            </a:r>
            <a:r>
              <a:rPr lang="en-BE" sz="1600" dirty="0"/>
              <a:t>fibseq.append(b)</a:t>
            </a:r>
          </a:p>
          <a:p>
            <a:r>
              <a:rPr lang="nl-NL" sz="1400" dirty="0">
                <a:solidFill>
                  <a:srgbClr val="A6A6A6"/>
                </a:solidFill>
                <a:sym typeface="Symbol" pitchFamily="2" charset="2"/>
              </a:rPr>
              <a:t></a:t>
            </a:r>
            <a:r>
              <a:rPr lang="en-BE" sz="1600" dirty="0"/>
              <a:t>return fibseq</a:t>
            </a:r>
          </a:p>
        </p:txBody>
      </p:sp>
      <p:grpSp>
        <p:nvGrpSpPr>
          <p:cNvPr id="4" name="Group 3">
            <a:extLst>
              <a:ext uri="{FF2B5EF4-FFF2-40B4-BE49-F238E27FC236}">
                <a16:creationId xmlns:a16="http://schemas.microsoft.com/office/drawing/2014/main" id="{1139E73D-8D3C-3543-809F-9270C96C2247}"/>
              </a:ext>
            </a:extLst>
          </p:cNvPr>
          <p:cNvGrpSpPr/>
          <p:nvPr/>
        </p:nvGrpSpPr>
        <p:grpSpPr>
          <a:xfrm>
            <a:off x="6647857" y="1360738"/>
            <a:ext cx="4606157" cy="2278406"/>
            <a:chOff x="6647857" y="1360738"/>
            <a:chExt cx="4606157" cy="2278406"/>
          </a:xfrm>
        </p:grpSpPr>
        <p:grpSp>
          <p:nvGrpSpPr>
            <p:cNvPr id="33" name="Group 32">
              <a:extLst>
                <a:ext uri="{FF2B5EF4-FFF2-40B4-BE49-F238E27FC236}">
                  <a16:creationId xmlns:a16="http://schemas.microsoft.com/office/drawing/2014/main" id="{55C3502E-20B9-9949-90C2-E7B51CA340A9}"/>
                </a:ext>
              </a:extLst>
            </p:cNvPr>
            <p:cNvGrpSpPr/>
            <p:nvPr/>
          </p:nvGrpSpPr>
          <p:grpSpPr>
            <a:xfrm>
              <a:off x="7633751" y="1360738"/>
              <a:ext cx="3617864" cy="2027417"/>
              <a:chOff x="3649581" y="4417304"/>
              <a:chExt cx="3617864" cy="2027417"/>
            </a:xfrm>
          </p:grpSpPr>
          <p:pic>
            <p:nvPicPr>
              <p:cNvPr id="22" name="Picture 21">
                <a:extLst>
                  <a:ext uri="{FF2B5EF4-FFF2-40B4-BE49-F238E27FC236}">
                    <a16:creationId xmlns:a16="http://schemas.microsoft.com/office/drawing/2014/main" id="{4805C4E7-5349-544E-8432-CBBFD4CD4A8F}"/>
                  </a:ext>
                </a:extLst>
              </p:cNvPr>
              <p:cNvPicPr>
                <a:picLocks noChangeAspect="1"/>
              </p:cNvPicPr>
              <p:nvPr/>
            </p:nvPicPr>
            <p:blipFill>
              <a:blip r:embed="rId4"/>
              <a:stretch>
                <a:fillRect/>
              </a:stretch>
            </p:blipFill>
            <p:spPr>
              <a:xfrm>
                <a:off x="5197345" y="4882621"/>
                <a:ext cx="2070100" cy="1562100"/>
              </a:xfrm>
              <a:prstGeom prst="rect">
                <a:avLst/>
              </a:prstGeom>
            </p:spPr>
          </p:pic>
          <p:pic>
            <p:nvPicPr>
              <p:cNvPr id="21" name="Picture 20">
                <a:extLst>
                  <a:ext uri="{FF2B5EF4-FFF2-40B4-BE49-F238E27FC236}">
                    <a16:creationId xmlns:a16="http://schemas.microsoft.com/office/drawing/2014/main" id="{9BD9E0DF-109B-064B-AEB8-070B9FD6315E}"/>
                  </a:ext>
                </a:extLst>
              </p:cNvPr>
              <p:cNvPicPr>
                <a:picLocks noChangeAspect="1"/>
              </p:cNvPicPr>
              <p:nvPr/>
            </p:nvPicPr>
            <p:blipFill>
              <a:blip r:embed="rId5"/>
              <a:stretch>
                <a:fillRect/>
              </a:stretch>
            </p:blipFill>
            <p:spPr>
              <a:xfrm>
                <a:off x="3649581" y="4417304"/>
                <a:ext cx="2070100" cy="1562100"/>
              </a:xfrm>
              <a:prstGeom prst="rect">
                <a:avLst/>
              </a:prstGeom>
            </p:spPr>
          </p:pic>
        </p:grpSp>
        <p:cxnSp>
          <p:nvCxnSpPr>
            <p:cNvPr id="20" name="Straight Arrow Connector 19">
              <a:extLst>
                <a:ext uri="{FF2B5EF4-FFF2-40B4-BE49-F238E27FC236}">
                  <a16:creationId xmlns:a16="http://schemas.microsoft.com/office/drawing/2014/main" id="{6EC4F71D-F477-1F45-8C4D-D775C6BC90CB}"/>
                </a:ext>
              </a:extLst>
            </p:cNvPr>
            <p:cNvCxnSpPr/>
            <p:nvPr/>
          </p:nvCxnSpPr>
          <p:spPr>
            <a:xfrm>
              <a:off x="6647857" y="1586022"/>
              <a:ext cx="861391" cy="0"/>
            </a:xfrm>
            <a:prstGeom prst="straightConnector1">
              <a:avLst/>
            </a:prstGeom>
            <a:ln w="19050">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C2F91432-8462-AA40-A08C-7CC6C866B5B6}"/>
                </a:ext>
              </a:extLst>
            </p:cNvPr>
            <p:cNvSpPr txBox="1"/>
            <p:nvPr/>
          </p:nvSpPr>
          <p:spPr>
            <a:xfrm>
              <a:off x="9712310" y="1429100"/>
              <a:ext cx="1541704" cy="338554"/>
            </a:xfrm>
            <a:prstGeom prst="rect">
              <a:avLst/>
            </a:prstGeom>
            <a:noFill/>
          </p:spPr>
          <p:txBody>
            <a:bodyPr wrap="none" rtlCol="0">
              <a:spAutoFit/>
            </a:bodyPr>
            <a:lstStyle/>
            <a:p>
              <a:r>
                <a:rPr lang="en-BE" sz="1600" b="1" dirty="0">
                  <a:solidFill>
                    <a:srgbClr val="4571C5"/>
                  </a:solidFill>
                </a:rPr>
                <a:t>TI-Nspire CX II-T</a:t>
              </a:r>
              <a:endParaRPr lang="en-BE" sz="1600" b="1" cap="small" dirty="0">
                <a:solidFill>
                  <a:srgbClr val="4571C5"/>
                </a:solidFill>
              </a:endParaRPr>
            </a:p>
          </p:txBody>
        </p:sp>
        <p:grpSp>
          <p:nvGrpSpPr>
            <p:cNvPr id="35" name="Group 34">
              <a:extLst>
                <a:ext uri="{FF2B5EF4-FFF2-40B4-BE49-F238E27FC236}">
                  <a16:creationId xmlns:a16="http://schemas.microsoft.com/office/drawing/2014/main" id="{072FD1F8-7FDF-4349-A185-D0B14A0D76D9}"/>
                </a:ext>
              </a:extLst>
            </p:cNvPr>
            <p:cNvGrpSpPr>
              <a:grpSpLocks noChangeAspect="1"/>
            </p:cNvGrpSpPr>
            <p:nvPr/>
          </p:nvGrpSpPr>
          <p:grpSpPr>
            <a:xfrm>
              <a:off x="8903302" y="2678347"/>
              <a:ext cx="631099" cy="960797"/>
              <a:chOff x="7234299" y="1158021"/>
              <a:chExt cx="2284058" cy="3477295"/>
            </a:xfrm>
          </p:grpSpPr>
          <p:pic>
            <p:nvPicPr>
              <p:cNvPr id="38" name="Picture 37" descr="A close-up of a calculator&#10;&#10;Description automatically generated">
                <a:extLst>
                  <a:ext uri="{FF2B5EF4-FFF2-40B4-BE49-F238E27FC236}">
                    <a16:creationId xmlns:a16="http://schemas.microsoft.com/office/drawing/2014/main" id="{0E7C599B-CA1C-344F-A587-5A3F8FA43A5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965049" y="1158021"/>
                <a:ext cx="1553308" cy="3254549"/>
              </a:xfrm>
              <a:prstGeom prst="rect">
                <a:avLst/>
              </a:prstGeom>
            </p:spPr>
          </p:pic>
          <p:pic>
            <p:nvPicPr>
              <p:cNvPr id="42" name="Picture 41">
                <a:extLst>
                  <a:ext uri="{FF2B5EF4-FFF2-40B4-BE49-F238E27FC236}">
                    <a16:creationId xmlns:a16="http://schemas.microsoft.com/office/drawing/2014/main" id="{CDBCB3A9-AB53-8C49-8797-95F47788C8E2}"/>
                  </a:ext>
                </a:extLst>
              </p:cNvPr>
              <p:cNvPicPr>
                <a:picLocks noChangeAspect="1"/>
              </p:cNvPicPr>
              <p:nvPr/>
            </p:nvPicPr>
            <p:blipFill>
              <a:blip r:embed="rId7"/>
              <a:stretch>
                <a:fillRect/>
              </a:stretch>
            </p:blipFill>
            <p:spPr>
              <a:xfrm>
                <a:off x="8171940" y="1445465"/>
                <a:ext cx="1116488" cy="842503"/>
              </a:xfrm>
              <a:prstGeom prst="rect">
                <a:avLst/>
              </a:prstGeom>
            </p:spPr>
          </p:pic>
          <p:pic>
            <p:nvPicPr>
              <p:cNvPr id="40" name="Picture 39" descr="A picture containing text, electronics, calculator&#10;&#10;Description automatically generated">
                <a:extLst>
                  <a:ext uri="{FF2B5EF4-FFF2-40B4-BE49-F238E27FC236}">
                    <a16:creationId xmlns:a16="http://schemas.microsoft.com/office/drawing/2014/main" id="{0C158163-5038-4B42-8EE0-2CA0DE772DBC}"/>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7234299" y="1416628"/>
                <a:ext cx="1536192" cy="3218688"/>
              </a:xfrm>
              <a:prstGeom prst="rect">
                <a:avLst/>
              </a:prstGeom>
            </p:spPr>
          </p:pic>
          <p:pic>
            <p:nvPicPr>
              <p:cNvPr id="41" name="Picture 40">
                <a:extLst>
                  <a:ext uri="{FF2B5EF4-FFF2-40B4-BE49-F238E27FC236}">
                    <a16:creationId xmlns:a16="http://schemas.microsoft.com/office/drawing/2014/main" id="{85570015-5B62-7447-B993-D7B324F1A828}"/>
                  </a:ext>
                </a:extLst>
              </p:cNvPr>
              <p:cNvPicPr>
                <a:picLocks noChangeAspect="1"/>
              </p:cNvPicPr>
              <p:nvPr/>
            </p:nvPicPr>
            <p:blipFill>
              <a:blip r:embed="rId7"/>
              <a:stretch>
                <a:fillRect/>
              </a:stretch>
            </p:blipFill>
            <p:spPr>
              <a:xfrm>
                <a:off x="7448257" y="1684883"/>
                <a:ext cx="1162373" cy="877128"/>
              </a:xfrm>
              <a:prstGeom prst="rect">
                <a:avLst/>
              </a:prstGeom>
            </p:spPr>
          </p:pic>
        </p:grpSp>
      </p:grpSp>
      <p:grpSp>
        <p:nvGrpSpPr>
          <p:cNvPr id="2" name="Group 1">
            <a:extLst>
              <a:ext uri="{FF2B5EF4-FFF2-40B4-BE49-F238E27FC236}">
                <a16:creationId xmlns:a16="http://schemas.microsoft.com/office/drawing/2014/main" id="{4E56A5D5-6D3C-954E-80E3-CDBD7BB74ACF}"/>
              </a:ext>
            </a:extLst>
          </p:cNvPr>
          <p:cNvGrpSpPr/>
          <p:nvPr/>
        </p:nvGrpSpPr>
        <p:grpSpPr>
          <a:xfrm>
            <a:off x="4147094" y="1360738"/>
            <a:ext cx="3839543" cy="2092791"/>
            <a:chOff x="4147094" y="1360738"/>
            <a:chExt cx="3839543" cy="2092791"/>
          </a:xfrm>
        </p:grpSpPr>
        <p:pic>
          <p:nvPicPr>
            <p:cNvPr id="31" name="Picture 30" descr="Text&#10;&#10;Description automatically generated">
              <a:extLst>
                <a:ext uri="{FF2B5EF4-FFF2-40B4-BE49-F238E27FC236}">
                  <a16:creationId xmlns:a16="http://schemas.microsoft.com/office/drawing/2014/main" id="{9DDE3769-0AB2-6147-915E-E8CB99E6810D}"/>
                </a:ext>
              </a:extLst>
            </p:cNvPr>
            <p:cNvPicPr>
              <a:picLocks noChangeAspect="1"/>
            </p:cNvPicPr>
            <p:nvPr/>
          </p:nvPicPr>
          <p:blipFill>
            <a:blip r:embed="rId9"/>
            <a:stretch>
              <a:fillRect/>
            </a:stretch>
          </p:blipFill>
          <p:spPr>
            <a:xfrm>
              <a:off x="4447137" y="1360738"/>
              <a:ext cx="2057400" cy="1549400"/>
            </a:xfrm>
            <a:prstGeom prst="rect">
              <a:avLst/>
            </a:prstGeom>
          </p:spPr>
        </p:pic>
        <p:pic>
          <p:nvPicPr>
            <p:cNvPr id="10" name="Picture 9" descr="Text&#10;&#10;Description automatically generated">
              <a:extLst>
                <a:ext uri="{FF2B5EF4-FFF2-40B4-BE49-F238E27FC236}">
                  <a16:creationId xmlns:a16="http://schemas.microsoft.com/office/drawing/2014/main" id="{07ADFE8B-F2A8-5B49-90C2-52BC408AD1A8}"/>
                </a:ext>
              </a:extLst>
            </p:cNvPr>
            <p:cNvPicPr>
              <a:picLocks noChangeAspect="1"/>
            </p:cNvPicPr>
            <p:nvPr/>
          </p:nvPicPr>
          <p:blipFill>
            <a:blip r:embed="rId10"/>
            <a:stretch>
              <a:fillRect/>
            </a:stretch>
          </p:blipFill>
          <p:spPr>
            <a:xfrm>
              <a:off x="5929237" y="1830841"/>
              <a:ext cx="2057400" cy="1549400"/>
            </a:xfrm>
            <a:prstGeom prst="rect">
              <a:avLst/>
            </a:prstGeom>
          </p:spPr>
        </p:pic>
        <p:pic>
          <p:nvPicPr>
            <p:cNvPr id="39" name="Picture 38" descr="A picture containing text, electronics, black, parking&#10;&#10;Description automatically generated">
              <a:extLst>
                <a:ext uri="{FF2B5EF4-FFF2-40B4-BE49-F238E27FC236}">
                  <a16:creationId xmlns:a16="http://schemas.microsoft.com/office/drawing/2014/main" id="{A89F3774-5095-4444-9495-3A2508507EFD}"/>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4147094" y="2442500"/>
              <a:ext cx="461910" cy="989807"/>
            </a:xfrm>
            <a:prstGeom prst="rect">
              <a:avLst/>
            </a:prstGeom>
          </p:spPr>
        </p:pic>
        <p:sp>
          <p:nvSpPr>
            <p:cNvPr id="32" name="TextBox 31">
              <a:extLst>
                <a:ext uri="{FF2B5EF4-FFF2-40B4-BE49-F238E27FC236}">
                  <a16:creationId xmlns:a16="http://schemas.microsoft.com/office/drawing/2014/main" id="{D8BA1ABB-ACE7-8D4E-9DDF-B2E35017609F}"/>
                </a:ext>
              </a:extLst>
            </p:cNvPr>
            <p:cNvSpPr txBox="1"/>
            <p:nvPr/>
          </p:nvSpPr>
          <p:spPr>
            <a:xfrm>
              <a:off x="4531885" y="2868754"/>
              <a:ext cx="1471428" cy="584775"/>
            </a:xfrm>
            <a:prstGeom prst="rect">
              <a:avLst/>
            </a:prstGeom>
            <a:noFill/>
          </p:spPr>
          <p:txBody>
            <a:bodyPr wrap="none" rtlCol="0">
              <a:spAutoFit/>
            </a:bodyPr>
            <a:lstStyle/>
            <a:p>
              <a:r>
                <a:rPr lang="en-BE" sz="1600" b="1" dirty="0">
                  <a:solidFill>
                    <a:srgbClr val="4571C5"/>
                  </a:solidFill>
                </a:rPr>
                <a:t>TI-84 Plus CE-T </a:t>
              </a:r>
            </a:p>
            <a:p>
              <a:pPr algn="ctr"/>
              <a:r>
                <a:rPr lang="en-GB" sz="1600" b="1" cap="small" dirty="0">
                  <a:solidFill>
                    <a:srgbClr val="4571C5"/>
                  </a:solidFill>
                </a:rPr>
                <a:t>p</a:t>
              </a:r>
              <a:r>
                <a:rPr lang="en-BE" sz="1600" b="1" cap="small" dirty="0">
                  <a:solidFill>
                    <a:srgbClr val="4571C5"/>
                  </a:solidFill>
                </a:rPr>
                <a:t>ython edition</a:t>
              </a:r>
            </a:p>
          </p:txBody>
        </p:sp>
      </p:grpSp>
      <p:cxnSp>
        <p:nvCxnSpPr>
          <p:cNvPr id="57" name="Straight Arrow Connector 56">
            <a:extLst>
              <a:ext uri="{FF2B5EF4-FFF2-40B4-BE49-F238E27FC236}">
                <a16:creationId xmlns:a16="http://schemas.microsoft.com/office/drawing/2014/main" id="{81F6E5E3-1A1F-EC48-A98A-FFD9957DFEF8}"/>
              </a:ext>
            </a:extLst>
          </p:cNvPr>
          <p:cNvCxnSpPr>
            <a:cxnSpLocks/>
          </p:cNvCxnSpPr>
          <p:nvPr/>
        </p:nvCxnSpPr>
        <p:spPr>
          <a:xfrm flipH="1" flipV="1">
            <a:off x="4388679" y="3527681"/>
            <a:ext cx="2" cy="663684"/>
          </a:xfrm>
          <a:prstGeom prst="straightConnector1">
            <a:avLst/>
          </a:prstGeom>
          <a:ln w="19050">
            <a:headEnd type="triangle"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94FF3D6F-951E-2B4F-AC48-235B08A3852E}"/>
              </a:ext>
            </a:extLst>
          </p:cNvPr>
          <p:cNvGrpSpPr/>
          <p:nvPr/>
        </p:nvGrpSpPr>
        <p:grpSpPr>
          <a:xfrm>
            <a:off x="1113184" y="4270495"/>
            <a:ext cx="5413511" cy="2728432"/>
            <a:chOff x="1113184" y="4270495"/>
            <a:chExt cx="5413511" cy="2728432"/>
          </a:xfrm>
        </p:grpSpPr>
        <p:grpSp>
          <p:nvGrpSpPr>
            <p:cNvPr id="47" name="Group 46">
              <a:extLst>
                <a:ext uri="{FF2B5EF4-FFF2-40B4-BE49-F238E27FC236}">
                  <a16:creationId xmlns:a16="http://schemas.microsoft.com/office/drawing/2014/main" id="{DFC98F98-B596-F946-8889-380086AC1886}"/>
                </a:ext>
              </a:extLst>
            </p:cNvPr>
            <p:cNvGrpSpPr>
              <a:grpSpLocks noChangeAspect="1"/>
            </p:cNvGrpSpPr>
            <p:nvPr/>
          </p:nvGrpSpPr>
          <p:grpSpPr>
            <a:xfrm>
              <a:off x="1113184" y="4270495"/>
              <a:ext cx="4547388" cy="2728432"/>
              <a:chOff x="1822300" y="4695965"/>
              <a:chExt cx="3838271" cy="2302962"/>
            </a:xfrm>
          </p:grpSpPr>
          <p:pic>
            <p:nvPicPr>
              <p:cNvPr id="45" name="Picture 44" descr="A screenshot of a computer screen&#10;&#10;Description automatically generated">
                <a:extLst>
                  <a:ext uri="{FF2B5EF4-FFF2-40B4-BE49-F238E27FC236}">
                    <a16:creationId xmlns:a16="http://schemas.microsoft.com/office/drawing/2014/main" id="{CC4498B1-AECE-EC48-AD59-5BD1D657CB90}"/>
                  </a:ext>
                </a:extLst>
              </p:cNvPr>
              <p:cNvPicPr>
                <a:picLocks noChangeAspect="1"/>
              </p:cNvPicPr>
              <p:nvPr/>
            </p:nvPicPr>
            <p:blipFill>
              <a:blip r:embed="rId12"/>
              <a:stretch>
                <a:fillRect/>
              </a:stretch>
            </p:blipFill>
            <p:spPr>
              <a:xfrm>
                <a:off x="1822300" y="4695965"/>
                <a:ext cx="3838271" cy="2302962"/>
              </a:xfrm>
              <a:prstGeom prst="rect">
                <a:avLst/>
              </a:prstGeom>
            </p:spPr>
          </p:pic>
          <p:pic>
            <p:nvPicPr>
              <p:cNvPr id="43" name="Picture 42">
                <a:extLst>
                  <a:ext uri="{FF2B5EF4-FFF2-40B4-BE49-F238E27FC236}">
                    <a16:creationId xmlns:a16="http://schemas.microsoft.com/office/drawing/2014/main" id="{0664A269-EE04-B849-A2F7-CA2F78495E48}"/>
                  </a:ext>
                </a:extLst>
              </p:cNvPr>
              <p:cNvPicPr>
                <a:picLocks noChangeAspect="1"/>
              </p:cNvPicPr>
              <p:nvPr/>
            </p:nvPicPr>
            <p:blipFill>
              <a:blip r:embed="rId13"/>
              <a:stretch>
                <a:fillRect/>
              </a:stretch>
            </p:blipFill>
            <p:spPr>
              <a:xfrm>
                <a:off x="2303281" y="4801523"/>
                <a:ext cx="2874710" cy="1815024"/>
              </a:xfrm>
              <a:prstGeom prst="rect">
                <a:avLst/>
              </a:prstGeom>
            </p:spPr>
          </p:pic>
        </p:grpSp>
        <p:sp>
          <p:nvSpPr>
            <p:cNvPr id="53" name="TextBox 52">
              <a:extLst>
                <a:ext uri="{FF2B5EF4-FFF2-40B4-BE49-F238E27FC236}">
                  <a16:creationId xmlns:a16="http://schemas.microsoft.com/office/drawing/2014/main" id="{73D3D3D7-E384-9C45-8EB1-45E393D200C7}"/>
                </a:ext>
              </a:extLst>
            </p:cNvPr>
            <p:cNvSpPr txBox="1"/>
            <p:nvPr/>
          </p:nvSpPr>
          <p:spPr>
            <a:xfrm rot="16200000">
              <a:off x="726366" y="5800446"/>
              <a:ext cx="1352358" cy="338554"/>
            </a:xfrm>
            <a:prstGeom prst="rect">
              <a:avLst/>
            </a:prstGeom>
            <a:noFill/>
          </p:spPr>
          <p:txBody>
            <a:bodyPr wrap="none" rtlCol="0">
              <a:spAutoFit/>
            </a:bodyPr>
            <a:lstStyle/>
            <a:p>
              <a:r>
                <a:rPr lang="en-BE" sz="1600" b="1" dirty="0">
                  <a:solidFill>
                    <a:srgbClr val="4571C5"/>
                  </a:solidFill>
                </a:rPr>
                <a:t>Python Editor</a:t>
              </a:r>
              <a:endParaRPr lang="en-BE" sz="1600" b="1" cap="small" dirty="0">
                <a:solidFill>
                  <a:srgbClr val="4571C5"/>
                </a:solidFill>
              </a:endParaRPr>
            </a:p>
          </p:txBody>
        </p:sp>
        <p:cxnSp>
          <p:nvCxnSpPr>
            <p:cNvPr id="55" name="Straight Arrow Connector 54">
              <a:extLst>
                <a:ext uri="{FF2B5EF4-FFF2-40B4-BE49-F238E27FC236}">
                  <a16:creationId xmlns:a16="http://schemas.microsoft.com/office/drawing/2014/main" id="{B1941700-C93A-6642-9ED9-3C381706B1EF}"/>
                </a:ext>
              </a:extLst>
            </p:cNvPr>
            <p:cNvCxnSpPr>
              <a:cxnSpLocks/>
            </p:cNvCxnSpPr>
            <p:nvPr/>
          </p:nvCxnSpPr>
          <p:spPr>
            <a:xfrm flipH="1">
              <a:off x="5665304" y="5293544"/>
              <a:ext cx="861391" cy="0"/>
            </a:xfrm>
            <a:prstGeom prst="straightConnector1">
              <a:avLst/>
            </a:prstGeom>
            <a:ln w="19050">
              <a:headEnd type="triangle" w="lg" len="lg"/>
              <a:tailEnd type="triangle" w="lg" len="lg"/>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7D3AB2EA-CAC7-844C-9B0B-C832D028A0DF}"/>
              </a:ext>
            </a:extLst>
          </p:cNvPr>
          <p:cNvGrpSpPr/>
          <p:nvPr/>
        </p:nvGrpSpPr>
        <p:grpSpPr>
          <a:xfrm>
            <a:off x="6581891" y="3168204"/>
            <a:ext cx="4547388" cy="3830723"/>
            <a:chOff x="6581891" y="3168204"/>
            <a:chExt cx="4547388" cy="3830723"/>
          </a:xfrm>
        </p:grpSpPr>
        <p:pic>
          <p:nvPicPr>
            <p:cNvPr id="51" name="Picture 50">
              <a:extLst>
                <a:ext uri="{FF2B5EF4-FFF2-40B4-BE49-F238E27FC236}">
                  <a16:creationId xmlns:a16="http://schemas.microsoft.com/office/drawing/2014/main" id="{4E92A18D-CE06-C546-BA36-5D6D7BD79A6B}"/>
                </a:ext>
              </a:extLst>
            </p:cNvPr>
            <p:cNvPicPr>
              <a:picLocks noChangeAspect="1"/>
            </p:cNvPicPr>
            <p:nvPr/>
          </p:nvPicPr>
          <p:blipFill>
            <a:blip r:embed="rId14"/>
            <a:stretch>
              <a:fillRect/>
            </a:stretch>
          </p:blipFill>
          <p:spPr>
            <a:xfrm>
              <a:off x="7167199" y="4415467"/>
              <a:ext cx="3401338" cy="2150348"/>
            </a:xfrm>
            <a:prstGeom prst="rect">
              <a:avLst/>
            </a:prstGeom>
          </p:spPr>
        </p:pic>
        <p:sp>
          <p:nvSpPr>
            <p:cNvPr id="52" name="TextBox 51">
              <a:extLst>
                <a:ext uri="{FF2B5EF4-FFF2-40B4-BE49-F238E27FC236}">
                  <a16:creationId xmlns:a16="http://schemas.microsoft.com/office/drawing/2014/main" id="{2438257E-45BA-6240-9AD4-4CC0F61BE51D}"/>
                </a:ext>
              </a:extLst>
            </p:cNvPr>
            <p:cNvSpPr txBox="1"/>
            <p:nvPr/>
          </p:nvSpPr>
          <p:spPr>
            <a:xfrm rot="5400000">
              <a:off x="9798994" y="5458798"/>
              <a:ext cx="2038956" cy="338554"/>
            </a:xfrm>
            <a:prstGeom prst="rect">
              <a:avLst/>
            </a:prstGeom>
            <a:noFill/>
          </p:spPr>
          <p:txBody>
            <a:bodyPr wrap="none" rtlCol="0">
              <a:spAutoFit/>
            </a:bodyPr>
            <a:lstStyle/>
            <a:p>
              <a:r>
                <a:rPr lang="en-BE" sz="1600" b="1" dirty="0">
                  <a:solidFill>
                    <a:srgbClr val="4571C5"/>
                  </a:solidFill>
                </a:rPr>
                <a:t>TI-Nspire CX Software</a:t>
              </a:r>
              <a:endParaRPr lang="en-BE" sz="1600" b="1" cap="small" dirty="0">
                <a:solidFill>
                  <a:srgbClr val="4571C5"/>
                </a:solidFill>
              </a:endParaRPr>
            </a:p>
          </p:txBody>
        </p:sp>
        <p:cxnSp>
          <p:nvCxnSpPr>
            <p:cNvPr id="56" name="Straight Arrow Connector 55">
              <a:extLst>
                <a:ext uri="{FF2B5EF4-FFF2-40B4-BE49-F238E27FC236}">
                  <a16:creationId xmlns:a16="http://schemas.microsoft.com/office/drawing/2014/main" id="{EECE7E45-BC05-5741-BA23-BCED7EC6531B}"/>
                </a:ext>
              </a:extLst>
            </p:cNvPr>
            <p:cNvCxnSpPr>
              <a:cxnSpLocks/>
            </p:cNvCxnSpPr>
            <p:nvPr/>
          </p:nvCxnSpPr>
          <p:spPr>
            <a:xfrm rot="16200000" flipH="1">
              <a:off x="7976938" y="3598900"/>
              <a:ext cx="861391" cy="0"/>
            </a:xfrm>
            <a:prstGeom prst="straightConnector1">
              <a:avLst/>
            </a:prstGeom>
            <a:ln w="19050">
              <a:headEnd type="triangle" w="lg" len="lg"/>
              <a:tailEnd type="triangle" w="lg" len="lg"/>
            </a:ln>
          </p:spPr>
          <p:style>
            <a:lnRef idx="1">
              <a:schemeClr val="accent1"/>
            </a:lnRef>
            <a:fillRef idx="0">
              <a:schemeClr val="accent1"/>
            </a:fillRef>
            <a:effectRef idx="0">
              <a:schemeClr val="accent1"/>
            </a:effectRef>
            <a:fontRef idx="minor">
              <a:schemeClr val="tx1"/>
            </a:fontRef>
          </p:style>
        </p:cxnSp>
        <p:pic>
          <p:nvPicPr>
            <p:cNvPr id="49" name="Picture 48" descr="A screenshot of a computer screen&#10;&#10;Description automatically generated">
              <a:extLst>
                <a:ext uri="{FF2B5EF4-FFF2-40B4-BE49-F238E27FC236}">
                  <a16:creationId xmlns:a16="http://schemas.microsoft.com/office/drawing/2014/main" id="{D6B82D51-36F7-364F-8306-DFFBF0817C2B}"/>
                </a:ext>
              </a:extLst>
            </p:cNvPr>
            <p:cNvPicPr>
              <a:picLocks noChangeAspect="1"/>
            </p:cNvPicPr>
            <p:nvPr/>
          </p:nvPicPr>
          <p:blipFill>
            <a:blip r:embed="rId12"/>
            <a:stretch>
              <a:fillRect/>
            </a:stretch>
          </p:blipFill>
          <p:spPr>
            <a:xfrm>
              <a:off x="6581891" y="4270495"/>
              <a:ext cx="4547388" cy="2728432"/>
            </a:xfrm>
            <a:prstGeom prst="rect">
              <a:avLst/>
            </a:prstGeom>
          </p:spPr>
        </p:pic>
      </p:grpSp>
      <p:sp>
        <p:nvSpPr>
          <p:cNvPr id="15" name="TextBox 14">
            <a:extLst>
              <a:ext uri="{FF2B5EF4-FFF2-40B4-BE49-F238E27FC236}">
                <a16:creationId xmlns:a16="http://schemas.microsoft.com/office/drawing/2014/main" id="{B3E380A9-6251-F545-AC6D-5EC0BED53E1B}"/>
              </a:ext>
            </a:extLst>
          </p:cNvPr>
          <p:cNvSpPr txBox="1"/>
          <p:nvPr/>
        </p:nvSpPr>
        <p:spPr>
          <a:xfrm>
            <a:off x="701979" y="1557717"/>
            <a:ext cx="773353" cy="369332"/>
          </a:xfrm>
          <a:prstGeom prst="rect">
            <a:avLst/>
          </a:prstGeom>
          <a:noFill/>
        </p:spPr>
        <p:txBody>
          <a:bodyPr wrap="none" rtlCol="0">
            <a:spAutoFit/>
          </a:bodyPr>
          <a:lstStyle/>
          <a:p>
            <a:r>
              <a:rPr lang="en-GB" b="1" dirty="0">
                <a:solidFill>
                  <a:schemeClr val="tx1">
                    <a:lumMod val="75000"/>
                    <a:lumOff val="25000"/>
                  </a:schemeClr>
                </a:solidFill>
              </a:rPr>
              <a:t>F</a:t>
            </a:r>
            <a:r>
              <a:rPr lang="en-BE" b="1" dirty="0">
                <a:solidFill>
                  <a:schemeClr val="tx1">
                    <a:lumMod val="75000"/>
                    <a:lumOff val="25000"/>
                  </a:schemeClr>
                </a:solidFill>
              </a:rPr>
              <a:t>IB.py</a:t>
            </a:r>
          </a:p>
        </p:txBody>
      </p:sp>
      <p:cxnSp>
        <p:nvCxnSpPr>
          <p:cNvPr id="17" name="Straight Connector 16">
            <a:extLst>
              <a:ext uri="{FF2B5EF4-FFF2-40B4-BE49-F238E27FC236}">
                <a16:creationId xmlns:a16="http://schemas.microsoft.com/office/drawing/2014/main" id="{8F358C80-3827-1742-A4E5-2CFA962E2A8C}"/>
              </a:ext>
            </a:extLst>
          </p:cNvPr>
          <p:cNvCxnSpPr>
            <a:cxnSpLocks/>
          </p:cNvCxnSpPr>
          <p:nvPr/>
        </p:nvCxnSpPr>
        <p:spPr>
          <a:xfrm>
            <a:off x="759510" y="1903485"/>
            <a:ext cx="195194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258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500"/>
                                        <p:tgtEl>
                                          <p:spTgt spid="2"/>
                                        </p:tgtEl>
                                      </p:cBhvr>
                                    </p:animEffect>
                                  </p:childTnLst>
                                </p:cTn>
                              </p:par>
                            </p:childTnLst>
                          </p:cTn>
                        </p:par>
                        <p:par>
                          <p:cTn id="8" fill="hold">
                            <p:stCondLst>
                              <p:cond delay="1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1500"/>
                                        <p:tgtEl>
                                          <p:spTgt spid="4"/>
                                        </p:tgtEl>
                                      </p:cBhvr>
                                    </p:animEffect>
                                  </p:childTnLst>
                                </p:cTn>
                              </p:par>
                            </p:childTnLst>
                          </p:cTn>
                        </p:par>
                        <p:par>
                          <p:cTn id="12" fill="hold">
                            <p:stCondLst>
                              <p:cond delay="3000"/>
                            </p:stCondLst>
                            <p:childTnLst>
                              <p:par>
                                <p:cTn id="13" presetID="2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1500"/>
                                        <p:tgtEl>
                                          <p:spTgt spid="9"/>
                                        </p:tgtEl>
                                      </p:cBhvr>
                                    </p:animEffect>
                                  </p:childTnLst>
                                </p:cTn>
                              </p:par>
                            </p:childTnLst>
                          </p:cTn>
                        </p:par>
                        <p:par>
                          <p:cTn id="16" fill="hold">
                            <p:stCondLst>
                              <p:cond delay="4500"/>
                            </p:stCondLst>
                            <p:childTnLst>
                              <p:par>
                                <p:cTn id="17" presetID="22" presetClass="entr" presetSubtype="2"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right)">
                                      <p:cBhvr>
                                        <p:cTn id="19" dur="1500"/>
                                        <p:tgtEl>
                                          <p:spTgt spid="14"/>
                                        </p:tgtEl>
                                      </p:cBhvr>
                                    </p:animEffect>
                                  </p:childTnLst>
                                </p:cTn>
                              </p:par>
                            </p:childTnLst>
                          </p:cTn>
                        </p:par>
                        <p:par>
                          <p:cTn id="20" fill="hold">
                            <p:stCondLst>
                              <p:cond delay="6000"/>
                            </p:stCondLst>
                            <p:childTnLst>
                              <p:par>
                                <p:cTn id="21" presetID="22" presetClass="entr" presetSubtype="4" fill="hold" nodeType="after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wipe(down)">
                                      <p:cBhvr>
                                        <p:cTn id="23" dur="1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1BD37EED-8487-9649-87E5-112ACDBD60D7}"/>
              </a:ext>
            </a:extLst>
          </p:cNvPr>
          <p:cNvSpPr txBox="1"/>
          <p:nvPr/>
        </p:nvSpPr>
        <p:spPr>
          <a:xfrm>
            <a:off x="304402" y="404813"/>
            <a:ext cx="3760517" cy="954107"/>
          </a:xfrm>
          <a:prstGeom prst="rect">
            <a:avLst/>
          </a:prstGeom>
          <a:noFill/>
        </p:spPr>
        <p:txBody>
          <a:bodyPr wrap="none" rtlCol="0">
            <a:spAutoFit/>
          </a:bodyPr>
          <a:lstStyle/>
          <a:p>
            <a:r>
              <a:rPr lang="en-BE" sz="2800" b="1" dirty="0">
                <a:solidFill>
                  <a:srgbClr val="932833"/>
                </a:solidFill>
              </a:rPr>
              <a:t>Computational Thinking</a:t>
            </a:r>
            <a:br>
              <a:rPr lang="en-BE" sz="2800" b="1" dirty="0">
                <a:solidFill>
                  <a:srgbClr val="932833"/>
                </a:solidFill>
              </a:rPr>
            </a:br>
            <a:r>
              <a:rPr lang="en-BE" sz="2800" b="1" i="1" dirty="0">
                <a:solidFill>
                  <a:srgbClr val="932833"/>
                </a:solidFill>
              </a:rPr>
              <a:t>in de klas</a:t>
            </a:r>
          </a:p>
        </p:txBody>
      </p:sp>
      <p:pic>
        <p:nvPicPr>
          <p:cNvPr id="28" name="Picture 27">
            <a:extLst>
              <a:ext uri="{FF2B5EF4-FFF2-40B4-BE49-F238E27FC236}">
                <a16:creationId xmlns:a16="http://schemas.microsoft.com/office/drawing/2014/main" id="{005CFBF0-718B-C644-BCB7-9EE10F560223}"/>
              </a:ext>
            </a:extLst>
          </p:cNvPr>
          <p:cNvPicPr>
            <a:picLocks noChangeAspect="1"/>
          </p:cNvPicPr>
          <p:nvPr/>
        </p:nvPicPr>
        <p:blipFill>
          <a:blip r:embed="rId3"/>
          <a:stretch>
            <a:fillRect/>
          </a:stretch>
        </p:blipFill>
        <p:spPr>
          <a:xfrm>
            <a:off x="5141667" y="495119"/>
            <a:ext cx="6637673" cy="386747"/>
          </a:xfrm>
          <a:prstGeom prst="rect">
            <a:avLst/>
          </a:prstGeom>
        </p:spPr>
      </p:pic>
      <p:pic>
        <p:nvPicPr>
          <p:cNvPr id="35" name="Picture 34" descr="Text, letter&#10;&#10;Description automatically generated">
            <a:extLst>
              <a:ext uri="{FF2B5EF4-FFF2-40B4-BE49-F238E27FC236}">
                <a16:creationId xmlns:a16="http://schemas.microsoft.com/office/drawing/2014/main" id="{42CC991F-85F3-B34E-9C7B-B5B5AC8A352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885581" y="1019156"/>
            <a:ext cx="5187274" cy="3128548"/>
          </a:xfrm>
          <a:prstGeom prst="rect">
            <a:avLst/>
          </a:prstGeom>
          <a:effectLst>
            <a:softEdge rad="139700"/>
          </a:effectLst>
        </p:spPr>
      </p:pic>
      <p:sp>
        <p:nvSpPr>
          <p:cNvPr id="69" name="Rectangle 68">
            <a:extLst>
              <a:ext uri="{FF2B5EF4-FFF2-40B4-BE49-F238E27FC236}">
                <a16:creationId xmlns:a16="http://schemas.microsoft.com/office/drawing/2014/main" id="{043E9810-ACE0-9B4D-9E0C-A20635140803}"/>
              </a:ext>
            </a:extLst>
          </p:cNvPr>
          <p:cNvSpPr/>
          <p:nvPr/>
        </p:nvSpPr>
        <p:spPr>
          <a:xfrm>
            <a:off x="500109" y="1440377"/>
            <a:ext cx="5030679" cy="400110"/>
          </a:xfrm>
          <a:prstGeom prst="rect">
            <a:avLst/>
          </a:prstGeom>
        </p:spPr>
        <p:txBody>
          <a:bodyPr wrap="square">
            <a:spAutoFit/>
          </a:bodyPr>
          <a:lstStyle/>
          <a:p>
            <a:r>
              <a:rPr lang="nl-NL" sz="2000" b="1" i="1" dirty="0">
                <a:solidFill>
                  <a:srgbClr val="595652"/>
                </a:solidFill>
                <a:latin typeface="Arial" panose="020B0604020202020204" pitchFamily="34" charset="0"/>
              </a:rPr>
              <a:t>Kwadratische vergelijkingen</a:t>
            </a:r>
            <a:endParaRPr lang="nl-NL" sz="2000" b="1" i="1" dirty="0">
              <a:solidFill>
                <a:srgbClr val="595652"/>
              </a:solidFill>
            </a:endParaRPr>
          </a:p>
        </p:txBody>
      </p:sp>
    </p:spTree>
    <p:extLst>
      <p:ext uri="{BB962C8B-B14F-4D97-AF65-F5344CB8AC3E}">
        <p14:creationId xmlns:p14="http://schemas.microsoft.com/office/powerpoint/2010/main" val="7668296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1BD37EED-8487-9649-87E5-112ACDBD60D7}"/>
              </a:ext>
            </a:extLst>
          </p:cNvPr>
          <p:cNvSpPr txBox="1"/>
          <p:nvPr/>
        </p:nvSpPr>
        <p:spPr>
          <a:xfrm>
            <a:off x="304402" y="404813"/>
            <a:ext cx="3760517" cy="954107"/>
          </a:xfrm>
          <a:prstGeom prst="rect">
            <a:avLst/>
          </a:prstGeom>
          <a:noFill/>
        </p:spPr>
        <p:txBody>
          <a:bodyPr wrap="none" rtlCol="0">
            <a:spAutoFit/>
          </a:bodyPr>
          <a:lstStyle/>
          <a:p>
            <a:r>
              <a:rPr lang="en-BE" sz="2800" b="1" dirty="0">
                <a:solidFill>
                  <a:srgbClr val="932833"/>
                </a:solidFill>
              </a:rPr>
              <a:t>Computational Thinking</a:t>
            </a:r>
            <a:br>
              <a:rPr lang="en-BE" sz="2800" b="1" dirty="0">
                <a:solidFill>
                  <a:srgbClr val="932833"/>
                </a:solidFill>
              </a:rPr>
            </a:br>
            <a:r>
              <a:rPr lang="en-BE" sz="2800" b="1" i="1" dirty="0">
                <a:solidFill>
                  <a:srgbClr val="932833"/>
                </a:solidFill>
              </a:rPr>
              <a:t>in de klas</a:t>
            </a:r>
          </a:p>
        </p:txBody>
      </p:sp>
      <p:cxnSp>
        <p:nvCxnSpPr>
          <p:cNvPr id="73" name="Straight Arrow Connector 72">
            <a:extLst>
              <a:ext uri="{FF2B5EF4-FFF2-40B4-BE49-F238E27FC236}">
                <a16:creationId xmlns:a16="http://schemas.microsoft.com/office/drawing/2014/main" id="{90B2E32B-D860-9D4E-AEBF-3EC394B84D99}"/>
              </a:ext>
            </a:extLst>
          </p:cNvPr>
          <p:cNvCxnSpPr>
            <a:cxnSpLocks/>
          </p:cNvCxnSpPr>
          <p:nvPr/>
        </p:nvCxnSpPr>
        <p:spPr>
          <a:xfrm flipH="1">
            <a:off x="3196346" y="2416488"/>
            <a:ext cx="232705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005CFBF0-718B-C644-BCB7-9EE10F560223}"/>
              </a:ext>
            </a:extLst>
          </p:cNvPr>
          <p:cNvPicPr>
            <a:picLocks noChangeAspect="1"/>
          </p:cNvPicPr>
          <p:nvPr/>
        </p:nvPicPr>
        <p:blipFill>
          <a:blip r:embed="rId3"/>
          <a:stretch>
            <a:fillRect/>
          </a:stretch>
        </p:blipFill>
        <p:spPr>
          <a:xfrm>
            <a:off x="5141667" y="495119"/>
            <a:ext cx="6637673" cy="386747"/>
          </a:xfrm>
          <a:prstGeom prst="rect">
            <a:avLst/>
          </a:prstGeom>
        </p:spPr>
      </p:pic>
      <p:sp>
        <p:nvSpPr>
          <p:cNvPr id="57" name="TextBox 56">
            <a:extLst>
              <a:ext uri="{FF2B5EF4-FFF2-40B4-BE49-F238E27FC236}">
                <a16:creationId xmlns:a16="http://schemas.microsoft.com/office/drawing/2014/main" id="{A7F5F995-CA79-C240-99B4-0511C9112E5F}"/>
              </a:ext>
            </a:extLst>
          </p:cNvPr>
          <p:cNvSpPr txBox="1"/>
          <p:nvPr/>
        </p:nvSpPr>
        <p:spPr>
          <a:xfrm>
            <a:off x="1213080" y="2231822"/>
            <a:ext cx="1627369" cy="369332"/>
          </a:xfrm>
          <a:prstGeom prst="rect">
            <a:avLst/>
          </a:prstGeom>
          <a:noFill/>
        </p:spPr>
        <p:txBody>
          <a:bodyPr wrap="none" rtlCol="0">
            <a:spAutoFit/>
          </a:bodyPr>
          <a:lstStyle/>
          <a:p>
            <a:r>
              <a:rPr lang="en-BE" sz="1400" dirty="0">
                <a:solidFill>
                  <a:srgbClr val="C00000"/>
                </a:solidFill>
              </a:rPr>
              <a:t>1</a:t>
            </a:r>
            <a:r>
              <a:rPr lang="en-BE" dirty="0">
                <a:solidFill>
                  <a:srgbClr val="C00000"/>
                </a:solidFill>
              </a:rPr>
              <a:t>|</a:t>
            </a:r>
            <a:r>
              <a:rPr lang="en-BE" i="1" dirty="0">
                <a:solidFill>
                  <a:srgbClr val="C00000"/>
                </a:solidFill>
              </a:rPr>
              <a:t> Structureren</a:t>
            </a:r>
          </a:p>
        </p:txBody>
      </p:sp>
      <p:pic>
        <p:nvPicPr>
          <p:cNvPr id="35" name="Picture 34" descr="Text, letter&#10;&#10;Description automatically generated">
            <a:extLst>
              <a:ext uri="{FF2B5EF4-FFF2-40B4-BE49-F238E27FC236}">
                <a16:creationId xmlns:a16="http://schemas.microsoft.com/office/drawing/2014/main" id="{42CC991F-85F3-B34E-9C7B-B5B5AC8A352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047381" y="960852"/>
            <a:ext cx="3394378" cy="2047217"/>
          </a:xfrm>
          <a:prstGeom prst="rect">
            <a:avLst/>
          </a:prstGeom>
          <a:effectLst>
            <a:softEdge rad="139700"/>
          </a:effectLst>
        </p:spPr>
      </p:pic>
      <p:sp>
        <p:nvSpPr>
          <p:cNvPr id="65" name="Rectangle 64">
            <a:extLst>
              <a:ext uri="{FF2B5EF4-FFF2-40B4-BE49-F238E27FC236}">
                <a16:creationId xmlns:a16="http://schemas.microsoft.com/office/drawing/2014/main" id="{DD6A6D8F-06CF-704D-A653-42DFCD4E7F30}"/>
              </a:ext>
            </a:extLst>
          </p:cNvPr>
          <p:cNvSpPr/>
          <p:nvPr/>
        </p:nvSpPr>
        <p:spPr>
          <a:xfrm>
            <a:off x="500109" y="1440377"/>
            <a:ext cx="5030679" cy="400110"/>
          </a:xfrm>
          <a:prstGeom prst="rect">
            <a:avLst/>
          </a:prstGeom>
        </p:spPr>
        <p:txBody>
          <a:bodyPr wrap="square">
            <a:spAutoFit/>
          </a:bodyPr>
          <a:lstStyle/>
          <a:p>
            <a:r>
              <a:rPr lang="nl-NL" sz="2000" b="1" i="1" dirty="0">
                <a:solidFill>
                  <a:srgbClr val="595652"/>
                </a:solidFill>
                <a:latin typeface="Arial" panose="020B0604020202020204" pitchFamily="34" charset="0"/>
              </a:rPr>
              <a:t>Kwadratische vergelijkingen</a:t>
            </a:r>
            <a:endParaRPr lang="nl-NL" sz="2000" b="1" i="1" dirty="0">
              <a:solidFill>
                <a:srgbClr val="595652"/>
              </a:solidFill>
            </a:endParaRPr>
          </a:p>
        </p:txBody>
      </p:sp>
      <p:grpSp>
        <p:nvGrpSpPr>
          <p:cNvPr id="30" name="Group 29">
            <a:extLst>
              <a:ext uri="{FF2B5EF4-FFF2-40B4-BE49-F238E27FC236}">
                <a16:creationId xmlns:a16="http://schemas.microsoft.com/office/drawing/2014/main" id="{EF260538-0037-6F45-949E-50BCA1D6C907}"/>
              </a:ext>
            </a:extLst>
          </p:cNvPr>
          <p:cNvGrpSpPr/>
          <p:nvPr/>
        </p:nvGrpSpPr>
        <p:grpSpPr>
          <a:xfrm>
            <a:off x="388624" y="2777825"/>
            <a:ext cx="4049554" cy="3854750"/>
            <a:chOff x="388624" y="2777825"/>
            <a:chExt cx="4049554" cy="3854750"/>
          </a:xfrm>
        </p:grpSpPr>
        <mc:AlternateContent xmlns:mc="http://schemas.openxmlformats.org/markup-compatibility/2006" xmlns:a14="http://schemas.microsoft.com/office/drawing/2010/main">
          <mc:Choice Requires="a14">
            <p:sp>
              <p:nvSpPr>
                <p:cNvPr id="39" name="Rounded Rectangle 38">
                  <a:extLst>
                    <a:ext uri="{FF2B5EF4-FFF2-40B4-BE49-F238E27FC236}">
                      <a16:creationId xmlns:a16="http://schemas.microsoft.com/office/drawing/2014/main" id="{9E5E9B88-7B29-1349-A587-754A2AD6800F}"/>
                    </a:ext>
                  </a:extLst>
                </p:cNvPr>
                <p:cNvSpPr/>
                <p:nvPr/>
              </p:nvSpPr>
              <p:spPr>
                <a:xfrm>
                  <a:off x="1230869" y="2777825"/>
                  <a:ext cx="1570817" cy="4265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sz="1400" dirty="0"/>
                    <a:t>Input a </a:t>
                  </a:r>
                  <a14:m>
                    <m:oMath xmlns:m="http://schemas.openxmlformats.org/officeDocument/2006/math">
                      <m:r>
                        <a:rPr lang="en-BE" sz="1400" i="1" smtClean="0">
                          <a:latin typeface="Cambria Math" panose="02040503050406030204" pitchFamily="18" charset="0"/>
                          <a:ea typeface="Cambria Math" panose="02040503050406030204" pitchFamily="18" charset="0"/>
                        </a:rPr>
                        <m:t>≠</m:t>
                      </m:r>
                    </m:oMath>
                  </a14:m>
                  <a:r>
                    <a:rPr lang="en-BE" sz="1400" dirty="0"/>
                    <a:t> 1, b en c </a:t>
                  </a:r>
                </a:p>
              </p:txBody>
            </p:sp>
          </mc:Choice>
          <mc:Fallback xmlns="">
            <p:sp>
              <p:nvSpPr>
                <p:cNvPr id="69" name="Rounded Rectangle 68">
                  <a:extLst>
                    <a:ext uri="{FF2B5EF4-FFF2-40B4-BE49-F238E27FC236}">
                      <a16:creationId xmlns:a16="http://schemas.microsoft.com/office/drawing/2014/main" id="{51A44C1A-20CA-6B48-ACEC-150618B465DC}"/>
                    </a:ext>
                  </a:extLst>
                </p:cNvPr>
                <p:cNvSpPr>
                  <a:spLocks noRot="1" noChangeAspect="1" noMove="1" noResize="1" noEditPoints="1" noAdjustHandles="1" noChangeArrowheads="1" noChangeShapeType="1" noTextEdit="1"/>
                </p:cNvSpPr>
                <p:nvPr/>
              </p:nvSpPr>
              <p:spPr>
                <a:xfrm>
                  <a:off x="1230869" y="2777825"/>
                  <a:ext cx="1570817" cy="426563"/>
                </a:xfrm>
                <a:prstGeom prst="roundRect">
                  <a:avLst/>
                </a:prstGeom>
                <a:blipFill>
                  <a:blip r:embed="rId8"/>
                  <a:stretch>
                    <a:fillRect r="-794"/>
                  </a:stretch>
                </a:blipFill>
              </p:spPr>
              <p:txBody>
                <a:bodyPr/>
                <a:lstStyle/>
                <a:p>
                  <a:r>
                    <a:rPr lang="en-BE">
                      <a:noFill/>
                    </a:rPr>
                    <a:t> </a:t>
                  </a:r>
                </a:p>
              </p:txBody>
            </p:sp>
          </mc:Fallback>
        </mc:AlternateContent>
        <p:sp>
          <p:nvSpPr>
            <p:cNvPr id="45" name="Rounded Rectangle 44">
              <a:extLst>
                <a:ext uri="{FF2B5EF4-FFF2-40B4-BE49-F238E27FC236}">
                  <a16:creationId xmlns:a16="http://schemas.microsoft.com/office/drawing/2014/main" id="{C74614C4-C748-CB45-ABB5-8DBEBD7F67F0}"/>
                </a:ext>
              </a:extLst>
            </p:cNvPr>
            <p:cNvSpPr/>
            <p:nvPr/>
          </p:nvSpPr>
          <p:spPr>
            <a:xfrm>
              <a:off x="2979663" y="3708393"/>
              <a:ext cx="1458515" cy="47164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sz="1400" dirty="0"/>
                <a:t>Geen  </a:t>
              </a:r>
            </a:p>
            <a:p>
              <a:pPr algn="ctr"/>
              <a:r>
                <a:rPr lang="en-GB" sz="1400" dirty="0"/>
                <a:t>r</a:t>
              </a:r>
              <a:r>
                <a:rPr lang="en-BE" sz="1400" dirty="0"/>
                <a:t>eële nulpunten</a:t>
              </a:r>
            </a:p>
          </p:txBody>
        </p:sp>
        <mc:AlternateContent xmlns:mc="http://schemas.openxmlformats.org/markup-compatibility/2006" xmlns:a14="http://schemas.microsoft.com/office/drawing/2010/main">
          <mc:Choice Requires="a14">
            <p:sp>
              <p:nvSpPr>
                <p:cNvPr id="46" name="Diamond 45">
                  <a:extLst>
                    <a:ext uri="{FF2B5EF4-FFF2-40B4-BE49-F238E27FC236}">
                      <a16:creationId xmlns:a16="http://schemas.microsoft.com/office/drawing/2014/main" id="{9409C845-C13A-FD43-9D58-8F906492E0C9}"/>
                    </a:ext>
                  </a:extLst>
                </p:cNvPr>
                <p:cNvSpPr/>
                <p:nvPr/>
              </p:nvSpPr>
              <p:spPr>
                <a:xfrm>
                  <a:off x="1304187" y="3503453"/>
                  <a:ext cx="1376314" cy="875476"/>
                </a:xfrm>
                <a:prstGeom prst="diamon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b="0" i="0" smtClean="0">
                            <a:solidFill>
                              <a:schemeClr val="tx1">
                                <a:lumMod val="75000"/>
                                <a:lumOff val="25000"/>
                              </a:schemeClr>
                            </a:solidFill>
                            <a:latin typeface="Cambria Math" panose="02040503050406030204" pitchFamily="18" charset="0"/>
                            <a:ea typeface="Cambria Math" panose="02040503050406030204" pitchFamily="18" charset="0"/>
                          </a:rPr>
                          <m:t> </m:t>
                        </m:r>
                      </m:oMath>
                    </m:oMathPara>
                  </a14:m>
                  <a:endParaRPr lang="en-BE" sz="1400" dirty="0">
                    <a:solidFill>
                      <a:schemeClr val="tx1">
                        <a:lumMod val="75000"/>
                        <a:lumOff val="25000"/>
                      </a:schemeClr>
                    </a:solidFill>
                  </a:endParaRPr>
                </a:p>
              </p:txBody>
            </p:sp>
          </mc:Choice>
          <mc:Fallback xmlns="">
            <p:sp>
              <p:nvSpPr>
                <p:cNvPr id="71" name="Diamond 70">
                  <a:extLst>
                    <a:ext uri="{FF2B5EF4-FFF2-40B4-BE49-F238E27FC236}">
                      <a16:creationId xmlns:a16="http://schemas.microsoft.com/office/drawing/2014/main" id="{354A1003-017A-4540-BA02-AD21C51B4DC2}"/>
                    </a:ext>
                  </a:extLst>
                </p:cNvPr>
                <p:cNvSpPr>
                  <a:spLocks noRot="1" noChangeAspect="1" noMove="1" noResize="1" noEditPoints="1" noAdjustHandles="1" noChangeArrowheads="1" noChangeShapeType="1" noTextEdit="1"/>
                </p:cNvSpPr>
                <p:nvPr/>
              </p:nvSpPr>
              <p:spPr>
                <a:xfrm>
                  <a:off x="1304187" y="3503453"/>
                  <a:ext cx="1376314" cy="875476"/>
                </a:xfrm>
                <a:prstGeom prst="diamond">
                  <a:avLst/>
                </a:prstGeom>
                <a:blipFill>
                  <a:blip r:embed="rId9"/>
                  <a:stretch>
                    <a:fillRect/>
                  </a:stretch>
                </a:blipFill>
              </p:spPr>
              <p:txBody>
                <a:bodyPr/>
                <a:lstStyle/>
                <a:p>
                  <a:r>
                    <a:rPr lang="en-BE">
                      <a:noFill/>
                    </a:rPr>
                    <a:t> </a:t>
                  </a:r>
                </a:p>
              </p:txBody>
            </p:sp>
          </mc:Fallback>
        </mc:AlternateContent>
        <p:sp>
          <p:nvSpPr>
            <p:cNvPr id="48" name="TextBox 47">
              <a:extLst>
                <a:ext uri="{FF2B5EF4-FFF2-40B4-BE49-F238E27FC236}">
                  <a16:creationId xmlns:a16="http://schemas.microsoft.com/office/drawing/2014/main" id="{3053A870-F7D1-FE4A-AAE3-B8FC3D3F6D8F}"/>
                </a:ext>
              </a:extLst>
            </p:cNvPr>
            <p:cNvSpPr txBox="1"/>
            <p:nvPr/>
          </p:nvSpPr>
          <p:spPr>
            <a:xfrm>
              <a:off x="1397099" y="3778344"/>
              <a:ext cx="1205779" cy="307777"/>
            </a:xfrm>
            <a:prstGeom prst="rect">
              <a:avLst/>
            </a:prstGeom>
            <a:noFill/>
          </p:spPr>
          <p:txBody>
            <a:bodyPr wrap="none" rtlCol="0">
              <a:spAutoFit/>
            </a:bodyPr>
            <a:lstStyle/>
            <a:p>
              <a:pPr algn="ctr"/>
              <a:r>
                <a:rPr lang="en-GB" sz="1400" dirty="0">
                  <a:solidFill>
                    <a:schemeClr val="tx1">
                      <a:lumMod val="75000"/>
                      <a:lumOff val="25000"/>
                    </a:schemeClr>
                  </a:solidFill>
                  <a:ea typeface="Cambria Math" panose="02040503050406030204" pitchFamily="18" charset="0"/>
                </a:rPr>
                <a:t>D</a:t>
              </a:r>
              <a:r>
                <a:rPr lang="en-GB" sz="800" dirty="0">
                  <a:solidFill>
                    <a:schemeClr val="tx1">
                      <a:lumMod val="75000"/>
                      <a:lumOff val="25000"/>
                    </a:schemeClr>
                  </a:solidFill>
                  <a:ea typeface="Cambria Math" panose="02040503050406030204" pitchFamily="18" charset="0"/>
                </a:rPr>
                <a:t> </a:t>
              </a:r>
              <a:r>
                <a:rPr lang="en-GB" sz="1400" dirty="0">
                  <a:solidFill>
                    <a:schemeClr val="tx1">
                      <a:lumMod val="75000"/>
                      <a:lumOff val="25000"/>
                    </a:schemeClr>
                  </a:solidFill>
                  <a:ea typeface="Cambria Math" panose="02040503050406030204" pitchFamily="18" charset="0"/>
                </a:rPr>
                <a:t>=</a:t>
              </a:r>
              <a:r>
                <a:rPr lang="en-GB" sz="1000" dirty="0">
                  <a:solidFill>
                    <a:schemeClr val="tx1">
                      <a:lumMod val="75000"/>
                      <a:lumOff val="25000"/>
                    </a:schemeClr>
                  </a:solidFill>
                  <a:ea typeface="Cambria Math" panose="02040503050406030204" pitchFamily="18" charset="0"/>
                </a:rPr>
                <a:t> </a:t>
              </a:r>
              <a:r>
                <a:rPr lang="en-GB" sz="1200" dirty="0">
                  <a:solidFill>
                    <a:schemeClr val="tx1">
                      <a:lumMod val="75000"/>
                      <a:lumOff val="25000"/>
                    </a:schemeClr>
                  </a:solidFill>
                  <a:ea typeface="Cambria Math" panose="02040503050406030204" pitchFamily="18" charset="0"/>
                </a:rPr>
                <a:t>b</a:t>
              </a:r>
              <a:r>
                <a:rPr lang="en-GB" sz="1200" baseline="30000" dirty="0">
                  <a:solidFill>
                    <a:schemeClr val="tx1">
                      <a:lumMod val="75000"/>
                      <a:lumOff val="25000"/>
                    </a:schemeClr>
                  </a:solidFill>
                  <a:ea typeface="Cambria Math" panose="02040503050406030204" pitchFamily="18" charset="0"/>
                </a:rPr>
                <a:t>2 </a:t>
              </a:r>
              <a:r>
                <a:rPr lang="en-GB" sz="1200" dirty="0">
                  <a:solidFill>
                    <a:schemeClr val="tx1">
                      <a:lumMod val="75000"/>
                      <a:lumOff val="25000"/>
                    </a:schemeClr>
                  </a:solidFill>
                  <a:ea typeface="Cambria Math" panose="02040503050406030204" pitchFamily="18" charset="0"/>
                </a:rPr>
                <a:t>+ 4ac </a:t>
              </a:r>
              <a:r>
                <a:rPr lang="en-GB" sz="1400" dirty="0">
                  <a:solidFill>
                    <a:schemeClr val="tx1">
                      <a:lumMod val="75000"/>
                      <a:lumOff val="25000"/>
                    </a:schemeClr>
                  </a:solidFill>
                  <a:ea typeface="Cambria Math" panose="02040503050406030204" pitchFamily="18" charset="0"/>
                </a:rPr>
                <a:t>&lt; 0</a:t>
              </a:r>
              <a:endParaRPr lang="en-BE" sz="1600" dirty="0"/>
            </a:p>
          </p:txBody>
        </p:sp>
        <p:sp>
          <p:nvSpPr>
            <p:cNvPr id="49" name="Diamond 48">
              <a:extLst>
                <a:ext uri="{FF2B5EF4-FFF2-40B4-BE49-F238E27FC236}">
                  <a16:creationId xmlns:a16="http://schemas.microsoft.com/office/drawing/2014/main" id="{C51BCDFC-A11F-874D-AEFB-070FC8DA0D82}"/>
                </a:ext>
              </a:extLst>
            </p:cNvPr>
            <p:cNvSpPr/>
            <p:nvPr/>
          </p:nvSpPr>
          <p:spPr>
            <a:xfrm>
              <a:off x="1300598" y="4676909"/>
              <a:ext cx="1376314" cy="875476"/>
            </a:xfrm>
            <a:prstGeom prst="diamon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sz="1400" dirty="0">
                  <a:solidFill>
                    <a:schemeClr val="tx1">
                      <a:lumMod val="75000"/>
                      <a:lumOff val="25000"/>
                    </a:schemeClr>
                  </a:solidFill>
                  <a:ea typeface="Cambria Math" panose="02040503050406030204" pitchFamily="18" charset="0"/>
                </a:rPr>
                <a:t>D &gt; 0</a:t>
              </a:r>
              <a:endParaRPr lang="en-BE" sz="1400" dirty="0">
                <a:solidFill>
                  <a:schemeClr val="tx1">
                    <a:lumMod val="75000"/>
                    <a:lumOff val="25000"/>
                  </a:schemeClr>
                </a:solidFill>
              </a:endParaRPr>
            </a:p>
          </p:txBody>
        </p:sp>
        <p:sp>
          <p:nvSpPr>
            <p:cNvPr id="50" name="TextBox 49">
              <a:extLst>
                <a:ext uri="{FF2B5EF4-FFF2-40B4-BE49-F238E27FC236}">
                  <a16:creationId xmlns:a16="http://schemas.microsoft.com/office/drawing/2014/main" id="{BAD0EB93-A0DF-2D45-9DDD-90FC24EE1698}"/>
                </a:ext>
              </a:extLst>
            </p:cNvPr>
            <p:cNvSpPr txBox="1"/>
            <p:nvPr/>
          </p:nvSpPr>
          <p:spPr>
            <a:xfrm>
              <a:off x="2572120" y="3621265"/>
              <a:ext cx="420243" cy="307777"/>
            </a:xfrm>
            <a:prstGeom prst="rect">
              <a:avLst/>
            </a:prstGeom>
            <a:noFill/>
          </p:spPr>
          <p:txBody>
            <a:bodyPr wrap="none" rtlCol="0">
              <a:spAutoFit/>
            </a:bodyPr>
            <a:lstStyle/>
            <a:p>
              <a:r>
                <a:rPr lang="en-BE" sz="1400" dirty="0">
                  <a:solidFill>
                    <a:srgbClr val="4472C4"/>
                  </a:solidFill>
                </a:rPr>
                <a:t>Yes</a:t>
              </a:r>
            </a:p>
          </p:txBody>
        </p:sp>
        <p:sp>
          <p:nvSpPr>
            <p:cNvPr id="51" name="TextBox 50">
              <a:extLst>
                <a:ext uri="{FF2B5EF4-FFF2-40B4-BE49-F238E27FC236}">
                  <a16:creationId xmlns:a16="http://schemas.microsoft.com/office/drawing/2014/main" id="{7B234F53-4C94-2040-BE3A-EA7A5CC636F4}"/>
                </a:ext>
              </a:extLst>
            </p:cNvPr>
            <p:cNvSpPr txBox="1"/>
            <p:nvPr/>
          </p:nvSpPr>
          <p:spPr>
            <a:xfrm>
              <a:off x="2029438" y="4345741"/>
              <a:ext cx="394660" cy="307777"/>
            </a:xfrm>
            <a:prstGeom prst="rect">
              <a:avLst/>
            </a:prstGeom>
            <a:noFill/>
          </p:spPr>
          <p:txBody>
            <a:bodyPr wrap="none" rtlCol="0">
              <a:spAutoFit/>
            </a:bodyPr>
            <a:lstStyle/>
            <a:p>
              <a:r>
                <a:rPr lang="en-BE" sz="1400" dirty="0">
                  <a:solidFill>
                    <a:srgbClr val="4472C4"/>
                  </a:solidFill>
                </a:rPr>
                <a:t>No</a:t>
              </a:r>
            </a:p>
          </p:txBody>
        </p:sp>
        <p:sp>
          <p:nvSpPr>
            <p:cNvPr id="52" name="TextBox 51">
              <a:extLst>
                <a:ext uri="{FF2B5EF4-FFF2-40B4-BE49-F238E27FC236}">
                  <a16:creationId xmlns:a16="http://schemas.microsoft.com/office/drawing/2014/main" id="{135C1CC1-FD3D-C542-985A-7D58A0A0E1D8}"/>
                </a:ext>
              </a:extLst>
            </p:cNvPr>
            <p:cNvSpPr txBox="1"/>
            <p:nvPr/>
          </p:nvSpPr>
          <p:spPr>
            <a:xfrm>
              <a:off x="2604356" y="4818476"/>
              <a:ext cx="394660" cy="307777"/>
            </a:xfrm>
            <a:prstGeom prst="rect">
              <a:avLst/>
            </a:prstGeom>
            <a:noFill/>
          </p:spPr>
          <p:txBody>
            <a:bodyPr wrap="none" rtlCol="0">
              <a:spAutoFit/>
            </a:bodyPr>
            <a:lstStyle/>
            <a:p>
              <a:r>
                <a:rPr lang="en-BE" sz="1400" dirty="0">
                  <a:solidFill>
                    <a:srgbClr val="4472C4"/>
                  </a:solidFill>
                </a:rPr>
                <a:t>No</a:t>
              </a:r>
            </a:p>
          </p:txBody>
        </p:sp>
        <p:cxnSp>
          <p:nvCxnSpPr>
            <p:cNvPr id="53" name="Straight Arrow Connector 52">
              <a:extLst>
                <a:ext uri="{FF2B5EF4-FFF2-40B4-BE49-F238E27FC236}">
                  <a16:creationId xmlns:a16="http://schemas.microsoft.com/office/drawing/2014/main" id="{98468DAA-EC41-B744-9046-DB34CCA70089}"/>
                </a:ext>
              </a:extLst>
            </p:cNvPr>
            <p:cNvCxnSpPr>
              <a:cxnSpLocks/>
            </p:cNvCxnSpPr>
            <p:nvPr/>
          </p:nvCxnSpPr>
          <p:spPr>
            <a:xfrm>
              <a:off x="1992086" y="3207904"/>
              <a:ext cx="1" cy="275351"/>
            </a:xfrm>
            <a:prstGeom prst="straightConnector1">
              <a:avLst/>
            </a:prstGeom>
            <a:ln w="9525">
              <a:tailEnd type="triangle" w="lg" len="med"/>
            </a:ln>
          </p:spPr>
          <p:style>
            <a:lnRef idx="1">
              <a:schemeClr val="accent1"/>
            </a:lnRef>
            <a:fillRef idx="0">
              <a:schemeClr val="accent1"/>
            </a:fillRef>
            <a:effectRef idx="0">
              <a:schemeClr val="accent1"/>
            </a:effectRef>
            <a:fontRef idx="minor">
              <a:schemeClr val="tx1"/>
            </a:fontRef>
          </p:style>
        </p:cxnSp>
        <p:sp>
          <p:nvSpPr>
            <p:cNvPr id="54" name="Rounded Rectangle 53">
              <a:extLst>
                <a:ext uri="{FF2B5EF4-FFF2-40B4-BE49-F238E27FC236}">
                  <a16:creationId xmlns:a16="http://schemas.microsoft.com/office/drawing/2014/main" id="{037E3444-0B56-EB45-8664-ECD8B951A893}"/>
                </a:ext>
              </a:extLst>
            </p:cNvPr>
            <p:cNvSpPr/>
            <p:nvPr/>
          </p:nvSpPr>
          <p:spPr>
            <a:xfrm>
              <a:off x="2979663" y="4727145"/>
              <a:ext cx="1458515" cy="78556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400" dirty="0"/>
                <a:t>1 r</a:t>
              </a:r>
              <a:r>
                <a:rPr lang="en-BE" sz="1400" dirty="0"/>
                <a:t>eëel nulpunt</a:t>
              </a:r>
            </a:p>
            <a:p>
              <a:pPr algn="ctr"/>
              <a:endParaRPr lang="en-BE" sz="1400" dirty="0"/>
            </a:p>
          </p:txBody>
        </p:sp>
        <p:sp>
          <p:nvSpPr>
            <p:cNvPr id="55" name="Rounded Rectangle 54">
              <a:extLst>
                <a:ext uri="{FF2B5EF4-FFF2-40B4-BE49-F238E27FC236}">
                  <a16:creationId xmlns:a16="http://schemas.microsoft.com/office/drawing/2014/main" id="{BD4047ED-4DDD-2843-A657-97209DAD933D}"/>
                </a:ext>
              </a:extLst>
            </p:cNvPr>
            <p:cNvSpPr/>
            <p:nvPr/>
          </p:nvSpPr>
          <p:spPr>
            <a:xfrm>
              <a:off x="388624" y="5847003"/>
              <a:ext cx="3203013" cy="785572"/>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400" dirty="0"/>
                <a:t>2 r</a:t>
              </a:r>
              <a:r>
                <a:rPr lang="en-BE" sz="1400" dirty="0"/>
                <a:t>eële nulpunten</a:t>
              </a:r>
            </a:p>
            <a:p>
              <a:pPr algn="ctr"/>
              <a:endParaRPr lang="en-BE" sz="1400" dirty="0"/>
            </a:p>
            <a:p>
              <a:pPr algn="ctr"/>
              <a:endParaRPr lang="en-BE" sz="1400" dirty="0"/>
            </a:p>
          </p:txBody>
        </p:sp>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9195E5EA-BE92-D040-BB5E-08FE8258AED0}"/>
                    </a:ext>
                  </a:extLst>
                </p:cNvPr>
                <p:cNvSpPr txBox="1"/>
                <p:nvPr/>
              </p:nvSpPr>
              <p:spPr>
                <a:xfrm>
                  <a:off x="2088061" y="6126621"/>
                  <a:ext cx="1506759" cy="48769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US" sz="1200" b="0" i="0" smtClean="0">
                            <a:solidFill>
                              <a:schemeClr val="bg1"/>
                            </a:solidFill>
                            <a:latin typeface="Arial" panose="020B0604020202020204" pitchFamily="34" charset="0"/>
                            <a:cs typeface="Arial" panose="020B0604020202020204" pitchFamily="34" charset="0"/>
                          </a:rPr>
                          <m:t>x</m:t>
                        </m:r>
                        <m:r>
                          <m:rPr>
                            <m:nor/>
                          </m:rPr>
                          <a:rPr lang="en-US" sz="1200" b="0" i="0" smtClean="0">
                            <a:solidFill>
                              <a:schemeClr val="bg1"/>
                            </a:solidFill>
                            <a:latin typeface="Arial" panose="020B0604020202020204" pitchFamily="34" charset="0"/>
                            <a:cs typeface="Arial" panose="020B0604020202020204" pitchFamily="34" charset="0"/>
                          </a:rPr>
                          <m:t> = </m:t>
                        </m:r>
                        <m:f>
                          <m:fPr>
                            <m:ctrlPr>
                              <a:rPr lang="en-BE" sz="1200" b="0" i="1" smtClean="0">
                                <a:solidFill>
                                  <a:schemeClr val="bg1"/>
                                </a:solidFill>
                                <a:latin typeface="Cambria Math" panose="02040503050406030204" pitchFamily="18" charset="0"/>
                              </a:rPr>
                            </m:ctrlPr>
                          </m:fPr>
                          <m:num>
                            <m:r>
                              <m:rPr>
                                <m:nor/>
                              </m:rPr>
                              <a:rPr lang="en-US" sz="1200" b="0" i="0" smtClean="0">
                                <a:solidFill>
                                  <a:schemeClr val="bg1"/>
                                </a:solidFill>
                              </a:rPr>
                              <m:t>− </m:t>
                            </m:r>
                            <m:r>
                              <m:rPr>
                                <m:nor/>
                              </m:rPr>
                              <a:rPr lang="en-US" sz="1200" b="0" i="0" smtClean="0">
                                <a:solidFill>
                                  <a:schemeClr val="bg1"/>
                                </a:solidFill>
                              </a:rPr>
                              <m:t>b</m:t>
                            </m:r>
                            <m:r>
                              <m:rPr>
                                <m:nor/>
                              </m:rPr>
                              <a:rPr lang="en-US" sz="1200" b="0" i="0" smtClean="0">
                                <a:solidFill>
                                  <a:schemeClr val="bg1"/>
                                </a:solidFill>
                              </a:rPr>
                              <m:t> + </m:t>
                            </m:r>
                            <m:rad>
                              <m:radPr>
                                <m:degHide m:val="on"/>
                                <m:ctrlPr>
                                  <a:rPr lang="en-US" sz="1200" b="0" i="1" smtClean="0">
                                    <a:solidFill>
                                      <a:schemeClr val="bg1"/>
                                    </a:solidFill>
                                    <a:latin typeface="Cambria Math" panose="02040503050406030204" pitchFamily="18" charset="0"/>
                                  </a:rPr>
                                </m:ctrlPr>
                              </m:radPr>
                              <m:deg/>
                              <m:e>
                                <m:sSup>
                                  <m:sSupPr>
                                    <m:ctrlPr>
                                      <a:rPr lang="en-US" sz="1200" b="0" i="1" smtClean="0">
                                        <a:solidFill>
                                          <a:schemeClr val="bg1"/>
                                        </a:solidFill>
                                        <a:latin typeface="Cambria Math" panose="02040503050406030204" pitchFamily="18" charset="0"/>
                                      </a:rPr>
                                    </m:ctrlPr>
                                  </m:sSupPr>
                                  <m:e>
                                    <m:r>
                                      <a:rPr lang="en-US" sz="1200" b="0" i="1" smtClean="0">
                                        <a:solidFill>
                                          <a:schemeClr val="bg1"/>
                                        </a:solidFill>
                                        <a:latin typeface="Cambria Math" panose="02040503050406030204" pitchFamily="18" charset="0"/>
                                      </a:rPr>
                                      <m:t>𝑏</m:t>
                                    </m:r>
                                  </m:e>
                                  <m:sup>
                                    <m:r>
                                      <a:rPr lang="en-US" sz="1200" b="0" i="1" smtClean="0">
                                        <a:solidFill>
                                          <a:schemeClr val="bg1"/>
                                        </a:solidFill>
                                        <a:latin typeface="Cambria Math" panose="02040503050406030204" pitchFamily="18" charset="0"/>
                                      </a:rPr>
                                      <m:t>2</m:t>
                                    </m:r>
                                  </m:sup>
                                </m:sSup>
                                <m:r>
                                  <a:rPr lang="en-US" sz="1200" b="0" i="1" smtClean="0">
                                    <a:solidFill>
                                      <a:schemeClr val="bg1"/>
                                    </a:solidFill>
                                    <a:latin typeface="Cambria Math" panose="02040503050406030204" pitchFamily="18" charset="0"/>
                                  </a:rPr>
                                  <m:t>−4</m:t>
                                </m:r>
                                <m:r>
                                  <a:rPr lang="en-US" sz="1200" b="0" i="1" smtClean="0">
                                    <a:solidFill>
                                      <a:schemeClr val="bg1"/>
                                    </a:solidFill>
                                    <a:latin typeface="Cambria Math" panose="02040503050406030204" pitchFamily="18" charset="0"/>
                                  </a:rPr>
                                  <m:t>𝑎𝑐</m:t>
                                </m:r>
                              </m:e>
                            </m:rad>
                          </m:num>
                          <m:den>
                            <m:r>
                              <m:rPr>
                                <m:nor/>
                              </m:rPr>
                              <a:rPr lang="en-US" sz="1200" b="0" i="0" smtClean="0">
                                <a:solidFill>
                                  <a:schemeClr val="bg1"/>
                                </a:solidFill>
                              </a:rPr>
                              <m:t>2</m:t>
                            </m:r>
                            <m:r>
                              <m:rPr>
                                <m:nor/>
                              </m:rPr>
                              <a:rPr lang="en-US" sz="1200" b="0" i="0" smtClean="0">
                                <a:solidFill>
                                  <a:schemeClr val="bg1"/>
                                </a:solidFill>
                              </a:rPr>
                              <m:t>a</m:t>
                            </m:r>
                          </m:den>
                        </m:f>
                      </m:oMath>
                    </m:oMathPara>
                  </a14:m>
                  <a:endParaRPr lang="en-BE" sz="1200" dirty="0">
                    <a:latin typeface="Arial" panose="020B0604020202020204" pitchFamily="34" charset="0"/>
                    <a:cs typeface="Arial" panose="020B0604020202020204" pitchFamily="34" charset="0"/>
                  </a:endParaRPr>
                </a:p>
              </p:txBody>
            </p:sp>
          </mc:Choice>
          <mc:Fallback xmlns="">
            <p:sp>
              <p:nvSpPr>
                <p:cNvPr id="81" name="TextBox 80">
                  <a:extLst>
                    <a:ext uri="{FF2B5EF4-FFF2-40B4-BE49-F238E27FC236}">
                      <a16:creationId xmlns:a16="http://schemas.microsoft.com/office/drawing/2014/main" id="{E082496B-D46B-664A-8248-8EDF67965A40}"/>
                    </a:ext>
                  </a:extLst>
                </p:cNvPr>
                <p:cNvSpPr txBox="1">
                  <a:spLocks noRot="1" noChangeAspect="1" noMove="1" noResize="1" noEditPoints="1" noAdjustHandles="1" noChangeArrowheads="1" noChangeShapeType="1" noTextEdit="1"/>
                </p:cNvSpPr>
                <p:nvPr/>
              </p:nvSpPr>
              <p:spPr>
                <a:xfrm>
                  <a:off x="2088061" y="6126621"/>
                  <a:ext cx="1506759" cy="487698"/>
                </a:xfrm>
                <a:prstGeom prst="rect">
                  <a:avLst/>
                </a:prstGeom>
                <a:blipFill>
                  <a:blip r:embed="rId10"/>
                  <a:stretch>
                    <a:fillRect b="-2564"/>
                  </a:stretch>
                </a:blipFill>
              </p:spPr>
              <p:txBody>
                <a:bodyPr/>
                <a:lstStyle/>
                <a:p>
                  <a:r>
                    <a:rPr lang="en-BE">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BC086368-8A74-7D49-9DC9-A376CF55F65C}"/>
                    </a:ext>
                  </a:extLst>
                </p:cNvPr>
                <p:cNvSpPr txBox="1"/>
                <p:nvPr/>
              </p:nvSpPr>
              <p:spPr>
                <a:xfrm>
                  <a:off x="391800" y="6125908"/>
                  <a:ext cx="1476302" cy="48769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US" sz="1200" b="0" i="0" smtClean="0">
                            <a:solidFill>
                              <a:schemeClr val="bg1"/>
                            </a:solidFill>
                            <a:latin typeface="Arial" panose="020B0604020202020204" pitchFamily="34" charset="0"/>
                            <a:cs typeface="Arial" panose="020B0604020202020204" pitchFamily="34" charset="0"/>
                          </a:rPr>
                          <m:t>x</m:t>
                        </m:r>
                        <m:r>
                          <m:rPr>
                            <m:nor/>
                          </m:rPr>
                          <a:rPr lang="en-US" sz="1200" b="0" i="0" smtClean="0">
                            <a:solidFill>
                              <a:schemeClr val="bg1"/>
                            </a:solidFill>
                            <a:latin typeface="Arial" panose="020B0604020202020204" pitchFamily="34" charset="0"/>
                            <a:cs typeface="Arial" panose="020B0604020202020204" pitchFamily="34" charset="0"/>
                          </a:rPr>
                          <m:t> = </m:t>
                        </m:r>
                        <m:f>
                          <m:fPr>
                            <m:ctrlPr>
                              <a:rPr lang="en-BE" sz="1200" b="0" i="1" smtClean="0">
                                <a:solidFill>
                                  <a:schemeClr val="bg1"/>
                                </a:solidFill>
                                <a:latin typeface="Cambria Math" panose="02040503050406030204" pitchFamily="18" charset="0"/>
                              </a:rPr>
                            </m:ctrlPr>
                          </m:fPr>
                          <m:num>
                            <m:r>
                              <m:rPr>
                                <m:nor/>
                              </m:rPr>
                              <a:rPr lang="en-US" sz="1200" b="0" i="0" smtClean="0">
                                <a:solidFill>
                                  <a:schemeClr val="bg1"/>
                                </a:solidFill>
                              </a:rPr>
                              <m:t>− </m:t>
                            </m:r>
                            <m:r>
                              <m:rPr>
                                <m:nor/>
                              </m:rPr>
                              <a:rPr lang="en-US" sz="1200" b="0" i="0" smtClean="0">
                                <a:solidFill>
                                  <a:schemeClr val="bg1"/>
                                </a:solidFill>
                              </a:rPr>
                              <m:t>b</m:t>
                            </m:r>
                            <m:r>
                              <m:rPr>
                                <m:nor/>
                              </m:rPr>
                              <a:rPr lang="en-US" sz="1200" b="0" i="0" smtClean="0">
                                <a:solidFill>
                                  <a:schemeClr val="bg1"/>
                                </a:solidFill>
                              </a:rPr>
                              <m:t> − </m:t>
                            </m:r>
                            <m:rad>
                              <m:radPr>
                                <m:degHide m:val="on"/>
                                <m:ctrlPr>
                                  <a:rPr lang="en-US" sz="1200" b="0" i="1" smtClean="0">
                                    <a:solidFill>
                                      <a:schemeClr val="bg1"/>
                                    </a:solidFill>
                                    <a:latin typeface="Cambria Math" panose="02040503050406030204" pitchFamily="18" charset="0"/>
                                  </a:rPr>
                                </m:ctrlPr>
                              </m:radPr>
                              <m:deg/>
                              <m:e>
                                <m:sSup>
                                  <m:sSupPr>
                                    <m:ctrlPr>
                                      <a:rPr lang="en-US" sz="1200" b="0" i="1" smtClean="0">
                                        <a:solidFill>
                                          <a:schemeClr val="bg1"/>
                                        </a:solidFill>
                                        <a:latin typeface="Cambria Math" panose="02040503050406030204" pitchFamily="18" charset="0"/>
                                      </a:rPr>
                                    </m:ctrlPr>
                                  </m:sSupPr>
                                  <m:e>
                                    <m:r>
                                      <a:rPr lang="en-US" sz="1200" b="0" i="1" smtClean="0">
                                        <a:solidFill>
                                          <a:schemeClr val="bg1"/>
                                        </a:solidFill>
                                        <a:latin typeface="Cambria Math" panose="02040503050406030204" pitchFamily="18" charset="0"/>
                                      </a:rPr>
                                      <m:t>𝑏</m:t>
                                    </m:r>
                                  </m:e>
                                  <m:sup>
                                    <m:r>
                                      <a:rPr lang="en-US" sz="1200" b="0" i="1" smtClean="0">
                                        <a:solidFill>
                                          <a:schemeClr val="bg1"/>
                                        </a:solidFill>
                                        <a:latin typeface="Cambria Math" panose="02040503050406030204" pitchFamily="18" charset="0"/>
                                      </a:rPr>
                                      <m:t>2</m:t>
                                    </m:r>
                                  </m:sup>
                                </m:sSup>
                                <m:r>
                                  <a:rPr lang="en-US" sz="1200" b="0" i="1" smtClean="0">
                                    <a:solidFill>
                                      <a:schemeClr val="bg1"/>
                                    </a:solidFill>
                                    <a:latin typeface="Cambria Math" panose="02040503050406030204" pitchFamily="18" charset="0"/>
                                  </a:rPr>
                                  <m:t>−4</m:t>
                                </m:r>
                                <m:r>
                                  <a:rPr lang="en-US" sz="1200" b="0" i="1" smtClean="0">
                                    <a:solidFill>
                                      <a:schemeClr val="bg1"/>
                                    </a:solidFill>
                                    <a:latin typeface="Cambria Math" panose="02040503050406030204" pitchFamily="18" charset="0"/>
                                  </a:rPr>
                                  <m:t>𝑎𝑐</m:t>
                                </m:r>
                              </m:e>
                            </m:rad>
                          </m:num>
                          <m:den>
                            <m:r>
                              <m:rPr>
                                <m:nor/>
                              </m:rPr>
                              <a:rPr lang="en-US" sz="1200" b="0" i="0" smtClean="0">
                                <a:solidFill>
                                  <a:schemeClr val="bg1"/>
                                </a:solidFill>
                              </a:rPr>
                              <m:t>2</m:t>
                            </m:r>
                            <m:r>
                              <m:rPr>
                                <m:nor/>
                              </m:rPr>
                              <a:rPr lang="en-US" sz="1200" b="0" i="0" smtClean="0">
                                <a:solidFill>
                                  <a:schemeClr val="bg1"/>
                                </a:solidFill>
                              </a:rPr>
                              <m:t>a</m:t>
                            </m:r>
                          </m:den>
                        </m:f>
                      </m:oMath>
                    </m:oMathPara>
                  </a14:m>
                  <a:endParaRPr lang="en-BE" sz="1200" dirty="0">
                    <a:solidFill>
                      <a:schemeClr val="bg1"/>
                    </a:solidFill>
                    <a:latin typeface="Arial" panose="020B0604020202020204" pitchFamily="34" charset="0"/>
                    <a:cs typeface="Arial" panose="020B0604020202020204" pitchFamily="34" charset="0"/>
                  </a:endParaRPr>
                </a:p>
              </p:txBody>
            </p:sp>
          </mc:Choice>
          <mc:Fallback xmlns="">
            <p:sp>
              <p:nvSpPr>
                <p:cNvPr id="82" name="TextBox 81">
                  <a:extLst>
                    <a:ext uri="{FF2B5EF4-FFF2-40B4-BE49-F238E27FC236}">
                      <a16:creationId xmlns:a16="http://schemas.microsoft.com/office/drawing/2014/main" id="{DB57DA56-1F15-F54F-904D-C091B119B69D}"/>
                    </a:ext>
                  </a:extLst>
                </p:cNvPr>
                <p:cNvSpPr txBox="1">
                  <a:spLocks noRot="1" noChangeAspect="1" noMove="1" noResize="1" noEditPoints="1" noAdjustHandles="1" noChangeArrowheads="1" noChangeShapeType="1" noTextEdit="1"/>
                </p:cNvSpPr>
                <p:nvPr/>
              </p:nvSpPr>
              <p:spPr>
                <a:xfrm>
                  <a:off x="391800" y="6125908"/>
                  <a:ext cx="1476302" cy="487698"/>
                </a:xfrm>
                <a:prstGeom prst="rect">
                  <a:avLst/>
                </a:prstGeom>
                <a:blipFill>
                  <a:blip r:embed="rId11"/>
                  <a:stretch>
                    <a:fillRect b="-2564"/>
                  </a:stretch>
                </a:blipFill>
              </p:spPr>
              <p:txBody>
                <a:bodyPr/>
                <a:lstStyle/>
                <a:p>
                  <a:r>
                    <a:rPr lang="en-BE">
                      <a:noFill/>
                    </a:rPr>
                    <a:t> </a:t>
                  </a:r>
                </a:p>
              </p:txBody>
            </p:sp>
          </mc:Fallback>
        </mc:AlternateContent>
        <p:sp>
          <p:nvSpPr>
            <p:cNvPr id="69" name="TextBox 68">
              <a:extLst>
                <a:ext uri="{FF2B5EF4-FFF2-40B4-BE49-F238E27FC236}">
                  <a16:creationId xmlns:a16="http://schemas.microsoft.com/office/drawing/2014/main" id="{C407B4FC-DE6A-7740-9D2B-5173FE18588C}"/>
                </a:ext>
              </a:extLst>
            </p:cNvPr>
            <p:cNvSpPr txBox="1"/>
            <p:nvPr/>
          </p:nvSpPr>
          <p:spPr>
            <a:xfrm>
              <a:off x="1831087" y="6247666"/>
              <a:ext cx="333746" cy="307777"/>
            </a:xfrm>
            <a:prstGeom prst="rect">
              <a:avLst/>
            </a:prstGeom>
            <a:noFill/>
          </p:spPr>
          <p:txBody>
            <a:bodyPr wrap="none" rtlCol="0">
              <a:spAutoFit/>
            </a:bodyPr>
            <a:lstStyle/>
            <a:p>
              <a:r>
                <a:rPr lang="en-BE" sz="1400" dirty="0">
                  <a:solidFill>
                    <a:schemeClr val="bg1"/>
                  </a:solidFill>
                </a:rPr>
                <a:t>of</a:t>
              </a:r>
            </a:p>
          </p:txBody>
        </p:sp>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F8CDE82B-53A8-2F40-B4B5-0019B84A1717}"/>
                    </a:ext>
                  </a:extLst>
                </p:cNvPr>
                <p:cNvSpPr txBox="1"/>
                <p:nvPr/>
              </p:nvSpPr>
              <p:spPr>
                <a:xfrm>
                  <a:off x="3349187" y="5009799"/>
                  <a:ext cx="704039" cy="44031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US" sz="1200" b="0" i="0" smtClean="0">
                            <a:solidFill>
                              <a:schemeClr val="bg1"/>
                            </a:solidFill>
                            <a:latin typeface="Arial" panose="020B0604020202020204" pitchFamily="34" charset="0"/>
                            <a:cs typeface="Arial" panose="020B0604020202020204" pitchFamily="34" charset="0"/>
                          </a:rPr>
                          <m:t>x</m:t>
                        </m:r>
                        <m:r>
                          <m:rPr>
                            <m:nor/>
                          </m:rPr>
                          <a:rPr lang="en-US" sz="1200" b="0" i="0" smtClean="0">
                            <a:solidFill>
                              <a:schemeClr val="bg1"/>
                            </a:solidFill>
                            <a:latin typeface="Arial" panose="020B0604020202020204" pitchFamily="34" charset="0"/>
                            <a:cs typeface="Arial" panose="020B0604020202020204" pitchFamily="34" charset="0"/>
                          </a:rPr>
                          <m:t> = </m:t>
                        </m:r>
                        <m:f>
                          <m:fPr>
                            <m:ctrlPr>
                              <a:rPr lang="en-BE" sz="1200" b="0" i="1" smtClean="0">
                                <a:solidFill>
                                  <a:schemeClr val="bg1"/>
                                </a:solidFill>
                                <a:latin typeface="Cambria Math" panose="02040503050406030204" pitchFamily="18" charset="0"/>
                              </a:rPr>
                            </m:ctrlPr>
                          </m:fPr>
                          <m:num>
                            <m:r>
                              <m:rPr>
                                <m:nor/>
                              </m:rPr>
                              <a:rPr lang="en-US" sz="1200" b="0" i="0" smtClean="0">
                                <a:solidFill>
                                  <a:schemeClr val="bg1"/>
                                </a:solidFill>
                              </a:rPr>
                              <m:t>− </m:t>
                            </m:r>
                            <m:r>
                              <m:rPr>
                                <m:nor/>
                              </m:rPr>
                              <a:rPr lang="en-US" sz="1200" b="0" i="0" smtClean="0">
                                <a:solidFill>
                                  <a:schemeClr val="bg1"/>
                                </a:solidFill>
                              </a:rPr>
                              <m:t>b</m:t>
                            </m:r>
                            <m:r>
                              <m:rPr>
                                <m:nor/>
                              </m:rPr>
                              <a:rPr lang="en-US" sz="1200" b="0" i="0" smtClean="0">
                                <a:solidFill>
                                  <a:schemeClr val="bg1"/>
                                </a:solidFill>
                              </a:rPr>
                              <m:t> </m:t>
                            </m:r>
                          </m:num>
                          <m:den>
                            <m:r>
                              <m:rPr>
                                <m:nor/>
                              </m:rPr>
                              <a:rPr lang="en-US" sz="1200" b="0" i="0" smtClean="0">
                                <a:solidFill>
                                  <a:schemeClr val="bg1"/>
                                </a:solidFill>
                              </a:rPr>
                              <m:t>2</m:t>
                            </m:r>
                            <m:r>
                              <m:rPr>
                                <m:nor/>
                              </m:rPr>
                              <a:rPr lang="en-US" sz="1200" b="0" i="0" smtClean="0">
                                <a:solidFill>
                                  <a:schemeClr val="bg1"/>
                                </a:solidFill>
                              </a:rPr>
                              <m:t>a</m:t>
                            </m:r>
                          </m:den>
                        </m:f>
                      </m:oMath>
                    </m:oMathPara>
                  </a14:m>
                  <a:endParaRPr lang="en-BE" sz="1200" dirty="0">
                    <a:solidFill>
                      <a:schemeClr val="bg1"/>
                    </a:solidFill>
                    <a:latin typeface="Arial" panose="020B0604020202020204" pitchFamily="34" charset="0"/>
                    <a:cs typeface="Arial" panose="020B0604020202020204" pitchFamily="34" charset="0"/>
                  </a:endParaRPr>
                </a:p>
              </p:txBody>
            </p:sp>
          </mc:Choice>
          <mc:Fallback xmlns="">
            <p:sp>
              <p:nvSpPr>
                <p:cNvPr id="84" name="TextBox 83">
                  <a:extLst>
                    <a:ext uri="{FF2B5EF4-FFF2-40B4-BE49-F238E27FC236}">
                      <a16:creationId xmlns:a16="http://schemas.microsoft.com/office/drawing/2014/main" id="{002F77BA-5EC5-9E48-9983-BC7FB3AD267D}"/>
                    </a:ext>
                  </a:extLst>
                </p:cNvPr>
                <p:cNvSpPr txBox="1">
                  <a:spLocks noRot="1" noChangeAspect="1" noMove="1" noResize="1" noEditPoints="1" noAdjustHandles="1" noChangeArrowheads="1" noChangeShapeType="1" noTextEdit="1"/>
                </p:cNvSpPr>
                <p:nvPr/>
              </p:nvSpPr>
              <p:spPr>
                <a:xfrm>
                  <a:off x="3349187" y="5009799"/>
                  <a:ext cx="704039" cy="440313"/>
                </a:xfrm>
                <a:prstGeom prst="rect">
                  <a:avLst/>
                </a:prstGeom>
                <a:blipFill>
                  <a:blip r:embed="rId12"/>
                  <a:stretch>
                    <a:fillRect t="-2778"/>
                  </a:stretch>
                </a:blipFill>
              </p:spPr>
              <p:txBody>
                <a:bodyPr/>
                <a:lstStyle/>
                <a:p>
                  <a:r>
                    <a:rPr lang="en-BE">
                      <a:noFill/>
                    </a:rPr>
                    <a:t> </a:t>
                  </a:r>
                </a:p>
              </p:txBody>
            </p:sp>
          </mc:Fallback>
        </mc:AlternateContent>
        <p:cxnSp>
          <p:nvCxnSpPr>
            <p:cNvPr id="71" name="Straight Arrow Connector 70">
              <a:extLst>
                <a:ext uri="{FF2B5EF4-FFF2-40B4-BE49-F238E27FC236}">
                  <a16:creationId xmlns:a16="http://schemas.microsoft.com/office/drawing/2014/main" id="{E915F35C-930B-7A41-A3D5-7B27184D7938}"/>
                </a:ext>
              </a:extLst>
            </p:cNvPr>
            <p:cNvCxnSpPr>
              <a:cxnSpLocks/>
            </p:cNvCxnSpPr>
            <p:nvPr/>
          </p:nvCxnSpPr>
          <p:spPr>
            <a:xfrm>
              <a:off x="1988754" y="4382818"/>
              <a:ext cx="1" cy="275351"/>
            </a:xfrm>
            <a:prstGeom prst="straightConnector1">
              <a:avLst/>
            </a:prstGeom>
            <a:ln w="9525">
              <a:tailEnd type="triangle" w="lg" len="med"/>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16926950-5CF3-E444-A880-00102337A3BF}"/>
                </a:ext>
              </a:extLst>
            </p:cNvPr>
            <p:cNvCxnSpPr>
              <a:cxnSpLocks/>
            </p:cNvCxnSpPr>
            <p:nvPr/>
          </p:nvCxnSpPr>
          <p:spPr>
            <a:xfrm>
              <a:off x="1985014" y="5550876"/>
              <a:ext cx="1" cy="275351"/>
            </a:xfrm>
            <a:prstGeom prst="straightConnector1">
              <a:avLst/>
            </a:prstGeom>
            <a:ln w="9525">
              <a:tailEnd type="triangle" w="lg" len="med"/>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D938DA1B-EC73-6648-8FB9-FF8023CE41E7}"/>
                </a:ext>
              </a:extLst>
            </p:cNvPr>
            <p:cNvCxnSpPr>
              <a:cxnSpLocks/>
            </p:cNvCxnSpPr>
            <p:nvPr/>
          </p:nvCxnSpPr>
          <p:spPr>
            <a:xfrm rot="16200000">
              <a:off x="2814587" y="4976972"/>
              <a:ext cx="1" cy="275351"/>
            </a:xfrm>
            <a:prstGeom prst="straightConnector1">
              <a:avLst/>
            </a:prstGeom>
            <a:ln w="9525">
              <a:tailEnd type="triangle" w="lg" len="med"/>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DBBC5720-1794-9A48-8115-6F1D457ACD6B}"/>
                </a:ext>
              </a:extLst>
            </p:cNvPr>
            <p:cNvCxnSpPr>
              <a:cxnSpLocks/>
            </p:cNvCxnSpPr>
            <p:nvPr/>
          </p:nvCxnSpPr>
          <p:spPr>
            <a:xfrm rot="16200000">
              <a:off x="2814587" y="3802972"/>
              <a:ext cx="1" cy="275351"/>
            </a:xfrm>
            <a:prstGeom prst="straightConnector1">
              <a:avLst/>
            </a:prstGeom>
            <a:ln w="9525">
              <a:tailEnd type="triangle" w="lg" len="med"/>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79B0B9B7-C9FA-D846-BDE9-3692AA7D9C10}"/>
                </a:ext>
              </a:extLst>
            </p:cNvPr>
            <p:cNvSpPr txBox="1"/>
            <p:nvPr/>
          </p:nvSpPr>
          <p:spPr>
            <a:xfrm>
              <a:off x="1999988" y="5493598"/>
              <a:ext cx="420243" cy="307777"/>
            </a:xfrm>
            <a:prstGeom prst="rect">
              <a:avLst/>
            </a:prstGeom>
            <a:noFill/>
          </p:spPr>
          <p:txBody>
            <a:bodyPr wrap="none" rtlCol="0">
              <a:spAutoFit/>
            </a:bodyPr>
            <a:lstStyle/>
            <a:p>
              <a:r>
                <a:rPr lang="en-BE" sz="1400" dirty="0">
                  <a:solidFill>
                    <a:srgbClr val="4472C4"/>
                  </a:solidFill>
                </a:rPr>
                <a:t>Yes</a:t>
              </a:r>
            </a:p>
          </p:txBody>
        </p:sp>
      </p:grpSp>
    </p:spTree>
    <p:extLst>
      <p:ext uri="{BB962C8B-B14F-4D97-AF65-F5344CB8AC3E}">
        <p14:creationId xmlns:p14="http://schemas.microsoft.com/office/powerpoint/2010/main" val="13554139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1BD37EED-8487-9649-87E5-112ACDBD60D7}"/>
              </a:ext>
            </a:extLst>
          </p:cNvPr>
          <p:cNvSpPr txBox="1"/>
          <p:nvPr/>
        </p:nvSpPr>
        <p:spPr>
          <a:xfrm>
            <a:off x="304402" y="404813"/>
            <a:ext cx="3760517" cy="954107"/>
          </a:xfrm>
          <a:prstGeom prst="rect">
            <a:avLst/>
          </a:prstGeom>
          <a:noFill/>
        </p:spPr>
        <p:txBody>
          <a:bodyPr wrap="none" rtlCol="0">
            <a:spAutoFit/>
          </a:bodyPr>
          <a:lstStyle/>
          <a:p>
            <a:r>
              <a:rPr lang="en-BE" sz="2800" b="1" dirty="0">
                <a:solidFill>
                  <a:srgbClr val="932833"/>
                </a:solidFill>
              </a:rPr>
              <a:t>Computational Thinking</a:t>
            </a:r>
            <a:br>
              <a:rPr lang="en-BE" sz="2800" b="1" dirty="0">
                <a:solidFill>
                  <a:srgbClr val="932833"/>
                </a:solidFill>
              </a:rPr>
            </a:br>
            <a:r>
              <a:rPr lang="en-BE" sz="2800" b="1" i="1" dirty="0">
                <a:solidFill>
                  <a:srgbClr val="932833"/>
                </a:solidFill>
              </a:rPr>
              <a:t>in de klas</a:t>
            </a:r>
          </a:p>
        </p:txBody>
      </p:sp>
      <p:cxnSp>
        <p:nvCxnSpPr>
          <p:cNvPr id="73" name="Straight Arrow Connector 72">
            <a:extLst>
              <a:ext uri="{FF2B5EF4-FFF2-40B4-BE49-F238E27FC236}">
                <a16:creationId xmlns:a16="http://schemas.microsoft.com/office/drawing/2014/main" id="{90B2E32B-D860-9D4E-AEBF-3EC394B84D99}"/>
              </a:ext>
            </a:extLst>
          </p:cNvPr>
          <p:cNvCxnSpPr>
            <a:cxnSpLocks/>
          </p:cNvCxnSpPr>
          <p:nvPr/>
        </p:nvCxnSpPr>
        <p:spPr>
          <a:xfrm flipH="1">
            <a:off x="3196346" y="2416488"/>
            <a:ext cx="232705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005CFBF0-718B-C644-BCB7-9EE10F560223}"/>
              </a:ext>
            </a:extLst>
          </p:cNvPr>
          <p:cNvPicPr>
            <a:picLocks noChangeAspect="1"/>
          </p:cNvPicPr>
          <p:nvPr/>
        </p:nvPicPr>
        <p:blipFill>
          <a:blip r:embed="rId3"/>
          <a:stretch>
            <a:fillRect/>
          </a:stretch>
        </p:blipFill>
        <p:spPr>
          <a:xfrm>
            <a:off x="5141667" y="495119"/>
            <a:ext cx="6637673" cy="386747"/>
          </a:xfrm>
          <a:prstGeom prst="rect">
            <a:avLst/>
          </a:prstGeom>
        </p:spPr>
      </p:pic>
      <p:sp>
        <p:nvSpPr>
          <p:cNvPr id="57" name="TextBox 56">
            <a:extLst>
              <a:ext uri="{FF2B5EF4-FFF2-40B4-BE49-F238E27FC236}">
                <a16:creationId xmlns:a16="http://schemas.microsoft.com/office/drawing/2014/main" id="{A7F5F995-CA79-C240-99B4-0511C9112E5F}"/>
              </a:ext>
            </a:extLst>
          </p:cNvPr>
          <p:cNvSpPr txBox="1"/>
          <p:nvPr/>
        </p:nvSpPr>
        <p:spPr>
          <a:xfrm>
            <a:off x="1213080" y="2231822"/>
            <a:ext cx="1627369" cy="369332"/>
          </a:xfrm>
          <a:prstGeom prst="rect">
            <a:avLst/>
          </a:prstGeom>
          <a:noFill/>
        </p:spPr>
        <p:txBody>
          <a:bodyPr wrap="none" rtlCol="0">
            <a:spAutoFit/>
          </a:bodyPr>
          <a:lstStyle/>
          <a:p>
            <a:r>
              <a:rPr lang="en-BE" sz="1400" dirty="0">
                <a:solidFill>
                  <a:srgbClr val="C00000"/>
                </a:solidFill>
              </a:rPr>
              <a:t>1</a:t>
            </a:r>
            <a:r>
              <a:rPr lang="en-BE" dirty="0">
                <a:solidFill>
                  <a:srgbClr val="C00000"/>
                </a:solidFill>
              </a:rPr>
              <a:t>|</a:t>
            </a:r>
            <a:r>
              <a:rPr lang="en-BE" i="1" dirty="0">
                <a:solidFill>
                  <a:srgbClr val="C00000"/>
                </a:solidFill>
              </a:rPr>
              <a:t> Structureren</a:t>
            </a:r>
          </a:p>
        </p:txBody>
      </p:sp>
      <p:grpSp>
        <p:nvGrpSpPr>
          <p:cNvPr id="23" name="Group 22">
            <a:extLst>
              <a:ext uri="{FF2B5EF4-FFF2-40B4-BE49-F238E27FC236}">
                <a16:creationId xmlns:a16="http://schemas.microsoft.com/office/drawing/2014/main" id="{61E7C6BA-FAB3-C64F-9A4D-FDFAB14812FC}"/>
              </a:ext>
            </a:extLst>
          </p:cNvPr>
          <p:cNvGrpSpPr/>
          <p:nvPr/>
        </p:nvGrpSpPr>
        <p:grpSpPr>
          <a:xfrm>
            <a:off x="5131573" y="3669065"/>
            <a:ext cx="3426071" cy="3007762"/>
            <a:chOff x="5296673" y="3669065"/>
            <a:chExt cx="3426071" cy="3007762"/>
          </a:xfrm>
        </p:grpSpPr>
        <p:grpSp>
          <p:nvGrpSpPr>
            <p:cNvPr id="22" name="Group 21">
              <a:extLst>
                <a:ext uri="{FF2B5EF4-FFF2-40B4-BE49-F238E27FC236}">
                  <a16:creationId xmlns:a16="http://schemas.microsoft.com/office/drawing/2014/main" id="{4B4E480F-7F62-D743-A984-1D6932553B51}"/>
                </a:ext>
              </a:extLst>
            </p:cNvPr>
            <p:cNvGrpSpPr>
              <a:grpSpLocks noChangeAspect="1"/>
            </p:cNvGrpSpPr>
            <p:nvPr/>
          </p:nvGrpSpPr>
          <p:grpSpPr>
            <a:xfrm>
              <a:off x="5296673" y="3669065"/>
              <a:ext cx="3029188" cy="3007762"/>
              <a:chOff x="4674151" y="1410271"/>
              <a:chExt cx="4143789" cy="4114479"/>
            </a:xfrm>
          </p:grpSpPr>
          <p:pic>
            <p:nvPicPr>
              <p:cNvPr id="10" name="Picture 9">
                <a:extLst>
                  <a:ext uri="{FF2B5EF4-FFF2-40B4-BE49-F238E27FC236}">
                    <a16:creationId xmlns:a16="http://schemas.microsoft.com/office/drawing/2014/main" id="{7112F257-123C-3D4C-9BC0-9A263E92302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674151" y="1410271"/>
                <a:ext cx="4140200" cy="1978374"/>
              </a:xfrm>
              <a:prstGeom prst="rect">
                <a:avLst/>
              </a:prstGeom>
            </p:spPr>
          </p:pic>
          <p:pic>
            <p:nvPicPr>
              <p:cNvPr id="11" name="Picture 10">
                <a:extLst>
                  <a:ext uri="{FF2B5EF4-FFF2-40B4-BE49-F238E27FC236}">
                    <a16:creationId xmlns:a16="http://schemas.microsoft.com/office/drawing/2014/main" id="{9F169EE5-6DE9-B64D-ADBD-401B74BB88AD}"/>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677740" y="3488617"/>
                <a:ext cx="4140200" cy="2036133"/>
              </a:xfrm>
              <a:prstGeom prst="rect">
                <a:avLst/>
              </a:prstGeom>
            </p:spPr>
          </p:pic>
          <p:pic>
            <p:nvPicPr>
              <p:cNvPr id="31" name="Picture 30">
                <a:extLst>
                  <a:ext uri="{FF2B5EF4-FFF2-40B4-BE49-F238E27FC236}">
                    <a16:creationId xmlns:a16="http://schemas.microsoft.com/office/drawing/2014/main" id="{066FA275-04E0-3D4B-8605-01ABFA9374D3}"/>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8219656" y="1812448"/>
                <a:ext cx="511011" cy="230004"/>
              </a:xfrm>
              <a:prstGeom prst="rect">
                <a:avLst/>
              </a:prstGeom>
            </p:spPr>
          </p:pic>
          <p:sp>
            <p:nvSpPr>
              <p:cNvPr id="5" name="Rectangle 4">
                <a:extLst>
                  <a:ext uri="{FF2B5EF4-FFF2-40B4-BE49-F238E27FC236}">
                    <a16:creationId xmlns:a16="http://schemas.microsoft.com/office/drawing/2014/main" id="{C68516FB-EDE8-024B-9A1A-6A7A08822C38}"/>
                  </a:ext>
                </a:extLst>
              </p:cNvPr>
              <p:cNvSpPr/>
              <p:nvPr/>
            </p:nvSpPr>
            <p:spPr>
              <a:xfrm>
                <a:off x="6210066" y="2231822"/>
                <a:ext cx="112197" cy="369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grpSp>
        <p:sp>
          <p:nvSpPr>
            <p:cNvPr id="47" name="Rounded Rectangle 46">
              <a:extLst>
                <a:ext uri="{FF2B5EF4-FFF2-40B4-BE49-F238E27FC236}">
                  <a16:creationId xmlns:a16="http://schemas.microsoft.com/office/drawing/2014/main" id="{E899B222-7568-A547-97C5-4B13B8AE4023}"/>
                </a:ext>
              </a:extLst>
            </p:cNvPr>
            <p:cNvSpPr/>
            <p:nvPr/>
          </p:nvSpPr>
          <p:spPr>
            <a:xfrm>
              <a:off x="8077299" y="5553010"/>
              <a:ext cx="643860" cy="29518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sz="1100" cap="small">
                  <a:solidFill>
                    <a:schemeClr val="tx1">
                      <a:lumMod val="65000"/>
                      <a:lumOff val="35000"/>
                    </a:schemeClr>
                  </a:solidFill>
                </a:rPr>
                <a:t>Output</a:t>
              </a:r>
            </a:p>
          </p:txBody>
        </p:sp>
        <p:sp>
          <p:nvSpPr>
            <p:cNvPr id="59" name="Rounded Rectangle 58">
              <a:extLst>
                <a:ext uri="{FF2B5EF4-FFF2-40B4-BE49-F238E27FC236}">
                  <a16:creationId xmlns:a16="http://schemas.microsoft.com/office/drawing/2014/main" id="{A3AB9443-9760-404D-8F01-348C5142212E}"/>
                </a:ext>
              </a:extLst>
            </p:cNvPr>
            <p:cNvSpPr/>
            <p:nvPr/>
          </p:nvSpPr>
          <p:spPr>
            <a:xfrm>
              <a:off x="8077433" y="4431963"/>
              <a:ext cx="643861" cy="29518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sz="1100" cap="small">
                  <a:solidFill>
                    <a:schemeClr val="tx1">
                      <a:lumMod val="65000"/>
                      <a:lumOff val="35000"/>
                    </a:schemeClr>
                  </a:solidFill>
                </a:rPr>
                <a:t>Input</a:t>
              </a:r>
            </a:p>
          </p:txBody>
        </p:sp>
        <p:sp>
          <p:nvSpPr>
            <p:cNvPr id="60" name="Rounded Rectangle 59">
              <a:extLst>
                <a:ext uri="{FF2B5EF4-FFF2-40B4-BE49-F238E27FC236}">
                  <a16:creationId xmlns:a16="http://schemas.microsoft.com/office/drawing/2014/main" id="{F2CC499C-2BEF-0241-A14F-5095CA31E60F}"/>
                </a:ext>
              </a:extLst>
            </p:cNvPr>
            <p:cNvSpPr/>
            <p:nvPr/>
          </p:nvSpPr>
          <p:spPr>
            <a:xfrm>
              <a:off x="7914496" y="4995357"/>
              <a:ext cx="808248" cy="29518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sz="1000">
                  <a:solidFill>
                    <a:schemeClr val="tx1">
                      <a:lumMod val="65000"/>
                      <a:lumOff val="35000"/>
                    </a:schemeClr>
                  </a:solidFill>
                </a:rPr>
                <a:t>Verwerking</a:t>
              </a:r>
            </a:p>
          </p:txBody>
        </p:sp>
        <p:cxnSp>
          <p:nvCxnSpPr>
            <p:cNvPr id="61" name="Straight Arrow Connector 60">
              <a:extLst>
                <a:ext uri="{FF2B5EF4-FFF2-40B4-BE49-F238E27FC236}">
                  <a16:creationId xmlns:a16="http://schemas.microsoft.com/office/drawing/2014/main" id="{4D4290C1-4727-E24F-ADF7-5A677F51FA07}"/>
                </a:ext>
              </a:extLst>
            </p:cNvPr>
            <p:cNvCxnSpPr>
              <a:cxnSpLocks/>
            </p:cNvCxnSpPr>
            <p:nvPr/>
          </p:nvCxnSpPr>
          <p:spPr>
            <a:xfrm flipH="1">
              <a:off x="8562201" y="4727145"/>
              <a:ext cx="1" cy="254557"/>
            </a:xfrm>
            <a:prstGeom prst="straightConnector1">
              <a:avLst/>
            </a:prstGeom>
            <a:ln w="9525">
              <a:tailEnd type="triangle" w="sm" len="med"/>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972AC827-D864-934D-96E0-E7FF602B00A5}"/>
                </a:ext>
              </a:extLst>
            </p:cNvPr>
            <p:cNvCxnSpPr>
              <a:cxnSpLocks/>
            </p:cNvCxnSpPr>
            <p:nvPr/>
          </p:nvCxnSpPr>
          <p:spPr>
            <a:xfrm flipH="1">
              <a:off x="8557152" y="5291340"/>
              <a:ext cx="1" cy="254557"/>
            </a:xfrm>
            <a:prstGeom prst="straightConnector1">
              <a:avLst/>
            </a:prstGeom>
            <a:ln w="9525">
              <a:tailEnd type="triangle" w="sm" len="med"/>
            </a:ln>
          </p:spPr>
          <p:style>
            <a:lnRef idx="1">
              <a:schemeClr val="accent1"/>
            </a:lnRef>
            <a:fillRef idx="0">
              <a:schemeClr val="accent1"/>
            </a:fillRef>
            <a:effectRef idx="0">
              <a:schemeClr val="accent1"/>
            </a:effectRef>
            <a:fontRef idx="minor">
              <a:schemeClr val="tx1"/>
            </a:fontRef>
          </p:style>
        </p:cxnSp>
      </p:grpSp>
      <p:sp>
        <p:nvSpPr>
          <p:cNvPr id="63" name="TextBox 62">
            <a:extLst>
              <a:ext uri="{FF2B5EF4-FFF2-40B4-BE49-F238E27FC236}">
                <a16:creationId xmlns:a16="http://schemas.microsoft.com/office/drawing/2014/main" id="{4A510662-E39D-3F4F-90DC-F00D711D1046}"/>
              </a:ext>
            </a:extLst>
          </p:cNvPr>
          <p:cNvSpPr txBox="1"/>
          <p:nvPr/>
        </p:nvSpPr>
        <p:spPr>
          <a:xfrm>
            <a:off x="6053066" y="3163583"/>
            <a:ext cx="1218410" cy="369332"/>
          </a:xfrm>
          <a:prstGeom prst="rect">
            <a:avLst/>
          </a:prstGeom>
          <a:noFill/>
        </p:spPr>
        <p:txBody>
          <a:bodyPr wrap="none" rtlCol="0">
            <a:spAutoFit/>
          </a:bodyPr>
          <a:lstStyle/>
          <a:p>
            <a:r>
              <a:rPr lang="en-BE" sz="1400" dirty="0">
                <a:solidFill>
                  <a:srgbClr val="C00000"/>
                </a:solidFill>
              </a:rPr>
              <a:t>2</a:t>
            </a:r>
            <a:r>
              <a:rPr lang="en-BE" dirty="0">
                <a:solidFill>
                  <a:srgbClr val="C00000"/>
                </a:solidFill>
              </a:rPr>
              <a:t>|</a:t>
            </a:r>
            <a:r>
              <a:rPr lang="en-BE" i="1" dirty="0">
                <a:solidFill>
                  <a:srgbClr val="C00000"/>
                </a:solidFill>
              </a:rPr>
              <a:t> Vertalen</a:t>
            </a:r>
          </a:p>
        </p:txBody>
      </p:sp>
      <p:pic>
        <p:nvPicPr>
          <p:cNvPr id="35" name="Picture 34" descr="Text, letter&#10;&#10;Description automatically generated">
            <a:extLst>
              <a:ext uri="{FF2B5EF4-FFF2-40B4-BE49-F238E27FC236}">
                <a16:creationId xmlns:a16="http://schemas.microsoft.com/office/drawing/2014/main" id="{42CC991F-85F3-B34E-9C7B-B5B5AC8A352C}"/>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5047381" y="960852"/>
            <a:ext cx="3394378" cy="2047217"/>
          </a:xfrm>
          <a:prstGeom prst="rect">
            <a:avLst/>
          </a:prstGeom>
          <a:effectLst>
            <a:softEdge rad="139700"/>
          </a:effectLst>
        </p:spPr>
      </p:pic>
      <p:cxnSp>
        <p:nvCxnSpPr>
          <p:cNvPr id="68" name="Straight Arrow Connector 67">
            <a:extLst>
              <a:ext uri="{FF2B5EF4-FFF2-40B4-BE49-F238E27FC236}">
                <a16:creationId xmlns:a16="http://schemas.microsoft.com/office/drawing/2014/main" id="{F2BF1B8A-01FC-E140-ABC5-CD26DA61BF2A}"/>
              </a:ext>
            </a:extLst>
          </p:cNvPr>
          <p:cNvCxnSpPr>
            <a:cxnSpLocks/>
          </p:cNvCxnSpPr>
          <p:nvPr/>
        </p:nvCxnSpPr>
        <p:spPr>
          <a:xfrm>
            <a:off x="3196346" y="3348351"/>
            <a:ext cx="256945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EE3C148F-1F1D-EA45-A4CD-C58F367B8B13}"/>
              </a:ext>
            </a:extLst>
          </p:cNvPr>
          <p:cNvSpPr/>
          <p:nvPr/>
        </p:nvSpPr>
        <p:spPr>
          <a:xfrm>
            <a:off x="500109" y="1440377"/>
            <a:ext cx="5030679" cy="400110"/>
          </a:xfrm>
          <a:prstGeom prst="rect">
            <a:avLst/>
          </a:prstGeom>
        </p:spPr>
        <p:txBody>
          <a:bodyPr wrap="square">
            <a:spAutoFit/>
          </a:bodyPr>
          <a:lstStyle/>
          <a:p>
            <a:r>
              <a:rPr lang="nl-NL" sz="2000" b="1" i="1" dirty="0">
                <a:solidFill>
                  <a:srgbClr val="595652"/>
                </a:solidFill>
                <a:latin typeface="Arial" panose="020B0604020202020204" pitchFamily="34" charset="0"/>
              </a:rPr>
              <a:t>Kwadratische vergelijkingen</a:t>
            </a:r>
            <a:endParaRPr lang="nl-NL" sz="2000" b="1" i="1" dirty="0">
              <a:solidFill>
                <a:srgbClr val="595652"/>
              </a:solidFill>
            </a:endParaRPr>
          </a:p>
        </p:txBody>
      </p:sp>
      <p:grpSp>
        <p:nvGrpSpPr>
          <p:cNvPr id="66" name="Group 65">
            <a:extLst>
              <a:ext uri="{FF2B5EF4-FFF2-40B4-BE49-F238E27FC236}">
                <a16:creationId xmlns:a16="http://schemas.microsoft.com/office/drawing/2014/main" id="{9401EAD1-68DC-CD48-8844-2EBACEFC6A13}"/>
              </a:ext>
            </a:extLst>
          </p:cNvPr>
          <p:cNvGrpSpPr/>
          <p:nvPr/>
        </p:nvGrpSpPr>
        <p:grpSpPr>
          <a:xfrm>
            <a:off x="388624" y="2777825"/>
            <a:ext cx="4049554" cy="3854750"/>
            <a:chOff x="388624" y="2777825"/>
            <a:chExt cx="4049554" cy="3854750"/>
          </a:xfrm>
        </p:grpSpPr>
        <mc:AlternateContent xmlns:mc="http://schemas.openxmlformats.org/markup-compatibility/2006" xmlns:a14="http://schemas.microsoft.com/office/drawing/2010/main">
          <mc:Choice Requires="a14">
            <p:sp>
              <p:nvSpPr>
                <p:cNvPr id="69" name="Rounded Rectangle 68">
                  <a:extLst>
                    <a:ext uri="{FF2B5EF4-FFF2-40B4-BE49-F238E27FC236}">
                      <a16:creationId xmlns:a16="http://schemas.microsoft.com/office/drawing/2014/main" id="{51A44C1A-20CA-6B48-ACEC-150618B465DC}"/>
                    </a:ext>
                  </a:extLst>
                </p:cNvPr>
                <p:cNvSpPr/>
                <p:nvPr/>
              </p:nvSpPr>
              <p:spPr>
                <a:xfrm>
                  <a:off x="1230869" y="2777825"/>
                  <a:ext cx="1570817" cy="4265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sz="1400" dirty="0"/>
                    <a:t>Input a </a:t>
                  </a:r>
                  <a14:m>
                    <m:oMath xmlns:m="http://schemas.openxmlformats.org/officeDocument/2006/math">
                      <m:r>
                        <a:rPr lang="en-BE" sz="1400" i="1" smtClean="0">
                          <a:latin typeface="Cambria Math" panose="02040503050406030204" pitchFamily="18" charset="0"/>
                          <a:ea typeface="Cambria Math" panose="02040503050406030204" pitchFamily="18" charset="0"/>
                        </a:rPr>
                        <m:t>≠</m:t>
                      </m:r>
                    </m:oMath>
                  </a14:m>
                  <a:r>
                    <a:rPr lang="en-BE" sz="1400" dirty="0"/>
                    <a:t> 1, b en c </a:t>
                  </a:r>
                </a:p>
              </p:txBody>
            </p:sp>
          </mc:Choice>
          <mc:Fallback xmlns="">
            <p:sp>
              <p:nvSpPr>
                <p:cNvPr id="69" name="Rounded Rectangle 68">
                  <a:extLst>
                    <a:ext uri="{FF2B5EF4-FFF2-40B4-BE49-F238E27FC236}">
                      <a16:creationId xmlns:a16="http://schemas.microsoft.com/office/drawing/2014/main" id="{51A44C1A-20CA-6B48-ACEC-150618B465DC}"/>
                    </a:ext>
                  </a:extLst>
                </p:cNvPr>
                <p:cNvSpPr>
                  <a:spLocks noRot="1" noChangeAspect="1" noMove="1" noResize="1" noEditPoints="1" noAdjustHandles="1" noChangeArrowheads="1" noChangeShapeType="1" noTextEdit="1"/>
                </p:cNvSpPr>
                <p:nvPr/>
              </p:nvSpPr>
              <p:spPr>
                <a:xfrm>
                  <a:off x="1230869" y="2777825"/>
                  <a:ext cx="1570817" cy="426563"/>
                </a:xfrm>
                <a:prstGeom prst="roundRect">
                  <a:avLst/>
                </a:prstGeom>
                <a:blipFill>
                  <a:blip r:embed="rId8"/>
                  <a:stretch>
                    <a:fillRect r="-794"/>
                  </a:stretch>
                </a:blipFill>
              </p:spPr>
              <p:txBody>
                <a:bodyPr/>
                <a:lstStyle/>
                <a:p>
                  <a:r>
                    <a:rPr lang="en-BE">
                      <a:noFill/>
                    </a:rPr>
                    <a:t> </a:t>
                  </a:r>
                </a:p>
              </p:txBody>
            </p:sp>
          </mc:Fallback>
        </mc:AlternateContent>
        <p:sp>
          <p:nvSpPr>
            <p:cNvPr id="70" name="Rounded Rectangle 69">
              <a:extLst>
                <a:ext uri="{FF2B5EF4-FFF2-40B4-BE49-F238E27FC236}">
                  <a16:creationId xmlns:a16="http://schemas.microsoft.com/office/drawing/2014/main" id="{4A7027B3-ABCB-7F4F-A23E-6654DE069CBB}"/>
                </a:ext>
              </a:extLst>
            </p:cNvPr>
            <p:cNvSpPr/>
            <p:nvPr/>
          </p:nvSpPr>
          <p:spPr>
            <a:xfrm>
              <a:off x="2979663" y="3708393"/>
              <a:ext cx="1458515" cy="47164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sz="1400" dirty="0"/>
                <a:t>Geen  </a:t>
              </a:r>
            </a:p>
            <a:p>
              <a:pPr algn="ctr"/>
              <a:r>
                <a:rPr lang="en-GB" sz="1400" dirty="0"/>
                <a:t>r</a:t>
              </a:r>
              <a:r>
                <a:rPr lang="en-BE" sz="1400" dirty="0"/>
                <a:t>eële nulpunten</a:t>
              </a:r>
            </a:p>
          </p:txBody>
        </p:sp>
        <mc:AlternateContent xmlns:mc="http://schemas.openxmlformats.org/markup-compatibility/2006" xmlns:a14="http://schemas.microsoft.com/office/drawing/2010/main">
          <mc:Choice Requires="a14">
            <p:sp>
              <p:nvSpPr>
                <p:cNvPr id="71" name="Diamond 70">
                  <a:extLst>
                    <a:ext uri="{FF2B5EF4-FFF2-40B4-BE49-F238E27FC236}">
                      <a16:creationId xmlns:a16="http://schemas.microsoft.com/office/drawing/2014/main" id="{354A1003-017A-4540-BA02-AD21C51B4DC2}"/>
                    </a:ext>
                  </a:extLst>
                </p:cNvPr>
                <p:cNvSpPr/>
                <p:nvPr/>
              </p:nvSpPr>
              <p:spPr>
                <a:xfrm>
                  <a:off x="1304187" y="3503453"/>
                  <a:ext cx="1376314" cy="875476"/>
                </a:xfrm>
                <a:prstGeom prst="diamon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b="0" i="0" smtClean="0">
                            <a:solidFill>
                              <a:schemeClr val="tx1">
                                <a:lumMod val="75000"/>
                                <a:lumOff val="25000"/>
                              </a:schemeClr>
                            </a:solidFill>
                            <a:latin typeface="Cambria Math" panose="02040503050406030204" pitchFamily="18" charset="0"/>
                            <a:ea typeface="Cambria Math" panose="02040503050406030204" pitchFamily="18" charset="0"/>
                          </a:rPr>
                          <m:t> </m:t>
                        </m:r>
                      </m:oMath>
                    </m:oMathPara>
                  </a14:m>
                  <a:endParaRPr lang="en-BE" sz="1400" dirty="0">
                    <a:solidFill>
                      <a:schemeClr val="tx1">
                        <a:lumMod val="75000"/>
                        <a:lumOff val="25000"/>
                      </a:schemeClr>
                    </a:solidFill>
                  </a:endParaRPr>
                </a:p>
              </p:txBody>
            </p:sp>
          </mc:Choice>
          <mc:Fallback xmlns="">
            <p:sp>
              <p:nvSpPr>
                <p:cNvPr id="71" name="Diamond 70">
                  <a:extLst>
                    <a:ext uri="{FF2B5EF4-FFF2-40B4-BE49-F238E27FC236}">
                      <a16:creationId xmlns:a16="http://schemas.microsoft.com/office/drawing/2014/main" id="{354A1003-017A-4540-BA02-AD21C51B4DC2}"/>
                    </a:ext>
                  </a:extLst>
                </p:cNvPr>
                <p:cNvSpPr>
                  <a:spLocks noRot="1" noChangeAspect="1" noMove="1" noResize="1" noEditPoints="1" noAdjustHandles="1" noChangeArrowheads="1" noChangeShapeType="1" noTextEdit="1"/>
                </p:cNvSpPr>
                <p:nvPr/>
              </p:nvSpPr>
              <p:spPr>
                <a:xfrm>
                  <a:off x="1304187" y="3503453"/>
                  <a:ext cx="1376314" cy="875476"/>
                </a:xfrm>
                <a:prstGeom prst="diamond">
                  <a:avLst/>
                </a:prstGeom>
                <a:blipFill>
                  <a:blip r:embed="rId9"/>
                  <a:stretch>
                    <a:fillRect/>
                  </a:stretch>
                </a:blipFill>
              </p:spPr>
              <p:txBody>
                <a:bodyPr/>
                <a:lstStyle/>
                <a:p>
                  <a:r>
                    <a:rPr lang="en-BE">
                      <a:noFill/>
                    </a:rPr>
                    <a:t> </a:t>
                  </a:r>
                </a:p>
              </p:txBody>
            </p:sp>
          </mc:Fallback>
        </mc:AlternateContent>
        <p:sp>
          <p:nvSpPr>
            <p:cNvPr id="72" name="TextBox 71">
              <a:extLst>
                <a:ext uri="{FF2B5EF4-FFF2-40B4-BE49-F238E27FC236}">
                  <a16:creationId xmlns:a16="http://schemas.microsoft.com/office/drawing/2014/main" id="{89B59482-F594-0040-9FBA-782D6C412EF5}"/>
                </a:ext>
              </a:extLst>
            </p:cNvPr>
            <p:cNvSpPr txBox="1"/>
            <p:nvPr/>
          </p:nvSpPr>
          <p:spPr>
            <a:xfrm>
              <a:off x="1397099" y="3778344"/>
              <a:ext cx="1205779" cy="307777"/>
            </a:xfrm>
            <a:prstGeom prst="rect">
              <a:avLst/>
            </a:prstGeom>
            <a:noFill/>
          </p:spPr>
          <p:txBody>
            <a:bodyPr wrap="none" rtlCol="0">
              <a:spAutoFit/>
            </a:bodyPr>
            <a:lstStyle/>
            <a:p>
              <a:pPr algn="ctr"/>
              <a:r>
                <a:rPr lang="en-GB" sz="1400" dirty="0">
                  <a:solidFill>
                    <a:schemeClr val="tx1">
                      <a:lumMod val="75000"/>
                      <a:lumOff val="25000"/>
                    </a:schemeClr>
                  </a:solidFill>
                  <a:ea typeface="Cambria Math" panose="02040503050406030204" pitchFamily="18" charset="0"/>
                </a:rPr>
                <a:t>D</a:t>
              </a:r>
              <a:r>
                <a:rPr lang="en-GB" sz="800" dirty="0">
                  <a:solidFill>
                    <a:schemeClr val="tx1">
                      <a:lumMod val="75000"/>
                      <a:lumOff val="25000"/>
                    </a:schemeClr>
                  </a:solidFill>
                  <a:ea typeface="Cambria Math" panose="02040503050406030204" pitchFamily="18" charset="0"/>
                </a:rPr>
                <a:t> </a:t>
              </a:r>
              <a:r>
                <a:rPr lang="en-GB" sz="1400" dirty="0">
                  <a:solidFill>
                    <a:schemeClr val="tx1">
                      <a:lumMod val="75000"/>
                      <a:lumOff val="25000"/>
                    </a:schemeClr>
                  </a:solidFill>
                  <a:ea typeface="Cambria Math" panose="02040503050406030204" pitchFamily="18" charset="0"/>
                </a:rPr>
                <a:t>=</a:t>
              </a:r>
              <a:r>
                <a:rPr lang="en-GB" sz="1000" dirty="0">
                  <a:solidFill>
                    <a:schemeClr val="tx1">
                      <a:lumMod val="75000"/>
                      <a:lumOff val="25000"/>
                    </a:schemeClr>
                  </a:solidFill>
                  <a:ea typeface="Cambria Math" panose="02040503050406030204" pitchFamily="18" charset="0"/>
                </a:rPr>
                <a:t> </a:t>
              </a:r>
              <a:r>
                <a:rPr lang="en-GB" sz="1200" dirty="0">
                  <a:solidFill>
                    <a:schemeClr val="tx1">
                      <a:lumMod val="75000"/>
                      <a:lumOff val="25000"/>
                    </a:schemeClr>
                  </a:solidFill>
                  <a:ea typeface="Cambria Math" panose="02040503050406030204" pitchFamily="18" charset="0"/>
                </a:rPr>
                <a:t>b</a:t>
              </a:r>
              <a:r>
                <a:rPr lang="en-GB" sz="1200" baseline="30000" dirty="0">
                  <a:solidFill>
                    <a:schemeClr val="tx1">
                      <a:lumMod val="75000"/>
                      <a:lumOff val="25000"/>
                    </a:schemeClr>
                  </a:solidFill>
                  <a:ea typeface="Cambria Math" panose="02040503050406030204" pitchFamily="18" charset="0"/>
                </a:rPr>
                <a:t>2 </a:t>
              </a:r>
              <a:r>
                <a:rPr lang="en-GB" sz="1200" dirty="0">
                  <a:solidFill>
                    <a:schemeClr val="tx1">
                      <a:lumMod val="75000"/>
                      <a:lumOff val="25000"/>
                    </a:schemeClr>
                  </a:solidFill>
                  <a:ea typeface="Cambria Math" panose="02040503050406030204" pitchFamily="18" charset="0"/>
                </a:rPr>
                <a:t>+ 4ac </a:t>
              </a:r>
              <a:r>
                <a:rPr lang="en-GB" sz="1400" dirty="0">
                  <a:solidFill>
                    <a:schemeClr val="tx1">
                      <a:lumMod val="75000"/>
                      <a:lumOff val="25000"/>
                    </a:schemeClr>
                  </a:solidFill>
                  <a:ea typeface="Cambria Math" panose="02040503050406030204" pitchFamily="18" charset="0"/>
                </a:rPr>
                <a:t>&lt; 0</a:t>
              </a:r>
              <a:endParaRPr lang="en-BE" sz="1600" dirty="0"/>
            </a:p>
          </p:txBody>
        </p:sp>
        <p:sp>
          <p:nvSpPr>
            <p:cNvPr id="74" name="Diamond 73">
              <a:extLst>
                <a:ext uri="{FF2B5EF4-FFF2-40B4-BE49-F238E27FC236}">
                  <a16:creationId xmlns:a16="http://schemas.microsoft.com/office/drawing/2014/main" id="{9C668CC8-7F4E-A547-8383-8833392FCD8F}"/>
                </a:ext>
              </a:extLst>
            </p:cNvPr>
            <p:cNvSpPr/>
            <p:nvPr/>
          </p:nvSpPr>
          <p:spPr>
            <a:xfrm>
              <a:off x="1300598" y="4676909"/>
              <a:ext cx="1376314" cy="875476"/>
            </a:xfrm>
            <a:prstGeom prst="diamon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sz="1400" dirty="0">
                  <a:solidFill>
                    <a:schemeClr val="tx1">
                      <a:lumMod val="75000"/>
                      <a:lumOff val="25000"/>
                    </a:schemeClr>
                  </a:solidFill>
                  <a:ea typeface="Cambria Math" panose="02040503050406030204" pitchFamily="18" charset="0"/>
                </a:rPr>
                <a:t>D &gt; 0</a:t>
              </a:r>
              <a:endParaRPr lang="en-BE" sz="1400" dirty="0">
                <a:solidFill>
                  <a:schemeClr val="tx1">
                    <a:lumMod val="75000"/>
                    <a:lumOff val="25000"/>
                  </a:schemeClr>
                </a:solidFill>
              </a:endParaRPr>
            </a:p>
          </p:txBody>
        </p:sp>
        <p:sp>
          <p:nvSpPr>
            <p:cNvPr id="75" name="TextBox 74">
              <a:extLst>
                <a:ext uri="{FF2B5EF4-FFF2-40B4-BE49-F238E27FC236}">
                  <a16:creationId xmlns:a16="http://schemas.microsoft.com/office/drawing/2014/main" id="{90DA4B8B-2D22-F147-8F7B-19D3BA1C4962}"/>
                </a:ext>
              </a:extLst>
            </p:cNvPr>
            <p:cNvSpPr txBox="1"/>
            <p:nvPr/>
          </p:nvSpPr>
          <p:spPr>
            <a:xfrm>
              <a:off x="2572120" y="3621265"/>
              <a:ext cx="420243" cy="307777"/>
            </a:xfrm>
            <a:prstGeom prst="rect">
              <a:avLst/>
            </a:prstGeom>
            <a:noFill/>
          </p:spPr>
          <p:txBody>
            <a:bodyPr wrap="none" rtlCol="0">
              <a:spAutoFit/>
            </a:bodyPr>
            <a:lstStyle/>
            <a:p>
              <a:r>
                <a:rPr lang="en-BE" sz="1400" dirty="0">
                  <a:solidFill>
                    <a:srgbClr val="4472C4"/>
                  </a:solidFill>
                </a:rPr>
                <a:t>Yes</a:t>
              </a:r>
            </a:p>
          </p:txBody>
        </p:sp>
        <p:sp>
          <p:nvSpPr>
            <p:cNvPr id="76" name="TextBox 75">
              <a:extLst>
                <a:ext uri="{FF2B5EF4-FFF2-40B4-BE49-F238E27FC236}">
                  <a16:creationId xmlns:a16="http://schemas.microsoft.com/office/drawing/2014/main" id="{7BC11B6D-9D03-5F4E-9870-DE8F7B56A01F}"/>
                </a:ext>
              </a:extLst>
            </p:cNvPr>
            <p:cNvSpPr txBox="1"/>
            <p:nvPr/>
          </p:nvSpPr>
          <p:spPr>
            <a:xfrm>
              <a:off x="2029438" y="4345741"/>
              <a:ext cx="394660" cy="307777"/>
            </a:xfrm>
            <a:prstGeom prst="rect">
              <a:avLst/>
            </a:prstGeom>
            <a:noFill/>
          </p:spPr>
          <p:txBody>
            <a:bodyPr wrap="none" rtlCol="0">
              <a:spAutoFit/>
            </a:bodyPr>
            <a:lstStyle/>
            <a:p>
              <a:r>
                <a:rPr lang="en-BE" sz="1400" dirty="0">
                  <a:solidFill>
                    <a:srgbClr val="4472C4"/>
                  </a:solidFill>
                </a:rPr>
                <a:t>No</a:t>
              </a:r>
            </a:p>
          </p:txBody>
        </p:sp>
        <p:sp>
          <p:nvSpPr>
            <p:cNvPr id="77" name="TextBox 76">
              <a:extLst>
                <a:ext uri="{FF2B5EF4-FFF2-40B4-BE49-F238E27FC236}">
                  <a16:creationId xmlns:a16="http://schemas.microsoft.com/office/drawing/2014/main" id="{6171CDF8-9D44-E247-9A4D-7098670EEBE9}"/>
                </a:ext>
              </a:extLst>
            </p:cNvPr>
            <p:cNvSpPr txBox="1"/>
            <p:nvPr/>
          </p:nvSpPr>
          <p:spPr>
            <a:xfrm>
              <a:off x="2604356" y="4818476"/>
              <a:ext cx="394660" cy="307777"/>
            </a:xfrm>
            <a:prstGeom prst="rect">
              <a:avLst/>
            </a:prstGeom>
            <a:noFill/>
          </p:spPr>
          <p:txBody>
            <a:bodyPr wrap="none" rtlCol="0">
              <a:spAutoFit/>
            </a:bodyPr>
            <a:lstStyle/>
            <a:p>
              <a:r>
                <a:rPr lang="en-BE" sz="1400" dirty="0">
                  <a:solidFill>
                    <a:srgbClr val="4472C4"/>
                  </a:solidFill>
                </a:rPr>
                <a:t>No</a:t>
              </a:r>
            </a:p>
          </p:txBody>
        </p:sp>
        <p:cxnSp>
          <p:nvCxnSpPr>
            <p:cNvPr id="78" name="Straight Arrow Connector 77">
              <a:extLst>
                <a:ext uri="{FF2B5EF4-FFF2-40B4-BE49-F238E27FC236}">
                  <a16:creationId xmlns:a16="http://schemas.microsoft.com/office/drawing/2014/main" id="{6EB66378-ABDE-654A-8A46-790F86552029}"/>
                </a:ext>
              </a:extLst>
            </p:cNvPr>
            <p:cNvCxnSpPr>
              <a:cxnSpLocks/>
            </p:cNvCxnSpPr>
            <p:nvPr/>
          </p:nvCxnSpPr>
          <p:spPr>
            <a:xfrm>
              <a:off x="1992086" y="3207904"/>
              <a:ext cx="1" cy="275351"/>
            </a:xfrm>
            <a:prstGeom prst="straightConnector1">
              <a:avLst/>
            </a:prstGeom>
            <a:ln w="9525">
              <a:tailEnd type="triangle" w="lg" len="med"/>
            </a:ln>
          </p:spPr>
          <p:style>
            <a:lnRef idx="1">
              <a:schemeClr val="accent1"/>
            </a:lnRef>
            <a:fillRef idx="0">
              <a:schemeClr val="accent1"/>
            </a:fillRef>
            <a:effectRef idx="0">
              <a:schemeClr val="accent1"/>
            </a:effectRef>
            <a:fontRef idx="minor">
              <a:schemeClr val="tx1"/>
            </a:fontRef>
          </p:style>
        </p:cxnSp>
        <p:sp>
          <p:nvSpPr>
            <p:cNvPr id="79" name="Rounded Rectangle 78">
              <a:extLst>
                <a:ext uri="{FF2B5EF4-FFF2-40B4-BE49-F238E27FC236}">
                  <a16:creationId xmlns:a16="http://schemas.microsoft.com/office/drawing/2014/main" id="{AC1597A3-43F6-9D41-85D9-4347EA5EDD64}"/>
                </a:ext>
              </a:extLst>
            </p:cNvPr>
            <p:cNvSpPr/>
            <p:nvPr/>
          </p:nvSpPr>
          <p:spPr>
            <a:xfrm>
              <a:off x="2979663" y="4727145"/>
              <a:ext cx="1458515" cy="78556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400" dirty="0"/>
                <a:t>1 r</a:t>
              </a:r>
              <a:r>
                <a:rPr lang="en-BE" sz="1400" dirty="0"/>
                <a:t>eëel nulpunt</a:t>
              </a:r>
            </a:p>
            <a:p>
              <a:pPr algn="ctr"/>
              <a:endParaRPr lang="en-BE" sz="1400" dirty="0"/>
            </a:p>
          </p:txBody>
        </p:sp>
        <p:sp>
          <p:nvSpPr>
            <p:cNvPr id="80" name="Rounded Rectangle 79">
              <a:extLst>
                <a:ext uri="{FF2B5EF4-FFF2-40B4-BE49-F238E27FC236}">
                  <a16:creationId xmlns:a16="http://schemas.microsoft.com/office/drawing/2014/main" id="{DDBFC006-D547-B44E-AF6F-408D0019847F}"/>
                </a:ext>
              </a:extLst>
            </p:cNvPr>
            <p:cNvSpPr/>
            <p:nvPr/>
          </p:nvSpPr>
          <p:spPr>
            <a:xfrm>
              <a:off x="388624" y="5847003"/>
              <a:ext cx="3203013" cy="785572"/>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400" dirty="0"/>
                <a:t>2 r</a:t>
              </a:r>
              <a:r>
                <a:rPr lang="en-BE" sz="1400" dirty="0"/>
                <a:t>eële nulpunten</a:t>
              </a:r>
            </a:p>
            <a:p>
              <a:pPr algn="ctr"/>
              <a:endParaRPr lang="en-BE" sz="1400" dirty="0"/>
            </a:p>
            <a:p>
              <a:pPr algn="ctr"/>
              <a:endParaRPr lang="en-BE" sz="1400" dirty="0"/>
            </a:p>
          </p:txBody>
        </p:sp>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E082496B-D46B-664A-8248-8EDF67965A40}"/>
                    </a:ext>
                  </a:extLst>
                </p:cNvPr>
                <p:cNvSpPr txBox="1"/>
                <p:nvPr/>
              </p:nvSpPr>
              <p:spPr>
                <a:xfrm>
                  <a:off x="2088061" y="6126621"/>
                  <a:ext cx="1506759" cy="48769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US" sz="1200" b="0" i="0" smtClean="0">
                            <a:solidFill>
                              <a:schemeClr val="bg1"/>
                            </a:solidFill>
                            <a:latin typeface="Arial" panose="020B0604020202020204" pitchFamily="34" charset="0"/>
                            <a:cs typeface="Arial" panose="020B0604020202020204" pitchFamily="34" charset="0"/>
                          </a:rPr>
                          <m:t>x</m:t>
                        </m:r>
                        <m:r>
                          <m:rPr>
                            <m:nor/>
                          </m:rPr>
                          <a:rPr lang="en-US" sz="1200" b="0" i="0" smtClean="0">
                            <a:solidFill>
                              <a:schemeClr val="bg1"/>
                            </a:solidFill>
                            <a:latin typeface="Arial" panose="020B0604020202020204" pitchFamily="34" charset="0"/>
                            <a:cs typeface="Arial" panose="020B0604020202020204" pitchFamily="34" charset="0"/>
                          </a:rPr>
                          <m:t> = </m:t>
                        </m:r>
                        <m:f>
                          <m:fPr>
                            <m:ctrlPr>
                              <a:rPr lang="en-BE" sz="1200" b="0" i="1" smtClean="0">
                                <a:solidFill>
                                  <a:schemeClr val="bg1"/>
                                </a:solidFill>
                                <a:latin typeface="Cambria Math" panose="02040503050406030204" pitchFamily="18" charset="0"/>
                              </a:rPr>
                            </m:ctrlPr>
                          </m:fPr>
                          <m:num>
                            <m:r>
                              <m:rPr>
                                <m:nor/>
                              </m:rPr>
                              <a:rPr lang="en-US" sz="1200" b="0" i="0" smtClean="0">
                                <a:solidFill>
                                  <a:schemeClr val="bg1"/>
                                </a:solidFill>
                              </a:rPr>
                              <m:t>− </m:t>
                            </m:r>
                            <m:r>
                              <m:rPr>
                                <m:nor/>
                              </m:rPr>
                              <a:rPr lang="en-US" sz="1200" b="0" i="0" smtClean="0">
                                <a:solidFill>
                                  <a:schemeClr val="bg1"/>
                                </a:solidFill>
                              </a:rPr>
                              <m:t>b</m:t>
                            </m:r>
                            <m:r>
                              <m:rPr>
                                <m:nor/>
                              </m:rPr>
                              <a:rPr lang="en-US" sz="1200" b="0" i="0" smtClean="0">
                                <a:solidFill>
                                  <a:schemeClr val="bg1"/>
                                </a:solidFill>
                              </a:rPr>
                              <m:t> + </m:t>
                            </m:r>
                            <m:rad>
                              <m:radPr>
                                <m:degHide m:val="on"/>
                                <m:ctrlPr>
                                  <a:rPr lang="en-US" sz="1200" b="0" i="1" smtClean="0">
                                    <a:solidFill>
                                      <a:schemeClr val="bg1"/>
                                    </a:solidFill>
                                    <a:latin typeface="Cambria Math" panose="02040503050406030204" pitchFamily="18" charset="0"/>
                                  </a:rPr>
                                </m:ctrlPr>
                              </m:radPr>
                              <m:deg/>
                              <m:e>
                                <m:sSup>
                                  <m:sSupPr>
                                    <m:ctrlPr>
                                      <a:rPr lang="en-US" sz="1200" b="0" i="1" smtClean="0">
                                        <a:solidFill>
                                          <a:schemeClr val="bg1"/>
                                        </a:solidFill>
                                        <a:latin typeface="Cambria Math" panose="02040503050406030204" pitchFamily="18" charset="0"/>
                                      </a:rPr>
                                    </m:ctrlPr>
                                  </m:sSupPr>
                                  <m:e>
                                    <m:r>
                                      <a:rPr lang="en-US" sz="1200" b="0" i="1" smtClean="0">
                                        <a:solidFill>
                                          <a:schemeClr val="bg1"/>
                                        </a:solidFill>
                                        <a:latin typeface="Cambria Math" panose="02040503050406030204" pitchFamily="18" charset="0"/>
                                      </a:rPr>
                                      <m:t>𝑏</m:t>
                                    </m:r>
                                  </m:e>
                                  <m:sup>
                                    <m:r>
                                      <a:rPr lang="en-US" sz="1200" b="0" i="1" smtClean="0">
                                        <a:solidFill>
                                          <a:schemeClr val="bg1"/>
                                        </a:solidFill>
                                        <a:latin typeface="Cambria Math" panose="02040503050406030204" pitchFamily="18" charset="0"/>
                                      </a:rPr>
                                      <m:t>2</m:t>
                                    </m:r>
                                  </m:sup>
                                </m:sSup>
                                <m:r>
                                  <a:rPr lang="en-US" sz="1200" b="0" i="1" smtClean="0">
                                    <a:solidFill>
                                      <a:schemeClr val="bg1"/>
                                    </a:solidFill>
                                    <a:latin typeface="Cambria Math" panose="02040503050406030204" pitchFamily="18" charset="0"/>
                                  </a:rPr>
                                  <m:t>−4</m:t>
                                </m:r>
                                <m:r>
                                  <a:rPr lang="en-US" sz="1200" b="0" i="1" smtClean="0">
                                    <a:solidFill>
                                      <a:schemeClr val="bg1"/>
                                    </a:solidFill>
                                    <a:latin typeface="Cambria Math" panose="02040503050406030204" pitchFamily="18" charset="0"/>
                                  </a:rPr>
                                  <m:t>𝑎𝑐</m:t>
                                </m:r>
                              </m:e>
                            </m:rad>
                          </m:num>
                          <m:den>
                            <m:r>
                              <m:rPr>
                                <m:nor/>
                              </m:rPr>
                              <a:rPr lang="en-US" sz="1200" b="0" i="0" smtClean="0">
                                <a:solidFill>
                                  <a:schemeClr val="bg1"/>
                                </a:solidFill>
                              </a:rPr>
                              <m:t>2</m:t>
                            </m:r>
                            <m:r>
                              <m:rPr>
                                <m:nor/>
                              </m:rPr>
                              <a:rPr lang="en-US" sz="1200" b="0" i="0" smtClean="0">
                                <a:solidFill>
                                  <a:schemeClr val="bg1"/>
                                </a:solidFill>
                              </a:rPr>
                              <m:t>a</m:t>
                            </m:r>
                          </m:den>
                        </m:f>
                      </m:oMath>
                    </m:oMathPara>
                  </a14:m>
                  <a:endParaRPr lang="en-BE" sz="1200" dirty="0">
                    <a:latin typeface="Arial" panose="020B0604020202020204" pitchFamily="34" charset="0"/>
                    <a:cs typeface="Arial" panose="020B0604020202020204" pitchFamily="34" charset="0"/>
                  </a:endParaRPr>
                </a:p>
              </p:txBody>
            </p:sp>
          </mc:Choice>
          <mc:Fallback xmlns="">
            <p:sp>
              <p:nvSpPr>
                <p:cNvPr id="81" name="TextBox 80">
                  <a:extLst>
                    <a:ext uri="{FF2B5EF4-FFF2-40B4-BE49-F238E27FC236}">
                      <a16:creationId xmlns:a16="http://schemas.microsoft.com/office/drawing/2014/main" id="{E082496B-D46B-664A-8248-8EDF67965A40}"/>
                    </a:ext>
                  </a:extLst>
                </p:cNvPr>
                <p:cNvSpPr txBox="1">
                  <a:spLocks noRot="1" noChangeAspect="1" noMove="1" noResize="1" noEditPoints="1" noAdjustHandles="1" noChangeArrowheads="1" noChangeShapeType="1" noTextEdit="1"/>
                </p:cNvSpPr>
                <p:nvPr/>
              </p:nvSpPr>
              <p:spPr>
                <a:xfrm>
                  <a:off x="2088061" y="6126621"/>
                  <a:ext cx="1506759" cy="487698"/>
                </a:xfrm>
                <a:prstGeom prst="rect">
                  <a:avLst/>
                </a:prstGeom>
                <a:blipFill>
                  <a:blip r:embed="rId10"/>
                  <a:stretch>
                    <a:fillRect b="-2564"/>
                  </a:stretch>
                </a:blipFill>
              </p:spPr>
              <p:txBody>
                <a:bodyPr/>
                <a:lstStyle/>
                <a:p>
                  <a:r>
                    <a:rPr lang="en-BE">
                      <a:noFill/>
                    </a:rPr>
                    <a:t> </a:t>
                  </a:r>
                </a:p>
              </p:txBody>
            </p:sp>
          </mc:Fallback>
        </mc:AlternateContent>
        <mc:AlternateContent xmlns:mc="http://schemas.openxmlformats.org/markup-compatibility/2006" xmlns:a14="http://schemas.microsoft.com/office/drawing/2010/main">
          <mc:Choice Requires="a14">
            <p:sp>
              <p:nvSpPr>
                <p:cNvPr id="82" name="TextBox 81">
                  <a:extLst>
                    <a:ext uri="{FF2B5EF4-FFF2-40B4-BE49-F238E27FC236}">
                      <a16:creationId xmlns:a16="http://schemas.microsoft.com/office/drawing/2014/main" id="{DB57DA56-1F15-F54F-904D-C091B119B69D}"/>
                    </a:ext>
                  </a:extLst>
                </p:cNvPr>
                <p:cNvSpPr txBox="1"/>
                <p:nvPr/>
              </p:nvSpPr>
              <p:spPr>
                <a:xfrm>
                  <a:off x="391800" y="6125908"/>
                  <a:ext cx="1476302" cy="48769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US" sz="1200" b="0" i="0" smtClean="0">
                            <a:solidFill>
                              <a:schemeClr val="bg1"/>
                            </a:solidFill>
                            <a:latin typeface="Arial" panose="020B0604020202020204" pitchFamily="34" charset="0"/>
                            <a:cs typeface="Arial" panose="020B0604020202020204" pitchFamily="34" charset="0"/>
                          </a:rPr>
                          <m:t>x</m:t>
                        </m:r>
                        <m:r>
                          <m:rPr>
                            <m:nor/>
                          </m:rPr>
                          <a:rPr lang="en-US" sz="1200" b="0" i="0" smtClean="0">
                            <a:solidFill>
                              <a:schemeClr val="bg1"/>
                            </a:solidFill>
                            <a:latin typeface="Arial" panose="020B0604020202020204" pitchFamily="34" charset="0"/>
                            <a:cs typeface="Arial" panose="020B0604020202020204" pitchFamily="34" charset="0"/>
                          </a:rPr>
                          <m:t> = </m:t>
                        </m:r>
                        <m:f>
                          <m:fPr>
                            <m:ctrlPr>
                              <a:rPr lang="en-BE" sz="1200" b="0" i="1" smtClean="0">
                                <a:solidFill>
                                  <a:schemeClr val="bg1"/>
                                </a:solidFill>
                                <a:latin typeface="Cambria Math" panose="02040503050406030204" pitchFamily="18" charset="0"/>
                              </a:rPr>
                            </m:ctrlPr>
                          </m:fPr>
                          <m:num>
                            <m:r>
                              <m:rPr>
                                <m:nor/>
                              </m:rPr>
                              <a:rPr lang="en-US" sz="1200" b="0" i="0" smtClean="0">
                                <a:solidFill>
                                  <a:schemeClr val="bg1"/>
                                </a:solidFill>
                              </a:rPr>
                              <m:t>− </m:t>
                            </m:r>
                            <m:r>
                              <m:rPr>
                                <m:nor/>
                              </m:rPr>
                              <a:rPr lang="en-US" sz="1200" b="0" i="0" smtClean="0">
                                <a:solidFill>
                                  <a:schemeClr val="bg1"/>
                                </a:solidFill>
                              </a:rPr>
                              <m:t>b</m:t>
                            </m:r>
                            <m:r>
                              <m:rPr>
                                <m:nor/>
                              </m:rPr>
                              <a:rPr lang="en-US" sz="1200" b="0" i="0" smtClean="0">
                                <a:solidFill>
                                  <a:schemeClr val="bg1"/>
                                </a:solidFill>
                              </a:rPr>
                              <m:t> − </m:t>
                            </m:r>
                            <m:rad>
                              <m:radPr>
                                <m:degHide m:val="on"/>
                                <m:ctrlPr>
                                  <a:rPr lang="en-US" sz="1200" b="0" i="1" smtClean="0">
                                    <a:solidFill>
                                      <a:schemeClr val="bg1"/>
                                    </a:solidFill>
                                    <a:latin typeface="Cambria Math" panose="02040503050406030204" pitchFamily="18" charset="0"/>
                                  </a:rPr>
                                </m:ctrlPr>
                              </m:radPr>
                              <m:deg/>
                              <m:e>
                                <m:sSup>
                                  <m:sSupPr>
                                    <m:ctrlPr>
                                      <a:rPr lang="en-US" sz="1200" b="0" i="1" smtClean="0">
                                        <a:solidFill>
                                          <a:schemeClr val="bg1"/>
                                        </a:solidFill>
                                        <a:latin typeface="Cambria Math" panose="02040503050406030204" pitchFamily="18" charset="0"/>
                                      </a:rPr>
                                    </m:ctrlPr>
                                  </m:sSupPr>
                                  <m:e>
                                    <m:r>
                                      <a:rPr lang="en-US" sz="1200" b="0" i="1" smtClean="0">
                                        <a:solidFill>
                                          <a:schemeClr val="bg1"/>
                                        </a:solidFill>
                                        <a:latin typeface="Cambria Math" panose="02040503050406030204" pitchFamily="18" charset="0"/>
                                      </a:rPr>
                                      <m:t>𝑏</m:t>
                                    </m:r>
                                  </m:e>
                                  <m:sup>
                                    <m:r>
                                      <a:rPr lang="en-US" sz="1200" b="0" i="1" smtClean="0">
                                        <a:solidFill>
                                          <a:schemeClr val="bg1"/>
                                        </a:solidFill>
                                        <a:latin typeface="Cambria Math" panose="02040503050406030204" pitchFamily="18" charset="0"/>
                                      </a:rPr>
                                      <m:t>2</m:t>
                                    </m:r>
                                  </m:sup>
                                </m:sSup>
                                <m:r>
                                  <a:rPr lang="en-US" sz="1200" b="0" i="1" smtClean="0">
                                    <a:solidFill>
                                      <a:schemeClr val="bg1"/>
                                    </a:solidFill>
                                    <a:latin typeface="Cambria Math" panose="02040503050406030204" pitchFamily="18" charset="0"/>
                                  </a:rPr>
                                  <m:t>−4</m:t>
                                </m:r>
                                <m:r>
                                  <a:rPr lang="en-US" sz="1200" b="0" i="1" smtClean="0">
                                    <a:solidFill>
                                      <a:schemeClr val="bg1"/>
                                    </a:solidFill>
                                    <a:latin typeface="Cambria Math" panose="02040503050406030204" pitchFamily="18" charset="0"/>
                                  </a:rPr>
                                  <m:t>𝑎𝑐</m:t>
                                </m:r>
                              </m:e>
                            </m:rad>
                          </m:num>
                          <m:den>
                            <m:r>
                              <m:rPr>
                                <m:nor/>
                              </m:rPr>
                              <a:rPr lang="en-US" sz="1200" b="0" i="0" smtClean="0">
                                <a:solidFill>
                                  <a:schemeClr val="bg1"/>
                                </a:solidFill>
                              </a:rPr>
                              <m:t>2</m:t>
                            </m:r>
                            <m:r>
                              <m:rPr>
                                <m:nor/>
                              </m:rPr>
                              <a:rPr lang="en-US" sz="1200" b="0" i="0" smtClean="0">
                                <a:solidFill>
                                  <a:schemeClr val="bg1"/>
                                </a:solidFill>
                              </a:rPr>
                              <m:t>a</m:t>
                            </m:r>
                          </m:den>
                        </m:f>
                      </m:oMath>
                    </m:oMathPara>
                  </a14:m>
                  <a:endParaRPr lang="en-BE" sz="1200" dirty="0">
                    <a:solidFill>
                      <a:schemeClr val="bg1"/>
                    </a:solidFill>
                    <a:latin typeface="Arial" panose="020B0604020202020204" pitchFamily="34" charset="0"/>
                    <a:cs typeface="Arial" panose="020B0604020202020204" pitchFamily="34" charset="0"/>
                  </a:endParaRPr>
                </a:p>
              </p:txBody>
            </p:sp>
          </mc:Choice>
          <mc:Fallback xmlns="">
            <p:sp>
              <p:nvSpPr>
                <p:cNvPr id="82" name="TextBox 81">
                  <a:extLst>
                    <a:ext uri="{FF2B5EF4-FFF2-40B4-BE49-F238E27FC236}">
                      <a16:creationId xmlns:a16="http://schemas.microsoft.com/office/drawing/2014/main" id="{DB57DA56-1F15-F54F-904D-C091B119B69D}"/>
                    </a:ext>
                  </a:extLst>
                </p:cNvPr>
                <p:cNvSpPr txBox="1">
                  <a:spLocks noRot="1" noChangeAspect="1" noMove="1" noResize="1" noEditPoints="1" noAdjustHandles="1" noChangeArrowheads="1" noChangeShapeType="1" noTextEdit="1"/>
                </p:cNvSpPr>
                <p:nvPr/>
              </p:nvSpPr>
              <p:spPr>
                <a:xfrm>
                  <a:off x="391800" y="6125908"/>
                  <a:ext cx="1476302" cy="487698"/>
                </a:xfrm>
                <a:prstGeom prst="rect">
                  <a:avLst/>
                </a:prstGeom>
                <a:blipFill>
                  <a:blip r:embed="rId11"/>
                  <a:stretch>
                    <a:fillRect b="-2564"/>
                  </a:stretch>
                </a:blipFill>
              </p:spPr>
              <p:txBody>
                <a:bodyPr/>
                <a:lstStyle/>
                <a:p>
                  <a:r>
                    <a:rPr lang="en-BE">
                      <a:noFill/>
                    </a:rPr>
                    <a:t> </a:t>
                  </a:r>
                </a:p>
              </p:txBody>
            </p:sp>
          </mc:Fallback>
        </mc:AlternateContent>
        <p:sp>
          <p:nvSpPr>
            <p:cNvPr id="83" name="TextBox 82">
              <a:extLst>
                <a:ext uri="{FF2B5EF4-FFF2-40B4-BE49-F238E27FC236}">
                  <a16:creationId xmlns:a16="http://schemas.microsoft.com/office/drawing/2014/main" id="{A7C585C9-8941-5549-836A-9C12A6E2CB21}"/>
                </a:ext>
              </a:extLst>
            </p:cNvPr>
            <p:cNvSpPr txBox="1"/>
            <p:nvPr/>
          </p:nvSpPr>
          <p:spPr>
            <a:xfrm>
              <a:off x="1831087" y="6247666"/>
              <a:ext cx="333746" cy="307777"/>
            </a:xfrm>
            <a:prstGeom prst="rect">
              <a:avLst/>
            </a:prstGeom>
            <a:noFill/>
          </p:spPr>
          <p:txBody>
            <a:bodyPr wrap="none" rtlCol="0">
              <a:spAutoFit/>
            </a:bodyPr>
            <a:lstStyle/>
            <a:p>
              <a:r>
                <a:rPr lang="en-BE" sz="1400" dirty="0">
                  <a:solidFill>
                    <a:schemeClr val="bg1"/>
                  </a:solidFill>
                </a:rPr>
                <a:t>of</a:t>
              </a:r>
            </a:p>
          </p:txBody>
        </p:sp>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002F77BA-5EC5-9E48-9983-BC7FB3AD267D}"/>
                    </a:ext>
                  </a:extLst>
                </p:cNvPr>
                <p:cNvSpPr txBox="1"/>
                <p:nvPr/>
              </p:nvSpPr>
              <p:spPr>
                <a:xfrm>
                  <a:off x="3349187" y="5009799"/>
                  <a:ext cx="704039" cy="44031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US" sz="1200" b="0" i="0" smtClean="0">
                            <a:solidFill>
                              <a:schemeClr val="bg1"/>
                            </a:solidFill>
                            <a:latin typeface="Arial" panose="020B0604020202020204" pitchFamily="34" charset="0"/>
                            <a:cs typeface="Arial" panose="020B0604020202020204" pitchFamily="34" charset="0"/>
                          </a:rPr>
                          <m:t>x</m:t>
                        </m:r>
                        <m:r>
                          <m:rPr>
                            <m:nor/>
                          </m:rPr>
                          <a:rPr lang="en-US" sz="1200" b="0" i="0" smtClean="0">
                            <a:solidFill>
                              <a:schemeClr val="bg1"/>
                            </a:solidFill>
                            <a:latin typeface="Arial" panose="020B0604020202020204" pitchFamily="34" charset="0"/>
                            <a:cs typeface="Arial" panose="020B0604020202020204" pitchFamily="34" charset="0"/>
                          </a:rPr>
                          <m:t> = </m:t>
                        </m:r>
                        <m:f>
                          <m:fPr>
                            <m:ctrlPr>
                              <a:rPr lang="en-BE" sz="1200" b="0" i="1" smtClean="0">
                                <a:solidFill>
                                  <a:schemeClr val="bg1"/>
                                </a:solidFill>
                                <a:latin typeface="Cambria Math" panose="02040503050406030204" pitchFamily="18" charset="0"/>
                              </a:rPr>
                            </m:ctrlPr>
                          </m:fPr>
                          <m:num>
                            <m:r>
                              <m:rPr>
                                <m:nor/>
                              </m:rPr>
                              <a:rPr lang="en-US" sz="1200" b="0" i="0" smtClean="0">
                                <a:solidFill>
                                  <a:schemeClr val="bg1"/>
                                </a:solidFill>
                              </a:rPr>
                              <m:t>− </m:t>
                            </m:r>
                            <m:r>
                              <m:rPr>
                                <m:nor/>
                              </m:rPr>
                              <a:rPr lang="en-US" sz="1200" b="0" i="0" smtClean="0">
                                <a:solidFill>
                                  <a:schemeClr val="bg1"/>
                                </a:solidFill>
                              </a:rPr>
                              <m:t>b</m:t>
                            </m:r>
                            <m:r>
                              <m:rPr>
                                <m:nor/>
                              </m:rPr>
                              <a:rPr lang="en-US" sz="1200" b="0" i="0" smtClean="0">
                                <a:solidFill>
                                  <a:schemeClr val="bg1"/>
                                </a:solidFill>
                              </a:rPr>
                              <m:t> </m:t>
                            </m:r>
                          </m:num>
                          <m:den>
                            <m:r>
                              <m:rPr>
                                <m:nor/>
                              </m:rPr>
                              <a:rPr lang="en-US" sz="1200" b="0" i="0" smtClean="0">
                                <a:solidFill>
                                  <a:schemeClr val="bg1"/>
                                </a:solidFill>
                              </a:rPr>
                              <m:t>2</m:t>
                            </m:r>
                            <m:r>
                              <m:rPr>
                                <m:nor/>
                              </m:rPr>
                              <a:rPr lang="en-US" sz="1200" b="0" i="0" smtClean="0">
                                <a:solidFill>
                                  <a:schemeClr val="bg1"/>
                                </a:solidFill>
                              </a:rPr>
                              <m:t>a</m:t>
                            </m:r>
                          </m:den>
                        </m:f>
                      </m:oMath>
                    </m:oMathPara>
                  </a14:m>
                  <a:endParaRPr lang="en-BE" sz="1200" dirty="0">
                    <a:solidFill>
                      <a:schemeClr val="bg1"/>
                    </a:solidFill>
                    <a:latin typeface="Arial" panose="020B0604020202020204" pitchFamily="34" charset="0"/>
                    <a:cs typeface="Arial" panose="020B0604020202020204" pitchFamily="34" charset="0"/>
                  </a:endParaRPr>
                </a:p>
              </p:txBody>
            </p:sp>
          </mc:Choice>
          <mc:Fallback xmlns="">
            <p:sp>
              <p:nvSpPr>
                <p:cNvPr id="84" name="TextBox 83">
                  <a:extLst>
                    <a:ext uri="{FF2B5EF4-FFF2-40B4-BE49-F238E27FC236}">
                      <a16:creationId xmlns:a16="http://schemas.microsoft.com/office/drawing/2014/main" id="{002F77BA-5EC5-9E48-9983-BC7FB3AD267D}"/>
                    </a:ext>
                  </a:extLst>
                </p:cNvPr>
                <p:cNvSpPr txBox="1">
                  <a:spLocks noRot="1" noChangeAspect="1" noMove="1" noResize="1" noEditPoints="1" noAdjustHandles="1" noChangeArrowheads="1" noChangeShapeType="1" noTextEdit="1"/>
                </p:cNvSpPr>
                <p:nvPr/>
              </p:nvSpPr>
              <p:spPr>
                <a:xfrm>
                  <a:off x="3349187" y="5009799"/>
                  <a:ext cx="704039" cy="440313"/>
                </a:xfrm>
                <a:prstGeom prst="rect">
                  <a:avLst/>
                </a:prstGeom>
                <a:blipFill>
                  <a:blip r:embed="rId12"/>
                  <a:stretch>
                    <a:fillRect t="-2778"/>
                  </a:stretch>
                </a:blipFill>
              </p:spPr>
              <p:txBody>
                <a:bodyPr/>
                <a:lstStyle/>
                <a:p>
                  <a:r>
                    <a:rPr lang="en-BE">
                      <a:noFill/>
                    </a:rPr>
                    <a:t> </a:t>
                  </a:r>
                </a:p>
              </p:txBody>
            </p:sp>
          </mc:Fallback>
        </mc:AlternateContent>
        <p:cxnSp>
          <p:nvCxnSpPr>
            <p:cNvPr id="85" name="Straight Arrow Connector 84">
              <a:extLst>
                <a:ext uri="{FF2B5EF4-FFF2-40B4-BE49-F238E27FC236}">
                  <a16:creationId xmlns:a16="http://schemas.microsoft.com/office/drawing/2014/main" id="{17EF88A4-65DE-2449-8307-668E2E295C11}"/>
                </a:ext>
              </a:extLst>
            </p:cNvPr>
            <p:cNvCxnSpPr>
              <a:cxnSpLocks/>
            </p:cNvCxnSpPr>
            <p:nvPr/>
          </p:nvCxnSpPr>
          <p:spPr>
            <a:xfrm>
              <a:off x="1988754" y="4382818"/>
              <a:ext cx="1" cy="275351"/>
            </a:xfrm>
            <a:prstGeom prst="straightConnector1">
              <a:avLst/>
            </a:prstGeom>
            <a:ln w="9525">
              <a:tailEnd type="triangle" w="lg" len="med"/>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0066D0AA-07F1-8C4C-88B3-A52F5AB4742E}"/>
                </a:ext>
              </a:extLst>
            </p:cNvPr>
            <p:cNvCxnSpPr>
              <a:cxnSpLocks/>
            </p:cNvCxnSpPr>
            <p:nvPr/>
          </p:nvCxnSpPr>
          <p:spPr>
            <a:xfrm>
              <a:off x="1985014" y="5550876"/>
              <a:ext cx="1" cy="275351"/>
            </a:xfrm>
            <a:prstGeom prst="straightConnector1">
              <a:avLst/>
            </a:prstGeom>
            <a:ln w="9525">
              <a:tailEnd type="triangle" w="lg" len="med"/>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2408B365-A154-D94B-92FF-EE94DA20BE79}"/>
                </a:ext>
              </a:extLst>
            </p:cNvPr>
            <p:cNvCxnSpPr>
              <a:cxnSpLocks/>
            </p:cNvCxnSpPr>
            <p:nvPr/>
          </p:nvCxnSpPr>
          <p:spPr>
            <a:xfrm rot="16200000">
              <a:off x="2814587" y="4976972"/>
              <a:ext cx="1" cy="275351"/>
            </a:xfrm>
            <a:prstGeom prst="straightConnector1">
              <a:avLst/>
            </a:prstGeom>
            <a:ln w="9525">
              <a:tailEnd type="triangle" w="lg" len="med"/>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B4D22C95-506C-394B-8C61-9B0E17B443F7}"/>
                </a:ext>
              </a:extLst>
            </p:cNvPr>
            <p:cNvCxnSpPr>
              <a:cxnSpLocks/>
            </p:cNvCxnSpPr>
            <p:nvPr/>
          </p:nvCxnSpPr>
          <p:spPr>
            <a:xfrm rot="16200000">
              <a:off x="2814587" y="3802972"/>
              <a:ext cx="1" cy="275351"/>
            </a:xfrm>
            <a:prstGeom prst="straightConnector1">
              <a:avLst/>
            </a:prstGeom>
            <a:ln w="9525">
              <a:tailEnd type="triangle" w="lg" len="med"/>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C1D49496-CBD9-284A-AC2C-D990B662C633}"/>
                </a:ext>
              </a:extLst>
            </p:cNvPr>
            <p:cNvSpPr txBox="1"/>
            <p:nvPr/>
          </p:nvSpPr>
          <p:spPr>
            <a:xfrm>
              <a:off x="1999988" y="5493598"/>
              <a:ext cx="420243" cy="307777"/>
            </a:xfrm>
            <a:prstGeom prst="rect">
              <a:avLst/>
            </a:prstGeom>
            <a:noFill/>
          </p:spPr>
          <p:txBody>
            <a:bodyPr wrap="none" rtlCol="0">
              <a:spAutoFit/>
            </a:bodyPr>
            <a:lstStyle/>
            <a:p>
              <a:r>
                <a:rPr lang="en-BE" sz="1400" dirty="0">
                  <a:solidFill>
                    <a:srgbClr val="4472C4"/>
                  </a:solidFill>
                </a:rPr>
                <a:t>Yes</a:t>
              </a:r>
            </a:p>
          </p:txBody>
        </p:sp>
      </p:grpSp>
    </p:spTree>
    <p:extLst>
      <p:ext uri="{BB962C8B-B14F-4D97-AF65-F5344CB8AC3E}">
        <p14:creationId xmlns:p14="http://schemas.microsoft.com/office/powerpoint/2010/main" val="34253683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1BD37EED-8487-9649-87E5-112ACDBD60D7}"/>
              </a:ext>
            </a:extLst>
          </p:cNvPr>
          <p:cNvSpPr txBox="1"/>
          <p:nvPr/>
        </p:nvSpPr>
        <p:spPr>
          <a:xfrm>
            <a:off x="304402" y="404813"/>
            <a:ext cx="3760517" cy="954107"/>
          </a:xfrm>
          <a:prstGeom prst="rect">
            <a:avLst/>
          </a:prstGeom>
          <a:noFill/>
        </p:spPr>
        <p:txBody>
          <a:bodyPr wrap="none" rtlCol="0">
            <a:spAutoFit/>
          </a:bodyPr>
          <a:lstStyle/>
          <a:p>
            <a:r>
              <a:rPr lang="en-BE" sz="2800" b="1" dirty="0">
                <a:solidFill>
                  <a:srgbClr val="932833"/>
                </a:solidFill>
              </a:rPr>
              <a:t>Computational Thinking</a:t>
            </a:r>
            <a:br>
              <a:rPr lang="en-BE" sz="2800" b="1" dirty="0">
                <a:solidFill>
                  <a:srgbClr val="932833"/>
                </a:solidFill>
              </a:rPr>
            </a:br>
            <a:r>
              <a:rPr lang="en-BE" sz="2800" b="1" i="1" dirty="0">
                <a:solidFill>
                  <a:srgbClr val="932833"/>
                </a:solidFill>
              </a:rPr>
              <a:t>in de klas</a:t>
            </a:r>
          </a:p>
        </p:txBody>
      </p:sp>
      <p:cxnSp>
        <p:nvCxnSpPr>
          <p:cNvPr id="73" name="Straight Arrow Connector 72">
            <a:extLst>
              <a:ext uri="{FF2B5EF4-FFF2-40B4-BE49-F238E27FC236}">
                <a16:creationId xmlns:a16="http://schemas.microsoft.com/office/drawing/2014/main" id="{90B2E32B-D860-9D4E-AEBF-3EC394B84D99}"/>
              </a:ext>
            </a:extLst>
          </p:cNvPr>
          <p:cNvCxnSpPr>
            <a:cxnSpLocks/>
          </p:cNvCxnSpPr>
          <p:nvPr/>
        </p:nvCxnSpPr>
        <p:spPr>
          <a:xfrm flipH="1">
            <a:off x="3196346" y="2416488"/>
            <a:ext cx="232705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005CFBF0-718B-C644-BCB7-9EE10F560223}"/>
              </a:ext>
            </a:extLst>
          </p:cNvPr>
          <p:cNvPicPr>
            <a:picLocks noChangeAspect="1"/>
          </p:cNvPicPr>
          <p:nvPr/>
        </p:nvPicPr>
        <p:blipFill>
          <a:blip r:embed="rId3"/>
          <a:stretch>
            <a:fillRect/>
          </a:stretch>
        </p:blipFill>
        <p:spPr>
          <a:xfrm>
            <a:off x="5141667" y="495119"/>
            <a:ext cx="6637673" cy="386747"/>
          </a:xfrm>
          <a:prstGeom prst="rect">
            <a:avLst/>
          </a:prstGeom>
        </p:spPr>
      </p:pic>
      <p:sp>
        <p:nvSpPr>
          <p:cNvPr id="57" name="TextBox 56">
            <a:extLst>
              <a:ext uri="{FF2B5EF4-FFF2-40B4-BE49-F238E27FC236}">
                <a16:creationId xmlns:a16="http://schemas.microsoft.com/office/drawing/2014/main" id="{A7F5F995-CA79-C240-99B4-0511C9112E5F}"/>
              </a:ext>
            </a:extLst>
          </p:cNvPr>
          <p:cNvSpPr txBox="1"/>
          <p:nvPr/>
        </p:nvSpPr>
        <p:spPr>
          <a:xfrm>
            <a:off x="1213080" y="2231822"/>
            <a:ext cx="1627369" cy="369332"/>
          </a:xfrm>
          <a:prstGeom prst="rect">
            <a:avLst/>
          </a:prstGeom>
          <a:noFill/>
        </p:spPr>
        <p:txBody>
          <a:bodyPr wrap="none" rtlCol="0">
            <a:spAutoFit/>
          </a:bodyPr>
          <a:lstStyle/>
          <a:p>
            <a:r>
              <a:rPr lang="en-BE" sz="1400" dirty="0">
                <a:solidFill>
                  <a:srgbClr val="C00000"/>
                </a:solidFill>
              </a:rPr>
              <a:t>1</a:t>
            </a:r>
            <a:r>
              <a:rPr lang="en-BE" dirty="0">
                <a:solidFill>
                  <a:srgbClr val="C00000"/>
                </a:solidFill>
              </a:rPr>
              <a:t>|</a:t>
            </a:r>
            <a:r>
              <a:rPr lang="en-BE" i="1" dirty="0">
                <a:solidFill>
                  <a:srgbClr val="C00000"/>
                </a:solidFill>
              </a:rPr>
              <a:t> Structureren</a:t>
            </a:r>
          </a:p>
        </p:txBody>
      </p:sp>
      <p:sp>
        <p:nvSpPr>
          <p:cNvPr id="58" name="TextBox 57">
            <a:extLst>
              <a:ext uri="{FF2B5EF4-FFF2-40B4-BE49-F238E27FC236}">
                <a16:creationId xmlns:a16="http://schemas.microsoft.com/office/drawing/2014/main" id="{7A9A56D0-3A00-334C-979D-C736D8E9FD71}"/>
              </a:ext>
            </a:extLst>
          </p:cNvPr>
          <p:cNvSpPr txBox="1"/>
          <p:nvPr/>
        </p:nvSpPr>
        <p:spPr>
          <a:xfrm>
            <a:off x="1999988" y="5493598"/>
            <a:ext cx="420243" cy="307777"/>
          </a:xfrm>
          <a:prstGeom prst="rect">
            <a:avLst/>
          </a:prstGeom>
          <a:noFill/>
        </p:spPr>
        <p:txBody>
          <a:bodyPr wrap="none" rtlCol="0">
            <a:spAutoFit/>
          </a:bodyPr>
          <a:lstStyle/>
          <a:p>
            <a:r>
              <a:rPr lang="en-BE" sz="1400" dirty="0">
                <a:solidFill>
                  <a:srgbClr val="4472C4"/>
                </a:solidFill>
              </a:rPr>
              <a:t>Yes</a:t>
            </a:r>
          </a:p>
        </p:txBody>
      </p:sp>
      <p:grpSp>
        <p:nvGrpSpPr>
          <p:cNvPr id="21" name="Group 20">
            <a:extLst>
              <a:ext uri="{FF2B5EF4-FFF2-40B4-BE49-F238E27FC236}">
                <a16:creationId xmlns:a16="http://schemas.microsoft.com/office/drawing/2014/main" id="{D0DFB90D-E091-DF4D-BFED-DB28BB043DF3}"/>
              </a:ext>
            </a:extLst>
          </p:cNvPr>
          <p:cNvGrpSpPr>
            <a:grpSpLocks noChangeAspect="1"/>
          </p:cNvGrpSpPr>
          <p:nvPr/>
        </p:nvGrpSpPr>
        <p:grpSpPr>
          <a:xfrm>
            <a:off x="8817713" y="3669065"/>
            <a:ext cx="3012896" cy="2995062"/>
            <a:chOff x="8993458" y="1410271"/>
            <a:chExt cx="4140200" cy="4115693"/>
          </a:xfrm>
        </p:grpSpPr>
        <p:pic>
          <p:nvPicPr>
            <p:cNvPr id="17" name="Picture 16">
              <a:extLst>
                <a:ext uri="{FF2B5EF4-FFF2-40B4-BE49-F238E27FC236}">
                  <a16:creationId xmlns:a16="http://schemas.microsoft.com/office/drawing/2014/main" id="{775A7140-04F0-6946-9BC1-39B52E19870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8993458" y="1410271"/>
              <a:ext cx="4140200" cy="2368073"/>
            </a:xfrm>
            <a:prstGeom prst="rect">
              <a:avLst/>
            </a:prstGeom>
          </p:spPr>
        </p:pic>
        <p:pic>
          <p:nvPicPr>
            <p:cNvPr id="18" name="Picture 17">
              <a:extLst>
                <a:ext uri="{FF2B5EF4-FFF2-40B4-BE49-F238E27FC236}">
                  <a16:creationId xmlns:a16="http://schemas.microsoft.com/office/drawing/2014/main" id="{E48AC778-7C3F-FC4E-98AA-E9C4CC2BE27D}"/>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8993458" y="3915332"/>
              <a:ext cx="4140200" cy="1610632"/>
            </a:xfrm>
            <a:prstGeom prst="rect">
              <a:avLst/>
            </a:prstGeom>
          </p:spPr>
        </p:pic>
        <p:pic>
          <p:nvPicPr>
            <p:cNvPr id="19" name="Picture 18">
              <a:extLst>
                <a:ext uri="{FF2B5EF4-FFF2-40B4-BE49-F238E27FC236}">
                  <a16:creationId xmlns:a16="http://schemas.microsoft.com/office/drawing/2014/main" id="{C6B89B10-60E9-E540-9A30-21EABCA3AE45}"/>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2601315" y="1815623"/>
              <a:ext cx="461891" cy="230080"/>
            </a:xfrm>
            <a:prstGeom prst="rect">
              <a:avLst/>
            </a:prstGeom>
          </p:spPr>
        </p:pic>
      </p:grpSp>
      <p:grpSp>
        <p:nvGrpSpPr>
          <p:cNvPr id="23" name="Group 22">
            <a:extLst>
              <a:ext uri="{FF2B5EF4-FFF2-40B4-BE49-F238E27FC236}">
                <a16:creationId xmlns:a16="http://schemas.microsoft.com/office/drawing/2014/main" id="{61E7C6BA-FAB3-C64F-9A4D-FDFAB14812FC}"/>
              </a:ext>
            </a:extLst>
          </p:cNvPr>
          <p:cNvGrpSpPr/>
          <p:nvPr/>
        </p:nvGrpSpPr>
        <p:grpSpPr>
          <a:xfrm>
            <a:off x="5131573" y="3669065"/>
            <a:ext cx="3426071" cy="3007762"/>
            <a:chOff x="5296673" y="3669065"/>
            <a:chExt cx="3426071" cy="3007762"/>
          </a:xfrm>
        </p:grpSpPr>
        <p:grpSp>
          <p:nvGrpSpPr>
            <p:cNvPr id="22" name="Group 21">
              <a:extLst>
                <a:ext uri="{FF2B5EF4-FFF2-40B4-BE49-F238E27FC236}">
                  <a16:creationId xmlns:a16="http://schemas.microsoft.com/office/drawing/2014/main" id="{4B4E480F-7F62-D743-A984-1D6932553B51}"/>
                </a:ext>
              </a:extLst>
            </p:cNvPr>
            <p:cNvGrpSpPr>
              <a:grpSpLocks noChangeAspect="1"/>
            </p:cNvGrpSpPr>
            <p:nvPr/>
          </p:nvGrpSpPr>
          <p:grpSpPr>
            <a:xfrm>
              <a:off x="5296673" y="3669065"/>
              <a:ext cx="3029188" cy="3007762"/>
              <a:chOff x="4674151" y="1410271"/>
              <a:chExt cx="4143789" cy="4114479"/>
            </a:xfrm>
          </p:grpSpPr>
          <p:pic>
            <p:nvPicPr>
              <p:cNvPr id="10" name="Picture 9">
                <a:extLst>
                  <a:ext uri="{FF2B5EF4-FFF2-40B4-BE49-F238E27FC236}">
                    <a16:creationId xmlns:a16="http://schemas.microsoft.com/office/drawing/2014/main" id="{7112F257-123C-3D4C-9BC0-9A263E92302D}"/>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4674151" y="1410271"/>
                <a:ext cx="4140200" cy="1978374"/>
              </a:xfrm>
              <a:prstGeom prst="rect">
                <a:avLst/>
              </a:prstGeom>
            </p:spPr>
          </p:pic>
          <p:pic>
            <p:nvPicPr>
              <p:cNvPr id="11" name="Picture 10">
                <a:extLst>
                  <a:ext uri="{FF2B5EF4-FFF2-40B4-BE49-F238E27FC236}">
                    <a16:creationId xmlns:a16="http://schemas.microsoft.com/office/drawing/2014/main" id="{9F169EE5-6DE9-B64D-ADBD-401B74BB88AD}"/>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4677740" y="3488617"/>
                <a:ext cx="4140200" cy="2036133"/>
              </a:xfrm>
              <a:prstGeom prst="rect">
                <a:avLst/>
              </a:prstGeom>
            </p:spPr>
          </p:pic>
          <p:pic>
            <p:nvPicPr>
              <p:cNvPr id="31" name="Picture 30">
                <a:extLst>
                  <a:ext uri="{FF2B5EF4-FFF2-40B4-BE49-F238E27FC236}">
                    <a16:creationId xmlns:a16="http://schemas.microsoft.com/office/drawing/2014/main" id="{066FA275-04E0-3D4B-8605-01ABFA9374D3}"/>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8219656" y="1812448"/>
                <a:ext cx="511011" cy="230004"/>
              </a:xfrm>
              <a:prstGeom prst="rect">
                <a:avLst/>
              </a:prstGeom>
            </p:spPr>
          </p:pic>
          <p:sp>
            <p:nvSpPr>
              <p:cNvPr id="5" name="Rectangle 4">
                <a:extLst>
                  <a:ext uri="{FF2B5EF4-FFF2-40B4-BE49-F238E27FC236}">
                    <a16:creationId xmlns:a16="http://schemas.microsoft.com/office/drawing/2014/main" id="{C68516FB-EDE8-024B-9A1A-6A7A08822C38}"/>
                  </a:ext>
                </a:extLst>
              </p:cNvPr>
              <p:cNvSpPr/>
              <p:nvPr/>
            </p:nvSpPr>
            <p:spPr>
              <a:xfrm>
                <a:off x="6210066" y="2231822"/>
                <a:ext cx="112197" cy="369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grpSp>
        <p:sp>
          <p:nvSpPr>
            <p:cNvPr id="47" name="Rounded Rectangle 46">
              <a:extLst>
                <a:ext uri="{FF2B5EF4-FFF2-40B4-BE49-F238E27FC236}">
                  <a16:creationId xmlns:a16="http://schemas.microsoft.com/office/drawing/2014/main" id="{E899B222-7568-A547-97C5-4B13B8AE4023}"/>
                </a:ext>
              </a:extLst>
            </p:cNvPr>
            <p:cNvSpPr/>
            <p:nvPr/>
          </p:nvSpPr>
          <p:spPr>
            <a:xfrm>
              <a:off x="8077299" y="5553010"/>
              <a:ext cx="643860" cy="29518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sz="1100" cap="small">
                  <a:solidFill>
                    <a:schemeClr val="tx1">
                      <a:lumMod val="65000"/>
                      <a:lumOff val="35000"/>
                    </a:schemeClr>
                  </a:solidFill>
                </a:rPr>
                <a:t>Output</a:t>
              </a:r>
            </a:p>
          </p:txBody>
        </p:sp>
        <p:sp>
          <p:nvSpPr>
            <p:cNvPr id="59" name="Rounded Rectangle 58">
              <a:extLst>
                <a:ext uri="{FF2B5EF4-FFF2-40B4-BE49-F238E27FC236}">
                  <a16:creationId xmlns:a16="http://schemas.microsoft.com/office/drawing/2014/main" id="{A3AB9443-9760-404D-8F01-348C5142212E}"/>
                </a:ext>
              </a:extLst>
            </p:cNvPr>
            <p:cNvSpPr/>
            <p:nvPr/>
          </p:nvSpPr>
          <p:spPr>
            <a:xfrm>
              <a:off x="8077433" y="4431963"/>
              <a:ext cx="643861" cy="29518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sz="1100" cap="small">
                  <a:solidFill>
                    <a:schemeClr val="tx1">
                      <a:lumMod val="65000"/>
                      <a:lumOff val="35000"/>
                    </a:schemeClr>
                  </a:solidFill>
                </a:rPr>
                <a:t>Input</a:t>
              </a:r>
            </a:p>
          </p:txBody>
        </p:sp>
        <p:sp>
          <p:nvSpPr>
            <p:cNvPr id="60" name="Rounded Rectangle 59">
              <a:extLst>
                <a:ext uri="{FF2B5EF4-FFF2-40B4-BE49-F238E27FC236}">
                  <a16:creationId xmlns:a16="http://schemas.microsoft.com/office/drawing/2014/main" id="{F2CC499C-2BEF-0241-A14F-5095CA31E60F}"/>
                </a:ext>
              </a:extLst>
            </p:cNvPr>
            <p:cNvSpPr/>
            <p:nvPr/>
          </p:nvSpPr>
          <p:spPr>
            <a:xfrm>
              <a:off x="7914496" y="4995357"/>
              <a:ext cx="808248" cy="29518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sz="1000">
                  <a:solidFill>
                    <a:schemeClr val="tx1">
                      <a:lumMod val="65000"/>
                      <a:lumOff val="35000"/>
                    </a:schemeClr>
                  </a:solidFill>
                </a:rPr>
                <a:t>Verwerking</a:t>
              </a:r>
            </a:p>
          </p:txBody>
        </p:sp>
        <p:cxnSp>
          <p:nvCxnSpPr>
            <p:cNvPr id="61" name="Straight Arrow Connector 60">
              <a:extLst>
                <a:ext uri="{FF2B5EF4-FFF2-40B4-BE49-F238E27FC236}">
                  <a16:creationId xmlns:a16="http://schemas.microsoft.com/office/drawing/2014/main" id="{4D4290C1-4727-E24F-ADF7-5A677F51FA07}"/>
                </a:ext>
              </a:extLst>
            </p:cNvPr>
            <p:cNvCxnSpPr>
              <a:cxnSpLocks/>
            </p:cNvCxnSpPr>
            <p:nvPr/>
          </p:nvCxnSpPr>
          <p:spPr>
            <a:xfrm flipH="1">
              <a:off x="8562201" y="4727145"/>
              <a:ext cx="1" cy="254557"/>
            </a:xfrm>
            <a:prstGeom prst="straightConnector1">
              <a:avLst/>
            </a:prstGeom>
            <a:ln w="9525">
              <a:tailEnd type="triangle" w="sm" len="med"/>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972AC827-D864-934D-96E0-E7FF602B00A5}"/>
                </a:ext>
              </a:extLst>
            </p:cNvPr>
            <p:cNvCxnSpPr>
              <a:cxnSpLocks/>
            </p:cNvCxnSpPr>
            <p:nvPr/>
          </p:nvCxnSpPr>
          <p:spPr>
            <a:xfrm flipH="1">
              <a:off x="8557152" y="5291340"/>
              <a:ext cx="1" cy="254557"/>
            </a:xfrm>
            <a:prstGeom prst="straightConnector1">
              <a:avLst/>
            </a:prstGeom>
            <a:ln w="9525">
              <a:tailEnd type="triangle" w="sm" len="med"/>
            </a:ln>
          </p:spPr>
          <p:style>
            <a:lnRef idx="1">
              <a:schemeClr val="accent1"/>
            </a:lnRef>
            <a:fillRef idx="0">
              <a:schemeClr val="accent1"/>
            </a:fillRef>
            <a:effectRef idx="0">
              <a:schemeClr val="accent1"/>
            </a:effectRef>
            <a:fontRef idx="minor">
              <a:schemeClr val="tx1"/>
            </a:fontRef>
          </p:style>
        </p:cxnSp>
      </p:grpSp>
      <p:sp>
        <p:nvSpPr>
          <p:cNvPr id="63" name="TextBox 62">
            <a:extLst>
              <a:ext uri="{FF2B5EF4-FFF2-40B4-BE49-F238E27FC236}">
                <a16:creationId xmlns:a16="http://schemas.microsoft.com/office/drawing/2014/main" id="{4A510662-E39D-3F4F-90DC-F00D711D1046}"/>
              </a:ext>
            </a:extLst>
          </p:cNvPr>
          <p:cNvSpPr txBox="1"/>
          <p:nvPr/>
        </p:nvSpPr>
        <p:spPr>
          <a:xfrm>
            <a:off x="6053066" y="3163583"/>
            <a:ext cx="1218410" cy="369332"/>
          </a:xfrm>
          <a:prstGeom prst="rect">
            <a:avLst/>
          </a:prstGeom>
          <a:noFill/>
        </p:spPr>
        <p:txBody>
          <a:bodyPr wrap="none" rtlCol="0">
            <a:spAutoFit/>
          </a:bodyPr>
          <a:lstStyle/>
          <a:p>
            <a:r>
              <a:rPr lang="en-BE" sz="1400" dirty="0">
                <a:solidFill>
                  <a:srgbClr val="C00000"/>
                </a:solidFill>
              </a:rPr>
              <a:t>2</a:t>
            </a:r>
            <a:r>
              <a:rPr lang="en-BE" dirty="0">
                <a:solidFill>
                  <a:srgbClr val="C00000"/>
                </a:solidFill>
              </a:rPr>
              <a:t>|</a:t>
            </a:r>
            <a:r>
              <a:rPr lang="en-BE" i="1" dirty="0">
                <a:solidFill>
                  <a:srgbClr val="C00000"/>
                </a:solidFill>
              </a:rPr>
              <a:t> Vertalen</a:t>
            </a:r>
          </a:p>
        </p:txBody>
      </p:sp>
      <p:sp>
        <p:nvSpPr>
          <p:cNvPr id="64" name="TextBox 63">
            <a:extLst>
              <a:ext uri="{FF2B5EF4-FFF2-40B4-BE49-F238E27FC236}">
                <a16:creationId xmlns:a16="http://schemas.microsoft.com/office/drawing/2014/main" id="{42F1E10F-52D5-1145-99F4-4E9AD770B8C9}"/>
              </a:ext>
            </a:extLst>
          </p:cNvPr>
          <p:cNvSpPr txBox="1"/>
          <p:nvPr/>
        </p:nvSpPr>
        <p:spPr>
          <a:xfrm>
            <a:off x="9578672" y="3163583"/>
            <a:ext cx="1425005" cy="369332"/>
          </a:xfrm>
          <a:prstGeom prst="rect">
            <a:avLst/>
          </a:prstGeom>
          <a:noFill/>
        </p:spPr>
        <p:txBody>
          <a:bodyPr wrap="none" rtlCol="0">
            <a:spAutoFit/>
          </a:bodyPr>
          <a:lstStyle/>
          <a:p>
            <a:r>
              <a:rPr lang="en-BE" sz="1400" dirty="0">
                <a:solidFill>
                  <a:srgbClr val="C00000"/>
                </a:solidFill>
              </a:rPr>
              <a:t>3</a:t>
            </a:r>
            <a:r>
              <a:rPr lang="en-BE" dirty="0">
                <a:solidFill>
                  <a:srgbClr val="C00000"/>
                </a:solidFill>
              </a:rPr>
              <a:t>|</a:t>
            </a:r>
            <a:r>
              <a:rPr lang="en-BE" i="1" dirty="0">
                <a:solidFill>
                  <a:srgbClr val="C00000"/>
                </a:solidFill>
              </a:rPr>
              <a:t> Verwerken</a:t>
            </a:r>
          </a:p>
        </p:txBody>
      </p:sp>
      <p:cxnSp>
        <p:nvCxnSpPr>
          <p:cNvPr id="67" name="Straight Arrow Connector 66">
            <a:extLst>
              <a:ext uri="{FF2B5EF4-FFF2-40B4-BE49-F238E27FC236}">
                <a16:creationId xmlns:a16="http://schemas.microsoft.com/office/drawing/2014/main" id="{B434CFEE-1A83-CD43-BA84-34412831188B}"/>
              </a:ext>
            </a:extLst>
          </p:cNvPr>
          <p:cNvCxnSpPr>
            <a:cxnSpLocks/>
          </p:cNvCxnSpPr>
          <p:nvPr/>
        </p:nvCxnSpPr>
        <p:spPr>
          <a:xfrm>
            <a:off x="7546196" y="3348249"/>
            <a:ext cx="155970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5" name="Picture 34" descr="Text, letter&#10;&#10;Description automatically generated">
            <a:extLst>
              <a:ext uri="{FF2B5EF4-FFF2-40B4-BE49-F238E27FC236}">
                <a16:creationId xmlns:a16="http://schemas.microsoft.com/office/drawing/2014/main" id="{42CC991F-85F3-B34E-9C7B-B5B5AC8A352C}"/>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5047381" y="960852"/>
            <a:ext cx="3394378" cy="2047217"/>
          </a:xfrm>
          <a:prstGeom prst="rect">
            <a:avLst/>
          </a:prstGeom>
          <a:effectLst>
            <a:softEdge rad="139700"/>
          </a:effectLst>
        </p:spPr>
      </p:pic>
      <p:cxnSp>
        <p:nvCxnSpPr>
          <p:cNvPr id="68" name="Straight Arrow Connector 67">
            <a:extLst>
              <a:ext uri="{FF2B5EF4-FFF2-40B4-BE49-F238E27FC236}">
                <a16:creationId xmlns:a16="http://schemas.microsoft.com/office/drawing/2014/main" id="{F2BF1B8A-01FC-E140-ABC5-CD26DA61BF2A}"/>
              </a:ext>
            </a:extLst>
          </p:cNvPr>
          <p:cNvCxnSpPr>
            <a:cxnSpLocks/>
          </p:cNvCxnSpPr>
          <p:nvPr/>
        </p:nvCxnSpPr>
        <p:spPr>
          <a:xfrm>
            <a:off x="3196346" y="3348351"/>
            <a:ext cx="256945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EE3C148F-1F1D-EA45-A4CD-C58F367B8B13}"/>
              </a:ext>
            </a:extLst>
          </p:cNvPr>
          <p:cNvSpPr/>
          <p:nvPr/>
        </p:nvSpPr>
        <p:spPr>
          <a:xfrm>
            <a:off x="500109" y="1440377"/>
            <a:ext cx="5030679" cy="400110"/>
          </a:xfrm>
          <a:prstGeom prst="rect">
            <a:avLst/>
          </a:prstGeom>
        </p:spPr>
        <p:txBody>
          <a:bodyPr wrap="square">
            <a:spAutoFit/>
          </a:bodyPr>
          <a:lstStyle/>
          <a:p>
            <a:r>
              <a:rPr lang="nl-NL" sz="2000" b="1" i="1" dirty="0">
                <a:solidFill>
                  <a:srgbClr val="595652"/>
                </a:solidFill>
                <a:latin typeface="Arial" panose="020B0604020202020204" pitchFamily="34" charset="0"/>
              </a:rPr>
              <a:t>Kwadratische vergelijkingen</a:t>
            </a:r>
            <a:endParaRPr lang="nl-NL" sz="2000" b="1" i="1" dirty="0">
              <a:solidFill>
                <a:srgbClr val="595652"/>
              </a:solidFill>
            </a:endParaRPr>
          </a:p>
        </p:txBody>
      </p:sp>
      <p:grpSp>
        <p:nvGrpSpPr>
          <p:cNvPr id="66" name="Group 65">
            <a:extLst>
              <a:ext uri="{FF2B5EF4-FFF2-40B4-BE49-F238E27FC236}">
                <a16:creationId xmlns:a16="http://schemas.microsoft.com/office/drawing/2014/main" id="{CD033F8A-2057-2B46-9ED1-7B2E43AAD865}"/>
              </a:ext>
            </a:extLst>
          </p:cNvPr>
          <p:cNvGrpSpPr/>
          <p:nvPr/>
        </p:nvGrpSpPr>
        <p:grpSpPr>
          <a:xfrm>
            <a:off x="388624" y="2777825"/>
            <a:ext cx="4049554" cy="3854750"/>
            <a:chOff x="388624" y="2777825"/>
            <a:chExt cx="4049554" cy="3854750"/>
          </a:xfrm>
        </p:grpSpPr>
        <mc:AlternateContent xmlns:mc="http://schemas.openxmlformats.org/markup-compatibility/2006" xmlns:a14="http://schemas.microsoft.com/office/drawing/2010/main">
          <mc:Choice Requires="a14">
            <p:sp>
              <p:nvSpPr>
                <p:cNvPr id="69" name="Rounded Rectangle 68">
                  <a:extLst>
                    <a:ext uri="{FF2B5EF4-FFF2-40B4-BE49-F238E27FC236}">
                      <a16:creationId xmlns:a16="http://schemas.microsoft.com/office/drawing/2014/main" id="{84B81CBC-A19C-6346-A226-199A63F06600}"/>
                    </a:ext>
                  </a:extLst>
                </p:cNvPr>
                <p:cNvSpPr/>
                <p:nvPr/>
              </p:nvSpPr>
              <p:spPr>
                <a:xfrm>
                  <a:off x="1230869" y="2777825"/>
                  <a:ext cx="1570817" cy="4265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sz="1400" dirty="0"/>
                    <a:t>Input a </a:t>
                  </a:r>
                  <a14:m>
                    <m:oMath xmlns:m="http://schemas.openxmlformats.org/officeDocument/2006/math">
                      <m:r>
                        <a:rPr lang="en-BE" sz="1400" i="1" smtClean="0">
                          <a:latin typeface="Cambria Math" panose="02040503050406030204" pitchFamily="18" charset="0"/>
                          <a:ea typeface="Cambria Math" panose="02040503050406030204" pitchFamily="18" charset="0"/>
                        </a:rPr>
                        <m:t>≠</m:t>
                      </m:r>
                    </m:oMath>
                  </a14:m>
                  <a:r>
                    <a:rPr lang="en-BE" sz="1400" dirty="0"/>
                    <a:t> 1, b en c </a:t>
                  </a:r>
                </a:p>
              </p:txBody>
            </p:sp>
          </mc:Choice>
          <mc:Fallback xmlns="">
            <p:sp>
              <p:nvSpPr>
                <p:cNvPr id="69" name="Rounded Rectangle 68">
                  <a:extLst>
                    <a:ext uri="{FF2B5EF4-FFF2-40B4-BE49-F238E27FC236}">
                      <a16:creationId xmlns:a16="http://schemas.microsoft.com/office/drawing/2014/main" id="{84B81CBC-A19C-6346-A226-199A63F06600}"/>
                    </a:ext>
                  </a:extLst>
                </p:cNvPr>
                <p:cNvSpPr>
                  <a:spLocks noRot="1" noChangeAspect="1" noMove="1" noResize="1" noEditPoints="1" noAdjustHandles="1" noChangeArrowheads="1" noChangeShapeType="1" noTextEdit="1"/>
                </p:cNvSpPr>
                <p:nvPr/>
              </p:nvSpPr>
              <p:spPr>
                <a:xfrm>
                  <a:off x="1230869" y="2777825"/>
                  <a:ext cx="1570817" cy="426563"/>
                </a:xfrm>
                <a:prstGeom prst="roundRect">
                  <a:avLst/>
                </a:prstGeom>
                <a:blipFill>
                  <a:blip r:embed="rId11"/>
                  <a:stretch>
                    <a:fillRect r="-794"/>
                  </a:stretch>
                </a:blipFill>
              </p:spPr>
              <p:txBody>
                <a:bodyPr/>
                <a:lstStyle/>
                <a:p>
                  <a:r>
                    <a:rPr lang="en-BE">
                      <a:noFill/>
                    </a:rPr>
                    <a:t> </a:t>
                  </a:r>
                </a:p>
              </p:txBody>
            </p:sp>
          </mc:Fallback>
        </mc:AlternateContent>
        <p:sp>
          <p:nvSpPr>
            <p:cNvPr id="70" name="Rounded Rectangle 69">
              <a:extLst>
                <a:ext uri="{FF2B5EF4-FFF2-40B4-BE49-F238E27FC236}">
                  <a16:creationId xmlns:a16="http://schemas.microsoft.com/office/drawing/2014/main" id="{B8C5070A-9A61-7C47-B2A2-EDCF4D5F030D}"/>
                </a:ext>
              </a:extLst>
            </p:cNvPr>
            <p:cNvSpPr/>
            <p:nvPr/>
          </p:nvSpPr>
          <p:spPr>
            <a:xfrm>
              <a:off x="2979663" y="3708393"/>
              <a:ext cx="1458515" cy="47164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sz="1400" dirty="0"/>
                <a:t>Geen  </a:t>
              </a:r>
            </a:p>
            <a:p>
              <a:pPr algn="ctr"/>
              <a:r>
                <a:rPr lang="en-GB" sz="1400" dirty="0"/>
                <a:t>r</a:t>
              </a:r>
              <a:r>
                <a:rPr lang="en-BE" sz="1400" dirty="0"/>
                <a:t>eële nulpunten</a:t>
              </a:r>
            </a:p>
          </p:txBody>
        </p:sp>
        <mc:AlternateContent xmlns:mc="http://schemas.openxmlformats.org/markup-compatibility/2006" xmlns:a14="http://schemas.microsoft.com/office/drawing/2010/main">
          <mc:Choice Requires="a14">
            <p:sp>
              <p:nvSpPr>
                <p:cNvPr id="71" name="Diamond 70">
                  <a:extLst>
                    <a:ext uri="{FF2B5EF4-FFF2-40B4-BE49-F238E27FC236}">
                      <a16:creationId xmlns:a16="http://schemas.microsoft.com/office/drawing/2014/main" id="{34C62500-EF18-5048-A7BC-7928745090D3}"/>
                    </a:ext>
                  </a:extLst>
                </p:cNvPr>
                <p:cNvSpPr/>
                <p:nvPr/>
              </p:nvSpPr>
              <p:spPr>
                <a:xfrm>
                  <a:off x="1304187" y="3503453"/>
                  <a:ext cx="1376314" cy="875476"/>
                </a:xfrm>
                <a:prstGeom prst="diamon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b="0" i="0" smtClean="0">
                            <a:solidFill>
                              <a:schemeClr val="tx1">
                                <a:lumMod val="75000"/>
                                <a:lumOff val="25000"/>
                              </a:schemeClr>
                            </a:solidFill>
                            <a:latin typeface="Cambria Math" panose="02040503050406030204" pitchFamily="18" charset="0"/>
                            <a:ea typeface="Cambria Math" panose="02040503050406030204" pitchFamily="18" charset="0"/>
                          </a:rPr>
                          <m:t> </m:t>
                        </m:r>
                      </m:oMath>
                    </m:oMathPara>
                  </a14:m>
                  <a:endParaRPr lang="en-BE" sz="1400" dirty="0">
                    <a:solidFill>
                      <a:schemeClr val="tx1">
                        <a:lumMod val="75000"/>
                        <a:lumOff val="25000"/>
                      </a:schemeClr>
                    </a:solidFill>
                  </a:endParaRPr>
                </a:p>
              </p:txBody>
            </p:sp>
          </mc:Choice>
          <mc:Fallback xmlns="">
            <p:sp>
              <p:nvSpPr>
                <p:cNvPr id="71" name="Diamond 70">
                  <a:extLst>
                    <a:ext uri="{FF2B5EF4-FFF2-40B4-BE49-F238E27FC236}">
                      <a16:creationId xmlns:a16="http://schemas.microsoft.com/office/drawing/2014/main" id="{34C62500-EF18-5048-A7BC-7928745090D3}"/>
                    </a:ext>
                  </a:extLst>
                </p:cNvPr>
                <p:cNvSpPr>
                  <a:spLocks noRot="1" noChangeAspect="1" noMove="1" noResize="1" noEditPoints="1" noAdjustHandles="1" noChangeArrowheads="1" noChangeShapeType="1" noTextEdit="1"/>
                </p:cNvSpPr>
                <p:nvPr/>
              </p:nvSpPr>
              <p:spPr>
                <a:xfrm>
                  <a:off x="1304187" y="3503453"/>
                  <a:ext cx="1376314" cy="875476"/>
                </a:xfrm>
                <a:prstGeom prst="diamond">
                  <a:avLst/>
                </a:prstGeom>
                <a:blipFill>
                  <a:blip r:embed="rId12"/>
                  <a:stretch>
                    <a:fillRect/>
                  </a:stretch>
                </a:blipFill>
              </p:spPr>
              <p:txBody>
                <a:bodyPr/>
                <a:lstStyle/>
                <a:p>
                  <a:r>
                    <a:rPr lang="en-BE">
                      <a:noFill/>
                    </a:rPr>
                    <a:t> </a:t>
                  </a:r>
                </a:p>
              </p:txBody>
            </p:sp>
          </mc:Fallback>
        </mc:AlternateContent>
        <p:sp>
          <p:nvSpPr>
            <p:cNvPr id="72" name="TextBox 71">
              <a:extLst>
                <a:ext uri="{FF2B5EF4-FFF2-40B4-BE49-F238E27FC236}">
                  <a16:creationId xmlns:a16="http://schemas.microsoft.com/office/drawing/2014/main" id="{20C2DCB0-523E-A748-9D3B-9A78EF826CE8}"/>
                </a:ext>
              </a:extLst>
            </p:cNvPr>
            <p:cNvSpPr txBox="1"/>
            <p:nvPr/>
          </p:nvSpPr>
          <p:spPr>
            <a:xfrm>
              <a:off x="1397099" y="3778344"/>
              <a:ext cx="1205779" cy="307777"/>
            </a:xfrm>
            <a:prstGeom prst="rect">
              <a:avLst/>
            </a:prstGeom>
            <a:noFill/>
          </p:spPr>
          <p:txBody>
            <a:bodyPr wrap="none" rtlCol="0">
              <a:spAutoFit/>
            </a:bodyPr>
            <a:lstStyle/>
            <a:p>
              <a:pPr algn="ctr"/>
              <a:r>
                <a:rPr lang="en-GB" sz="1400" dirty="0">
                  <a:solidFill>
                    <a:schemeClr val="tx1">
                      <a:lumMod val="75000"/>
                      <a:lumOff val="25000"/>
                    </a:schemeClr>
                  </a:solidFill>
                  <a:ea typeface="Cambria Math" panose="02040503050406030204" pitchFamily="18" charset="0"/>
                </a:rPr>
                <a:t>D</a:t>
              </a:r>
              <a:r>
                <a:rPr lang="en-GB" sz="800" dirty="0">
                  <a:solidFill>
                    <a:schemeClr val="tx1">
                      <a:lumMod val="75000"/>
                      <a:lumOff val="25000"/>
                    </a:schemeClr>
                  </a:solidFill>
                  <a:ea typeface="Cambria Math" panose="02040503050406030204" pitchFamily="18" charset="0"/>
                </a:rPr>
                <a:t> </a:t>
              </a:r>
              <a:r>
                <a:rPr lang="en-GB" sz="1400" dirty="0">
                  <a:solidFill>
                    <a:schemeClr val="tx1">
                      <a:lumMod val="75000"/>
                      <a:lumOff val="25000"/>
                    </a:schemeClr>
                  </a:solidFill>
                  <a:ea typeface="Cambria Math" panose="02040503050406030204" pitchFamily="18" charset="0"/>
                </a:rPr>
                <a:t>=</a:t>
              </a:r>
              <a:r>
                <a:rPr lang="en-GB" sz="1000" dirty="0">
                  <a:solidFill>
                    <a:schemeClr val="tx1">
                      <a:lumMod val="75000"/>
                      <a:lumOff val="25000"/>
                    </a:schemeClr>
                  </a:solidFill>
                  <a:ea typeface="Cambria Math" panose="02040503050406030204" pitchFamily="18" charset="0"/>
                </a:rPr>
                <a:t> </a:t>
              </a:r>
              <a:r>
                <a:rPr lang="en-GB" sz="1200" dirty="0">
                  <a:solidFill>
                    <a:schemeClr val="tx1">
                      <a:lumMod val="75000"/>
                      <a:lumOff val="25000"/>
                    </a:schemeClr>
                  </a:solidFill>
                  <a:ea typeface="Cambria Math" panose="02040503050406030204" pitchFamily="18" charset="0"/>
                </a:rPr>
                <a:t>b</a:t>
              </a:r>
              <a:r>
                <a:rPr lang="en-GB" sz="1200" baseline="30000" dirty="0">
                  <a:solidFill>
                    <a:schemeClr val="tx1">
                      <a:lumMod val="75000"/>
                      <a:lumOff val="25000"/>
                    </a:schemeClr>
                  </a:solidFill>
                  <a:ea typeface="Cambria Math" panose="02040503050406030204" pitchFamily="18" charset="0"/>
                </a:rPr>
                <a:t>2 </a:t>
              </a:r>
              <a:r>
                <a:rPr lang="en-GB" sz="1200" dirty="0">
                  <a:solidFill>
                    <a:schemeClr val="tx1">
                      <a:lumMod val="75000"/>
                      <a:lumOff val="25000"/>
                    </a:schemeClr>
                  </a:solidFill>
                  <a:ea typeface="Cambria Math" panose="02040503050406030204" pitchFamily="18" charset="0"/>
                </a:rPr>
                <a:t>+ 4ac </a:t>
              </a:r>
              <a:r>
                <a:rPr lang="en-GB" sz="1400" dirty="0">
                  <a:solidFill>
                    <a:schemeClr val="tx1">
                      <a:lumMod val="75000"/>
                      <a:lumOff val="25000"/>
                    </a:schemeClr>
                  </a:solidFill>
                  <a:ea typeface="Cambria Math" panose="02040503050406030204" pitchFamily="18" charset="0"/>
                </a:rPr>
                <a:t>&lt; 0</a:t>
              </a:r>
              <a:endParaRPr lang="en-BE" sz="1600" dirty="0"/>
            </a:p>
          </p:txBody>
        </p:sp>
        <p:sp>
          <p:nvSpPr>
            <p:cNvPr id="74" name="Diamond 73">
              <a:extLst>
                <a:ext uri="{FF2B5EF4-FFF2-40B4-BE49-F238E27FC236}">
                  <a16:creationId xmlns:a16="http://schemas.microsoft.com/office/drawing/2014/main" id="{CFC54A67-644B-8F49-BDF8-B6DFDD0DFF12}"/>
                </a:ext>
              </a:extLst>
            </p:cNvPr>
            <p:cNvSpPr/>
            <p:nvPr/>
          </p:nvSpPr>
          <p:spPr>
            <a:xfrm>
              <a:off x="1300598" y="4676909"/>
              <a:ext cx="1376314" cy="875476"/>
            </a:xfrm>
            <a:prstGeom prst="diamon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sz="1400" dirty="0">
                  <a:solidFill>
                    <a:schemeClr val="tx1">
                      <a:lumMod val="75000"/>
                      <a:lumOff val="25000"/>
                    </a:schemeClr>
                  </a:solidFill>
                  <a:ea typeface="Cambria Math" panose="02040503050406030204" pitchFamily="18" charset="0"/>
                </a:rPr>
                <a:t>D &gt; 0</a:t>
              </a:r>
              <a:endParaRPr lang="en-BE" sz="1400" dirty="0">
                <a:solidFill>
                  <a:schemeClr val="tx1">
                    <a:lumMod val="75000"/>
                    <a:lumOff val="25000"/>
                  </a:schemeClr>
                </a:solidFill>
              </a:endParaRPr>
            </a:p>
          </p:txBody>
        </p:sp>
        <p:sp>
          <p:nvSpPr>
            <p:cNvPr id="75" name="TextBox 74">
              <a:extLst>
                <a:ext uri="{FF2B5EF4-FFF2-40B4-BE49-F238E27FC236}">
                  <a16:creationId xmlns:a16="http://schemas.microsoft.com/office/drawing/2014/main" id="{9D6E8FB1-9C81-5546-9CEE-7DC20C0200AD}"/>
                </a:ext>
              </a:extLst>
            </p:cNvPr>
            <p:cNvSpPr txBox="1"/>
            <p:nvPr/>
          </p:nvSpPr>
          <p:spPr>
            <a:xfrm>
              <a:off x="2572120" y="3621265"/>
              <a:ext cx="420243" cy="307777"/>
            </a:xfrm>
            <a:prstGeom prst="rect">
              <a:avLst/>
            </a:prstGeom>
            <a:noFill/>
          </p:spPr>
          <p:txBody>
            <a:bodyPr wrap="none" rtlCol="0">
              <a:spAutoFit/>
            </a:bodyPr>
            <a:lstStyle/>
            <a:p>
              <a:r>
                <a:rPr lang="en-BE" sz="1400" dirty="0">
                  <a:solidFill>
                    <a:srgbClr val="4472C4"/>
                  </a:solidFill>
                </a:rPr>
                <a:t>Yes</a:t>
              </a:r>
            </a:p>
          </p:txBody>
        </p:sp>
        <p:sp>
          <p:nvSpPr>
            <p:cNvPr id="76" name="TextBox 75">
              <a:extLst>
                <a:ext uri="{FF2B5EF4-FFF2-40B4-BE49-F238E27FC236}">
                  <a16:creationId xmlns:a16="http://schemas.microsoft.com/office/drawing/2014/main" id="{FA30D9B4-2AEF-E54C-BF6B-448F3521640D}"/>
                </a:ext>
              </a:extLst>
            </p:cNvPr>
            <p:cNvSpPr txBox="1"/>
            <p:nvPr/>
          </p:nvSpPr>
          <p:spPr>
            <a:xfrm>
              <a:off x="2029438" y="4345741"/>
              <a:ext cx="394660" cy="307777"/>
            </a:xfrm>
            <a:prstGeom prst="rect">
              <a:avLst/>
            </a:prstGeom>
            <a:noFill/>
          </p:spPr>
          <p:txBody>
            <a:bodyPr wrap="none" rtlCol="0">
              <a:spAutoFit/>
            </a:bodyPr>
            <a:lstStyle/>
            <a:p>
              <a:r>
                <a:rPr lang="en-BE" sz="1400" dirty="0">
                  <a:solidFill>
                    <a:srgbClr val="4472C4"/>
                  </a:solidFill>
                </a:rPr>
                <a:t>No</a:t>
              </a:r>
            </a:p>
          </p:txBody>
        </p:sp>
        <p:sp>
          <p:nvSpPr>
            <p:cNvPr id="77" name="TextBox 76">
              <a:extLst>
                <a:ext uri="{FF2B5EF4-FFF2-40B4-BE49-F238E27FC236}">
                  <a16:creationId xmlns:a16="http://schemas.microsoft.com/office/drawing/2014/main" id="{B139A345-5A36-8D41-839B-D062E9B929D0}"/>
                </a:ext>
              </a:extLst>
            </p:cNvPr>
            <p:cNvSpPr txBox="1"/>
            <p:nvPr/>
          </p:nvSpPr>
          <p:spPr>
            <a:xfrm>
              <a:off x="2604356" y="4818476"/>
              <a:ext cx="394660" cy="307777"/>
            </a:xfrm>
            <a:prstGeom prst="rect">
              <a:avLst/>
            </a:prstGeom>
            <a:noFill/>
          </p:spPr>
          <p:txBody>
            <a:bodyPr wrap="none" rtlCol="0">
              <a:spAutoFit/>
            </a:bodyPr>
            <a:lstStyle/>
            <a:p>
              <a:r>
                <a:rPr lang="en-BE" sz="1400" dirty="0">
                  <a:solidFill>
                    <a:srgbClr val="4472C4"/>
                  </a:solidFill>
                </a:rPr>
                <a:t>No</a:t>
              </a:r>
            </a:p>
          </p:txBody>
        </p:sp>
        <p:cxnSp>
          <p:nvCxnSpPr>
            <p:cNvPr id="78" name="Straight Arrow Connector 77">
              <a:extLst>
                <a:ext uri="{FF2B5EF4-FFF2-40B4-BE49-F238E27FC236}">
                  <a16:creationId xmlns:a16="http://schemas.microsoft.com/office/drawing/2014/main" id="{41DAF923-4A39-AE40-BFE9-52FC2F522BEB}"/>
                </a:ext>
              </a:extLst>
            </p:cNvPr>
            <p:cNvCxnSpPr>
              <a:cxnSpLocks/>
            </p:cNvCxnSpPr>
            <p:nvPr/>
          </p:nvCxnSpPr>
          <p:spPr>
            <a:xfrm>
              <a:off x="1992086" y="3207904"/>
              <a:ext cx="1" cy="275351"/>
            </a:xfrm>
            <a:prstGeom prst="straightConnector1">
              <a:avLst/>
            </a:prstGeom>
            <a:ln w="9525">
              <a:tailEnd type="triangle" w="lg" len="med"/>
            </a:ln>
          </p:spPr>
          <p:style>
            <a:lnRef idx="1">
              <a:schemeClr val="accent1"/>
            </a:lnRef>
            <a:fillRef idx="0">
              <a:schemeClr val="accent1"/>
            </a:fillRef>
            <a:effectRef idx="0">
              <a:schemeClr val="accent1"/>
            </a:effectRef>
            <a:fontRef idx="minor">
              <a:schemeClr val="tx1"/>
            </a:fontRef>
          </p:style>
        </p:cxnSp>
        <p:sp>
          <p:nvSpPr>
            <p:cNvPr id="79" name="Rounded Rectangle 78">
              <a:extLst>
                <a:ext uri="{FF2B5EF4-FFF2-40B4-BE49-F238E27FC236}">
                  <a16:creationId xmlns:a16="http://schemas.microsoft.com/office/drawing/2014/main" id="{92403DB3-0DC8-1C47-94DC-84C0FCF4786D}"/>
                </a:ext>
              </a:extLst>
            </p:cNvPr>
            <p:cNvSpPr/>
            <p:nvPr/>
          </p:nvSpPr>
          <p:spPr>
            <a:xfrm>
              <a:off x="2979663" y="4727145"/>
              <a:ext cx="1458515" cy="78556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400" dirty="0"/>
                <a:t>1 r</a:t>
              </a:r>
              <a:r>
                <a:rPr lang="en-BE" sz="1400" dirty="0"/>
                <a:t>eëel nulpunt</a:t>
              </a:r>
            </a:p>
            <a:p>
              <a:pPr algn="ctr"/>
              <a:endParaRPr lang="en-BE" sz="1400" dirty="0"/>
            </a:p>
          </p:txBody>
        </p:sp>
        <p:sp>
          <p:nvSpPr>
            <p:cNvPr id="80" name="Rounded Rectangle 79">
              <a:extLst>
                <a:ext uri="{FF2B5EF4-FFF2-40B4-BE49-F238E27FC236}">
                  <a16:creationId xmlns:a16="http://schemas.microsoft.com/office/drawing/2014/main" id="{24F350A8-7E0E-BF4F-98C7-586D4BB7DF93}"/>
                </a:ext>
              </a:extLst>
            </p:cNvPr>
            <p:cNvSpPr/>
            <p:nvPr/>
          </p:nvSpPr>
          <p:spPr>
            <a:xfrm>
              <a:off x="388624" y="5847003"/>
              <a:ext cx="3203013" cy="785572"/>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400" dirty="0"/>
                <a:t>2 r</a:t>
              </a:r>
              <a:r>
                <a:rPr lang="en-BE" sz="1400" dirty="0"/>
                <a:t>eële nulpunten</a:t>
              </a:r>
            </a:p>
            <a:p>
              <a:pPr algn="ctr"/>
              <a:endParaRPr lang="en-BE" sz="1400" dirty="0"/>
            </a:p>
            <a:p>
              <a:pPr algn="ctr"/>
              <a:endParaRPr lang="en-BE" sz="1400" dirty="0"/>
            </a:p>
          </p:txBody>
        </p:sp>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982B7710-DBDF-2745-BFFF-3285E6F4FAD7}"/>
                    </a:ext>
                  </a:extLst>
                </p:cNvPr>
                <p:cNvSpPr txBox="1"/>
                <p:nvPr/>
              </p:nvSpPr>
              <p:spPr>
                <a:xfrm>
                  <a:off x="2088061" y="6126621"/>
                  <a:ext cx="1506759" cy="48769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US" sz="1200" b="0" i="0" smtClean="0">
                            <a:solidFill>
                              <a:schemeClr val="bg1"/>
                            </a:solidFill>
                            <a:latin typeface="Arial" panose="020B0604020202020204" pitchFamily="34" charset="0"/>
                            <a:cs typeface="Arial" panose="020B0604020202020204" pitchFamily="34" charset="0"/>
                          </a:rPr>
                          <m:t>x</m:t>
                        </m:r>
                        <m:r>
                          <m:rPr>
                            <m:nor/>
                          </m:rPr>
                          <a:rPr lang="en-US" sz="1200" b="0" i="0" smtClean="0">
                            <a:solidFill>
                              <a:schemeClr val="bg1"/>
                            </a:solidFill>
                            <a:latin typeface="Arial" panose="020B0604020202020204" pitchFamily="34" charset="0"/>
                            <a:cs typeface="Arial" panose="020B0604020202020204" pitchFamily="34" charset="0"/>
                          </a:rPr>
                          <m:t> = </m:t>
                        </m:r>
                        <m:f>
                          <m:fPr>
                            <m:ctrlPr>
                              <a:rPr lang="en-BE" sz="1200" b="0" i="1" smtClean="0">
                                <a:solidFill>
                                  <a:schemeClr val="bg1"/>
                                </a:solidFill>
                                <a:latin typeface="Cambria Math" panose="02040503050406030204" pitchFamily="18" charset="0"/>
                              </a:rPr>
                            </m:ctrlPr>
                          </m:fPr>
                          <m:num>
                            <m:r>
                              <m:rPr>
                                <m:nor/>
                              </m:rPr>
                              <a:rPr lang="en-US" sz="1200" b="0" i="0" smtClean="0">
                                <a:solidFill>
                                  <a:schemeClr val="bg1"/>
                                </a:solidFill>
                              </a:rPr>
                              <m:t>− </m:t>
                            </m:r>
                            <m:r>
                              <m:rPr>
                                <m:nor/>
                              </m:rPr>
                              <a:rPr lang="en-US" sz="1200" b="0" i="0" smtClean="0">
                                <a:solidFill>
                                  <a:schemeClr val="bg1"/>
                                </a:solidFill>
                              </a:rPr>
                              <m:t>b</m:t>
                            </m:r>
                            <m:r>
                              <m:rPr>
                                <m:nor/>
                              </m:rPr>
                              <a:rPr lang="en-US" sz="1200" b="0" i="0" smtClean="0">
                                <a:solidFill>
                                  <a:schemeClr val="bg1"/>
                                </a:solidFill>
                              </a:rPr>
                              <m:t> + </m:t>
                            </m:r>
                            <m:rad>
                              <m:radPr>
                                <m:degHide m:val="on"/>
                                <m:ctrlPr>
                                  <a:rPr lang="en-US" sz="1200" b="0" i="1" smtClean="0">
                                    <a:solidFill>
                                      <a:schemeClr val="bg1"/>
                                    </a:solidFill>
                                    <a:latin typeface="Cambria Math" panose="02040503050406030204" pitchFamily="18" charset="0"/>
                                  </a:rPr>
                                </m:ctrlPr>
                              </m:radPr>
                              <m:deg/>
                              <m:e>
                                <m:sSup>
                                  <m:sSupPr>
                                    <m:ctrlPr>
                                      <a:rPr lang="en-US" sz="1200" b="0" i="1" smtClean="0">
                                        <a:solidFill>
                                          <a:schemeClr val="bg1"/>
                                        </a:solidFill>
                                        <a:latin typeface="Cambria Math" panose="02040503050406030204" pitchFamily="18" charset="0"/>
                                      </a:rPr>
                                    </m:ctrlPr>
                                  </m:sSupPr>
                                  <m:e>
                                    <m:r>
                                      <a:rPr lang="en-US" sz="1200" b="0" i="1" smtClean="0">
                                        <a:solidFill>
                                          <a:schemeClr val="bg1"/>
                                        </a:solidFill>
                                        <a:latin typeface="Cambria Math" panose="02040503050406030204" pitchFamily="18" charset="0"/>
                                      </a:rPr>
                                      <m:t>𝑏</m:t>
                                    </m:r>
                                  </m:e>
                                  <m:sup>
                                    <m:r>
                                      <a:rPr lang="en-US" sz="1200" b="0" i="1" smtClean="0">
                                        <a:solidFill>
                                          <a:schemeClr val="bg1"/>
                                        </a:solidFill>
                                        <a:latin typeface="Cambria Math" panose="02040503050406030204" pitchFamily="18" charset="0"/>
                                      </a:rPr>
                                      <m:t>2</m:t>
                                    </m:r>
                                  </m:sup>
                                </m:sSup>
                                <m:r>
                                  <a:rPr lang="en-US" sz="1200" b="0" i="1" smtClean="0">
                                    <a:solidFill>
                                      <a:schemeClr val="bg1"/>
                                    </a:solidFill>
                                    <a:latin typeface="Cambria Math" panose="02040503050406030204" pitchFamily="18" charset="0"/>
                                  </a:rPr>
                                  <m:t>−4</m:t>
                                </m:r>
                                <m:r>
                                  <a:rPr lang="en-US" sz="1200" b="0" i="1" smtClean="0">
                                    <a:solidFill>
                                      <a:schemeClr val="bg1"/>
                                    </a:solidFill>
                                    <a:latin typeface="Cambria Math" panose="02040503050406030204" pitchFamily="18" charset="0"/>
                                  </a:rPr>
                                  <m:t>𝑎𝑐</m:t>
                                </m:r>
                              </m:e>
                            </m:rad>
                          </m:num>
                          <m:den>
                            <m:r>
                              <m:rPr>
                                <m:nor/>
                              </m:rPr>
                              <a:rPr lang="en-US" sz="1200" b="0" i="0" smtClean="0">
                                <a:solidFill>
                                  <a:schemeClr val="bg1"/>
                                </a:solidFill>
                              </a:rPr>
                              <m:t>2</m:t>
                            </m:r>
                            <m:r>
                              <m:rPr>
                                <m:nor/>
                              </m:rPr>
                              <a:rPr lang="en-US" sz="1200" b="0" i="0" smtClean="0">
                                <a:solidFill>
                                  <a:schemeClr val="bg1"/>
                                </a:solidFill>
                              </a:rPr>
                              <m:t>a</m:t>
                            </m:r>
                          </m:den>
                        </m:f>
                      </m:oMath>
                    </m:oMathPara>
                  </a14:m>
                  <a:endParaRPr lang="en-BE" sz="1200" dirty="0">
                    <a:latin typeface="Arial" panose="020B0604020202020204" pitchFamily="34" charset="0"/>
                    <a:cs typeface="Arial" panose="020B0604020202020204" pitchFamily="34" charset="0"/>
                  </a:endParaRPr>
                </a:p>
              </p:txBody>
            </p:sp>
          </mc:Choice>
          <mc:Fallback xmlns="">
            <p:sp>
              <p:nvSpPr>
                <p:cNvPr id="81" name="TextBox 80">
                  <a:extLst>
                    <a:ext uri="{FF2B5EF4-FFF2-40B4-BE49-F238E27FC236}">
                      <a16:creationId xmlns:a16="http://schemas.microsoft.com/office/drawing/2014/main" id="{982B7710-DBDF-2745-BFFF-3285E6F4FAD7}"/>
                    </a:ext>
                  </a:extLst>
                </p:cNvPr>
                <p:cNvSpPr txBox="1">
                  <a:spLocks noRot="1" noChangeAspect="1" noMove="1" noResize="1" noEditPoints="1" noAdjustHandles="1" noChangeArrowheads="1" noChangeShapeType="1" noTextEdit="1"/>
                </p:cNvSpPr>
                <p:nvPr/>
              </p:nvSpPr>
              <p:spPr>
                <a:xfrm>
                  <a:off x="2088061" y="6126621"/>
                  <a:ext cx="1506759" cy="487698"/>
                </a:xfrm>
                <a:prstGeom prst="rect">
                  <a:avLst/>
                </a:prstGeom>
                <a:blipFill>
                  <a:blip r:embed="rId13"/>
                  <a:stretch>
                    <a:fillRect b="-2564"/>
                  </a:stretch>
                </a:blipFill>
              </p:spPr>
              <p:txBody>
                <a:bodyPr/>
                <a:lstStyle/>
                <a:p>
                  <a:r>
                    <a:rPr lang="en-BE">
                      <a:noFill/>
                    </a:rPr>
                    <a:t> </a:t>
                  </a:r>
                </a:p>
              </p:txBody>
            </p:sp>
          </mc:Fallback>
        </mc:AlternateContent>
        <mc:AlternateContent xmlns:mc="http://schemas.openxmlformats.org/markup-compatibility/2006" xmlns:a14="http://schemas.microsoft.com/office/drawing/2010/main">
          <mc:Choice Requires="a14">
            <p:sp>
              <p:nvSpPr>
                <p:cNvPr id="82" name="TextBox 81">
                  <a:extLst>
                    <a:ext uri="{FF2B5EF4-FFF2-40B4-BE49-F238E27FC236}">
                      <a16:creationId xmlns:a16="http://schemas.microsoft.com/office/drawing/2014/main" id="{E53417A0-8158-8044-B9B4-5DA3B2BED8BF}"/>
                    </a:ext>
                  </a:extLst>
                </p:cNvPr>
                <p:cNvSpPr txBox="1"/>
                <p:nvPr/>
              </p:nvSpPr>
              <p:spPr>
                <a:xfrm>
                  <a:off x="391800" y="6125908"/>
                  <a:ext cx="1476302" cy="48769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US" sz="1200" b="0" i="0" smtClean="0">
                            <a:solidFill>
                              <a:schemeClr val="bg1"/>
                            </a:solidFill>
                            <a:latin typeface="Arial" panose="020B0604020202020204" pitchFamily="34" charset="0"/>
                            <a:cs typeface="Arial" panose="020B0604020202020204" pitchFamily="34" charset="0"/>
                          </a:rPr>
                          <m:t>x</m:t>
                        </m:r>
                        <m:r>
                          <m:rPr>
                            <m:nor/>
                          </m:rPr>
                          <a:rPr lang="en-US" sz="1200" b="0" i="0" smtClean="0">
                            <a:solidFill>
                              <a:schemeClr val="bg1"/>
                            </a:solidFill>
                            <a:latin typeface="Arial" panose="020B0604020202020204" pitchFamily="34" charset="0"/>
                            <a:cs typeface="Arial" panose="020B0604020202020204" pitchFamily="34" charset="0"/>
                          </a:rPr>
                          <m:t> = </m:t>
                        </m:r>
                        <m:f>
                          <m:fPr>
                            <m:ctrlPr>
                              <a:rPr lang="en-BE" sz="1200" b="0" i="1" smtClean="0">
                                <a:solidFill>
                                  <a:schemeClr val="bg1"/>
                                </a:solidFill>
                                <a:latin typeface="Cambria Math" panose="02040503050406030204" pitchFamily="18" charset="0"/>
                              </a:rPr>
                            </m:ctrlPr>
                          </m:fPr>
                          <m:num>
                            <m:r>
                              <m:rPr>
                                <m:nor/>
                              </m:rPr>
                              <a:rPr lang="en-US" sz="1200" b="0" i="0" smtClean="0">
                                <a:solidFill>
                                  <a:schemeClr val="bg1"/>
                                </a:solidFill>
                              </a:rPr>
                              <m:t>− </m:t>
                            </m:r>
                            <m:r>
                              <m:rPr>
                                <m:nor/>
                              </m:rPr>
                              <a:rPr lang="en-US" sz="1200" b="0" i="0" smtClean="0">
                                <a:solidFill>
                                  <a:schemeClr val="bg1"/>
                                </a:solidFill>
                              </a:rPr>
                              <m:t>b</m:t>
                            </m:r>
                            <m:r>
                              <m:rPr>
                                <m:nor/>
                              </m:rPr>
                              <a:rPr lang="en-US" sz="1200" b="0" i="0" smtClean="0">
                                <a:solidFill>
                                  <a:schemeClr val="bg1"/>
                                </a:solidFill>
                              </a:rPr>
                              <m:t> − </m:t>
                            </m:r>
                            <m:rad>
                              <m:radPr>
                                <m:degHide m:val="on"/>
                                <m:ctrlPr>
                                  <a:rPr lang="en-US" sz="1200" b="0" i="1" smtClean="0">
                                    <a:solidFill>
                                      <a:schemeClr val="bg1"/>
                                    </a:solidFill>
                                    <a:latin typeface="Cambria Math" panose="02040503050406030204" pitchFamily="18" charset="0"/>
                                  </a:rPr>
                                </m:ctrlPr>
                              </m:radPr>
                              <m:deg/>
                              <m:e>
                                <m:sSup>
                                  <m:sSupPr>
                                    <m:ctrlPr>
                                      <a:rPr lang="en-US" sz="1200" b="0" i="1" smtClean="0">
                                        <a:solidFill>
                                          <a:schemeClr val="bg1"/>
                                        </a:solidFill>
                                        <a:latin typeface="Cambria Math" panose="02040503050406030204" pitchFamily="18" charset="0"/>
                                      </a:rPr>
                                    </m:ctrlPr>
                                  </m:sSupPr>
                                  <m:e>
                                    <m:r>
                                      <a:rPr lang="en-US" sz="1200" b="0" i="1" smtClean="0">
                                        <a:solidFill>
                                          <a:schemeClr val="bg1"/>
                                        </a:solidFill>
                                        <a:latin typeface="Cambria Math" panose="02040503050406030204" pitchFamily="18" charset="0"/>
                                      </a:rPr>
                                      <m:t>𝑏</m:t>
                                    </m:r>
                                  </m:e>
                                  <m:sup>
                                    <m:r>
                                      <a:rPr lang="en-US" sz="1200" b="0" i="1" smtClean="0">
                                        <a:solidFill>
                                          <a:schemeClr val="bg1"/>
                                        </a:solidFill>
                                        <a:latin typeface="Cambria Math" panose="02040503050406030204" pitchFamily="18" charset="0"/>
                                      </a:rPr>
                                      <m:t>2</m:t>
                                    </m:r>
                                  </m:sup>
                                </m:sSup>
                                <m:r>
                                  <a:rPr lang="en-US" sz="1200" b="0" i="1" smtClean="0">
                                    <a:solidFill>
                                      <a:schemeClr val="bg1"/>
                                    </a:solidFill>
                                    <a:latin typeface="Cambria Math" panose="02040503050406030204" pitchFamily="18" charset="0"/>
                                  </a:rPr>
                                  <m:t>−4</m:t>
                                </m:r>
                                <m:r>
                                  <a:rPr lang="en-US" sz="1200" b="0" i="1" smtClean="0">
                                    <a:solidFill>
                                      <a:schemeClr val="bg1"/>
                                    </a:solidFill>
                                    <a:latin typeface="Cambria Math" panose="02040503050406030204" pitchFamily="18" charset="0"/>
                                  </a:rPr>
                                  <m:t>𝑎𝑐</m:t>
                                </m:r>
                              </m:e>
                            </m:rad>
                          </m:num>
                          <m:den>
                            <m:r>
                              <m:rPr>
                                <m:nor/>
                              </m:rPr>
                              <a:rPr lang="en-US" sz="1200" b="0" i="0" smtClean="0">
                                <a:solidFill>
                                  <a:schemeClr val="bg1"/>
                                </a:solidFill>
                              </a:rPr>
                              <m:t>2</m:t>
                            </m:r>
                            <m:r>
                              <m:rPr>
                                <m:nor/>
                              </m:rPr>
                              <a:rPr lang="en-US" sz="1200" b="0" i="0" smtClean="0">
                                <a:solidFill>
                                  <a:schemeClr val="bg1"/>
                                </a:solidFill>
                              </a:rPr>
                              <m:t>a</m:t>
                            </m:r>
                          </m:den>
                        </m:f>
                      </m:oMath>
                    </m:oMathPara>
                  </a14:m>
                  <a:endParaRPr lang="en-BE" sz="1200" dirty="0">
                    <a:solidFill>
                      <a:schemeClr val="bg1"/>
                    </a:solidFill>
                    <a:latin typeface="Arial" panose="020B0604020202020204" pitchFamily="34" charset="0"/>
                    <a:cs typeface="Arial" panose="020B0604020202020204" pitchFamily="34" charset="0"/>
                  </a:endParaRPr>
                </a:p>
              </p:txBody>
            </p:sp>
          </mc:Choice>
          <mc:Fallback xmlns="">
            <p:sp>
              <p:nvSpPr>
                <p:cNvPr id="82" name="TextBox 81">
                  <a:extLst>
                    <a:ext uri="{FF2B5EF4-FFF2-40B4-BE49-F238E27FC236}">
                      <a16:creationId xmlns:a16="http://schemas.microsoft.com/office/drawing/2014/main" id="{E53417A0-8158-8044-B9B4-5DA3B2BED8BF}"/>
                    </a:ext>
                  </a:extLst>
                </p:cNvPr>
                <p:cNvSpPr txBox="1">
                  <a:spLocks noRot="1" noChangeAspect="1" noMove="1" noResize="1" noEditPoints="1" noAdjustHandles="1" noChangeArrowheads="1" noChangeShapeType="1" noTextEdit="1"/>
                </p:cNvSpPr>
                <p:nvPr/>
              </p:nvSpPr>
              <p:spPr>
                <a:xfrm>
                  <a:off x="391800" y="6125908"/>
                  <a:ext cx="1476302" cy="487698"/>
                </a:xfrm>
                <a:prstGeom prst="rect">
                  <a:avLst/>
                </a:prstGeom>
                <a:blipFill>
                  <a:blip r:embed="rId14"/>
                  <a:stretch>
                    <a:fillRect b="-2564"/>
                  </a:stretch>
                </a:blipFill>
              </p:spPr>
              <p:txBody>
                <a:bodyPr/>
                <a:lstStyle/>
                <a:p>
                  <a:r>
                    <a:rPr lang="en-BE">
                      <a:noFill/>
                    </a:rPr>
                    <a:t> </a:t>
                  </a:r>
                </a:p>
              </p:txBody>
            </p:sp>
          </mc:Fallback>
        </mc:AlternateContent>
        <p:sp>
          <p:nvSpPr>
            <p:cNvPr id="83" name="TextBox 82">
              <a:extLst>
                <a:ext uri="{FF2B5EF4-FFF2-40B4-BE49-F238E27FC236}">
                  <a16:creationId xmlns:a16="http://schemas.microsoft.com/office/drawing/2014/main" id="{9BF19E8B-743A-9646-95B6-B32C80BDD85B}"/>
                </a:ext>
              </a:extLst>
            </p:cNvPr>
            <p:cNvSpPr txBox="1"/>
            <p:nvPr/>
          </p:nvSpPr>
          <p:spPr>
            <a:xfrm>
              <a:off x="1831087" y="6247666"/>
              <a:ext cx="333746" cy="307777"/>
            </a:xfrm>
            <a:prstGeom prst="rect">
              <a:avLst/>
            </a:prstGeom>
            <a:noFill/>
          </p:spPr>
          <p:txBody>
            <a:bodyPr wrap="none" rtlCol="0">
              <a:spAutoFit/>
            </a:bodyPr>
            <a:lstStyle/>
            <a:p>
              <a:r>
                <a:rPr lang="en-BE" sz="1400" dirty="0">
                  <a:solidFill>
                    <a:schemeClr val="bg1"/>
                  </a:solidFill>
                </a:rPr>
                <a:t>of</a:t>
              </a:r>
            </a:p>
          </p:txBody>
        </p:sp>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C62025E0-D786-0F44-92EC-7A9FE221B318}"/>
                    </a:ext>
                  </a:extLst>
                </p:cNvPr>
                <p:cNvSpPr txBox="1"/>
                <p:nvPr/>
              </p:nvSpPr>
              <p:spPr>
                <a:xfrm>
                  <a:off x="3349187" y="5009799"/>
                  <a:ext cx="704039" cy="44031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US" sz="1200" b="0" i="0" smtClean="0">
                            <a:solidFill>
                              <a:schemeClr val="bg1"/>
                            </a:solidFill>
                            <a:latin typeface="Arial" panose="020B0604020202020204" pitchFamily="34" charset="0"/>
                            <a:cs typeface="Arial" panose="020B0604020202020204" pitchFamily="34" charset="0"/>
                          </a:rPr>
                          <m:t>x</m:t>
                        </m:r>
                        <m:r>
                          <m:rPr>
                            <m:nor/>
                          </m:rPr>
                          <a:rPr lang="en-US" sz="1200" b="0" i="0" smtClean="0">
                            <a:solidFill>
                              <a:schemeClr val="bg1"/>
                            </a:solidFill>
                            <a:latin typeface="Arial" panose="020B0604020202020204" pitchFamily="34" charset="0"/>
                            <a:cs typeface="Arial" panose="020B0604020202020204" pitchFamily="34" charset="0"/>
                          </a:rPr>
                          <m:t> = </m:t>
                        </m:r>
                        <m:f>
                          <m:fPr>
                            <m:ctrlPr>
                              <a:rPr lang="en-BE" sz="1200" b="0" i="1" smtClean="0">
                                <a:solidFill>
                                  <a:schemeClr val="bg1"/>
                                </a:solidFill>
                                <a:latin typeface="Cambria Math" panose="02040503050406030204" pitchFamily="18" charset="0"/>
                              </a:rPr>
                            </m:ctrlPr>
                          </m:fPr>
                          <m:num>
                            <m:r>
                              <m:rPr>
                                <m:nor/>
                              </m:rPr>
                              <a:rPr lang="en-US" sz="1200" b="0" i="0" smtClean="0">
                                <a:solidFill>
                                  <a:schemeClr val="bg1"/>
                                </a:solidFill>
                              </a:rPr>
                              <m:t>− </m:t>
                            </m:r>
                            <m:r>
                              <m:rPr>
                                <m:nor/>
                              </m:rPr>
                              <a:rPr lang="en-US" sz="1200" b="0" i="0" smtClean="0">
                                <a:solidFill>
                                  <a:schemeClr val="bg1"/>
                                </a:solidFill>
                              </a:rPr>
                              <m:t>b</m:t>
                            </m:r>
                            <m:r>
                              <m:rPr>
                                <m:nor/>
                              </m:rPr>
                              <a:rPr lang="en-US" sz="1200" b="0" i="0" smtClean="0">
                                <a:solidFill>
                                  <a:schemeClr val="bg1"/>
                                </a:solidFill>
                              </a:rPr>
                              <m:t> </m:t>
                            </m:r>
                          </m:num>
                          <m:den>
                            <m:r>
                              <m:rPr>
                                <m:nor/>
                              </m:rPr>
                              <a:rPr lang="en-US" sz="1200" b="0" i="0" smtClean="0">
                                <a:solidFill>
                                  <a:schemeClr val="bg1"/>
                                </a:solidFill>
                              </a:rPr>
                              <m:t>2</m:t>
                            </m:r>
                            <m:r>
                              <m:rPr>
                                <m:nor/>
                              </m:rPr>
                              <a:rPr lang="en-US" sz="1200" b="0" i="0" smtClean="0">
                                <a:solidFill>
                                  <a:schemeClr val="bg1"/>
                                </a:solidFill>
                              </a:rPr>
                              <m:t>a</m:t>
                            </m:r>
                          </m:den>
                        </m:f>
                      </m:oMath>
                    </m:oMathPara>
                  </a14:m>
                  <a:endParaRPr lang="en-BE" sz="1200" dirty="0">
                    <a:solidFill>
                      <a:schemeClr val="bg1"/>
                    </a:solidFill>
                    <a:latin typeface="Arial" panose="020B0604020202020204" pitchFamily="34" charset="0"/>
                    <a:cs typeface="Arial" panose="020B0604020202020204" pitchFamily="34" charset="0"/>
                  </a:endParaRPr>
                </a:p>
              </p:txBody>
            </p:sp>
          </mc:Choice>
          <mc:Fallback xmlns="">
            <p:sp>
              <p:nvSpPr>
                <p:cNvPr id="84" name="TextBox 83">
                  <a:extLst>
                    <a:ext uri="{FF2B5EF4-FFF2-40B4-BE49-F238E27FC236}">
                      <a16:creationId xmlns:a16="http://schemas.microsoft.com/office/drawing/2014/main" id="{C62025E0-D786-0F44-92EC-7A9FE221B318}"/>
                    </a:ext>
                  </a:extLst>
                </p:cNvPr>
                <p:cNvSpPr txBox="1">
                  <a:spLocks noRot="1" noChangeAspect="1" noMove="1" noResize="1" noEditPoints="1" noAdjustHandles="1" noChangeArrowheads="1" noChangeShapeType="1" noTextEdit="1"/>
                </p:cNvSpPr>
                <p:nvPr/>
              </p:nvSpPr>
              <p:spPr>
                <a:xfrm>
                  <a:off x="3349187" y="5009799"/>
                  <a:ext cx="704039" cy="440313"/>
                </a:xfrm>
                <a:prstGeom prst="rect">
                  <a:avLst/>
                </a:prstGeom>
                <a:blipFill>
                  <a:blip r:embed="rId15"/>
                  <a:stretch>
                    <a:fillRect t="-2778"/>
                  </a:stretch>
                </a:blipFill>
              </p:spPr>
              <p:txBody>
                <a:bodyPr/>
                <a:lstStyle/>
                <a:p>
                  <a:r>
                    <a:rPr lang="en-BE">
                      <a:noFill/>
                    </a:rPr>
                    <a:t> </a:t>
                  </a:r>
                </a:p>
              </p:txBody>
            </p:sp>
          </mc:Fallback>
        </mc:AlternateContent>
        <p:cxnSp>
          <p:nvCxnSpPr>
            <p:cNvPr id="85" name="Straight Arrow Connector 84">
              <a:extLst>
                <a:ext uri="{FF2B5EF4-FFF2-40B4-BE49-F238E27FC236}">
                  <a16:creationId xmlns:a16="http://schemas.microsoft.com/office/drawing/2014/main" id="{B28FFB6D-F689-6E4F-9501-477BEDBC40A7}"/>
                </a:ext>
              </a:extLst>
            </p:cNvPr>
            <p:cNvCxnSpPr>
              <a:cxnSpLocks/>
            </p:cNvCxnSpPr>
            <p:nvPr/>
          </p:nvCxnSpPr>
          <p:spPr>
            <a:xfrm>
              <a:off x="1988754" y="4382818"/>
              <a:ext cx="1" cy="275351"/>
            </a:xfrm>
            <a:prstGeom prst="straightConnector1">
              <a:avLst/>
            </a:prstGeom>
            <a:ln w="9525">
              <a:tailEnd type="triangle" w="lg" len="med"/>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84DB13DD-B439-7046-A01E-B5DA64D6ECAD}"/>
                </a:ext>
              </a:extLst>
            </p:cNvPr>
            <p:cNvCxnSpPr>
              <a:cxnSpLocks/>
            </p:cNvCxnSpPr>
            <p:nvPr/>
          </p:nvCxnSpPr>
          <p:spPr>
            <a:xfrm>
              <a:off x="1985014" y="5550876"/>
              <a:ext cx="1" cy="275351"/>
            </a:xfrm>
            <a:prstGeom prst="straightConnector1">
              <a:avLst/>
            </a:prstGeom>
            <a:ln w="9525">
              <a:tailEnd type="triangle" w="lg" len="med"/>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847FA3FB-FD00-544E-A00F-AC2B28CB9869}"/>
                </a:ext>
              </a:extLst>
            </p:cNvPr>
            <p:cNvCxnSpPr>
              <a:cxnSpLocks/>
            </p:cNvCxnSpPr>
            <p:nvPr/>
          </p:nvCxnSpPr>
          <p:spPr>
            <a:xfrm rot="16200000">
              <a:off x="2814587" y="4976972"/>
              <a:ext cx="1" cy="275351"/>
            </a:xfrm>
            <a:prstGeom prst="straightConnector1">
              <a:avLst/>
            </a:prstGeom>
            <a:ln w="9525">
              <a:tailEnd type="triangle" w="lg" len="med"/>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F42C656B-07C4-FC4D-A113-87A9155378BB}"/>
                </a:ext>
              </a:extLst>
            </p:cNvPr>
            <p:cNvCxnSpPr>
              <a:cxnSpLocks/>
            </p:cNvCxnSpPr>
            <p:nvPr/>
          </p:nvCxnSpPr>
          <p:spPr>
            <a:xfrm rot="16200000">
              <a:off x="2814587" y="3802972"/>
              <a:ext cx="1" cy="275351"/>
            </a:xfrm>
            <a:prstGeom prst="straightConnector1">
              <a:avLst/>
            </a:prstGeom>
            <a:ln w="9525">
              <a:tailEnd type="triangle" w="lg" len="med"/>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59237AD9-2D4E-4A4D-8B5C-EACA53AED70E}"/>
                </a:ext>
              </a:extLst>
            </p:cNvPr>
            <p:cNvSpPr txBox="1"/>
            <p:nvPr/>
          </p:nvSpPr>
          <p:spPr>
            <a:xfrm>
              <a:off x="1999988" y="5493598"/>
              <a:ext cx="420243" cy="307777"/>
            </a:xfrm>
            <a:prstGeom prst="rect">
              <a:avLst/>
            </a:prstGeom>
            <a:noFill/>
          </p:spPr>
          <p:txBody>
            <a:bodyPr wrap="none" rtlCol="0">
              <a:spAutoFit/>
            </a:bodyPr>
            <a:lstStyle/>
            <a:p>
              <a:r>
                <a:rPr lang="en-BE" sz="1400" dirty="0">
                  <a:solidFill>
                    <a:srgbClr val="4472C4"/>
                  </a:solidFill>
                </a:rPr>
                <a:t>Yes</a:t>
              </a:r>
            </a:p>
          </p:txBody>
        </p:sp>
      </p:grpSp>
    </p:spTree>
    <p:extLst>
      <p:ext uri="{BB962C8B-B14F-4D97-AF65-F5344CB8AC3E}">
        <p14:creationId xmlns:p14="http://schemas.microsoft.com/office/powerpoint/2010/main" val="15153373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1BD37EED-8487-9649-87E5-112ACDBD60D7}"/>
              </a:ext>
            </a:extLst>
          </p:cNvPr>
          <p:cNvSpPr txBox="1"/>
          <p:nvPr/>
        </p:nvSpPr>
        <p:spPr>
          <a:xfrm>
            <a:off x="304402" y="404813"/>
            <a:ext cx="3760517" cy="954107"/>
          </a:xfrm>
          <a:prstGeom prst="rect">
            <a:avLst/>
          </a:prstGeom>
          <a:noFill/>
        </p:spPr>
        <p:txBody>
          <a:bodyPr wrap="none" rtlCol="0">
            <a:spAutoFit/>
          </a:bodyPr>
          <a:lstStyle/>
          <a:p>
            <a:r>
              <a:rPr lang="en-BE" sz="2800" b="1" dirty="0">
                <a:solidFill>
                  <a:srgbClr val="932833"/>
                </a:solidFill>
              </a:rPr>
              <a:t>Computational Thinking</a:t>
            </a:r>
            <a:br>
              <a:rPr lang="en-BE" sz="2800" b="1" dirty="0">
                <a:solidFill>
                  <a:srgbClr val="932833"/>
                </a:solidFill>
              </a:rPr>
            </a:br>
            <a:r>
              <a:rPr lang="en-BE" sz="2800" b="1" i="1" dirty="0">
                <a:solidFill>
                  <a:srgbClr val="932833"/>
                </a:solidFill>
              </a:rPr>
              <a:t>in de klas</a:t>
            </a:r>
          </a:p>
        </p:txBody>
      </p:sp>
      <p:cxnSp>
        <p:nvCxnSpPr>
          <p:cNvPr id="73" name="Straight Arrow Connector 72">
            <a:extLst>
              <a:ext uri="{FF2B5EF4-FFF2-40B4-BE49-F238E27FC236}">
                <a16:creationId xmlns:a16="http://schemas.microsoft.com/office/drawing/2014/main" id="{90B2E32B-D860-9D4E-AEBF-3EC394B84D99}"/>
              </a:ext>
            </a:extLst>
          </p:cNvPr>
          <p:cNvCxnSpPr>
            <a:cxnSpLocks/>
          </p:cNvCxnSpPr>
          <p:nvPr/>
        </p:nvCxnSpPr>
        <p:spPr>
          <a:xfrm flipH="1">
            <a:off x="3196346" y="2416488"/>
            <a:ext cx="232705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005CFBF0-718B-C644-BCB7-9EE10F560223}"/>
              </a:ext>
            </a:extLst>
          </p:cNvPr>
          <p:cNvPicPr>
            <a:picLocks noChangeAspect="1"/>
          </p:cNvPicPr>
          <p:nvPr/>
        </p:nvPicPr>
        <p:blipFill>
          <a:blip r:embed="rId3"/>
          <a:stretch>
            <a:fillRect/>
          </a:stretch>
        </p:blipFill>
        <p:spPr>
          <a:xfrm>
            <a:off x="5141667" y="495119"/>
            <a:ext cx="6637673" cy="386747"/>
          </a:xfrm>
          <a:prstGeom prst="rect">
            <a:avLst/>
          </a:prstGeom>
        </p:spPr>
      </p:pic>
      <p:sp>
        <p:nvSpPr>
          <p:cNvPr id="57" name="TextBox 56">
            <a:extLst>
              <a:ext uri="{FF2B5EF4-FFF2-40B4-BE49-F238E27FC236}">
                <a16:creationId xmlns:a16="http://schemas.microsoft.com/office/drawing/2014/main" id="{A7F5F995-CA79-C240-99B4-0511C9112E5F}"/>
              </a:ext>
            </a:extLst>
          </p:cNvPr>
          <p:cNvSpPr txBox="1"/>
          <p:nvPr/>
        </p:nvSpPr>
        <p:spPr>
          <a:xfrm>
            <a:off x="1213080" y="2231822"/>
            <a:ext cx="1627369" cy="369332"/>
          </a:xfrm>
          <a:prstGeom prst="rect">
            <a:avLst/>
          </a:prstGeom>
          <a:noFill/>
        </p:spPr>
        <p:txBody>
          <a:bodyPr wrap="none" rtlCol="0">
            <a:spAutoFit/>
          </a:bodyPr>
          <a:lstStyle/>
          <a:p>
            <a:r>
              <a:rPr lang="en-BE" sz="1400" dirty="0">
                <a:solidFill>
                  <a:srgbClr val="C00000"/>
                </a:solidFill>
              </a:rPr>
              <a:t>1</a:t>
            </a:r>
            <a:r>
              <a:rPr lang="en-BE" dirty="0">
                <a:solidFill>
                  <a:srgbClr val="C00000"/>
                </a:solidFill>
              </a:rPr>
              <a:t>|</a:t>
            </a:r>
            <a:r>
              <a:rPr lang="en-BE" i="1" dirty="0">
                <a:solidFill>
                  <a:srgbClr val="C00000"/>
                </a:solidFill>
              </a:rPr>
              <a:t> Structureren</a:t>
            </a:r>
          </a:p>
        </p:txBody>
      </p:sp>
      <p:grpSp>
        <p:nvGrpSpPr>
          <p:cNvPr id="21" name="Group 20">
            <a:extLst>
              <a:ext uri="{FF2B5EF4-FFF2-40B4-BE49-F238E27FC236}">
                <a16:creationId xmlns:a16="http://schemas.microsoft.com/office/drawing/2014/main" id="{D0DFB90D-E091-DF4D-BFED-DB28BB043DF3}"/>
              </a:ext>
            </a:extLst>
          </p:cNvPr>
          <p:cNvGrpSpPr>
            <a:grpSpLocks noChangeAspect="1"/>
          </p:cNvGrpSpPr>
          <p:nvPr/>
        </p:nvGrpSpPr>
        <p:grpSpPr>
          <a:xfrm>
            <a:off x="8817713" y="3669065"/>
            <a:ext cx="3012896" cy="2995062"/>
            <a:chOff x="8993458" y="1410271"/>
            <a:chExt cx="4140200" cy="4115693"/>
          </a:xfrm>
        </p:grpSpPr>
        <p:pic>
          <p:nvPicPr>
            <p:cNvPr id="17" name="Picture 16">
              <a:extLst>
                <a:ext uri="{FF2B5EF4-FFF2-40B4-BE49-F238E27FC236}">
                  <a16:creationId xmlns:a16="http://schemas.microsoft.com/office/drawing/2014/main" id="{775A7140-04F0-6946-9BC1-39B52E19870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8993458" y="1410271"/>
              <a:ext cx="4140200" cy="2368073"/>
            </a:xfrm>
            <a:prstGeom prst="rect">
              <a:avLst/>
            </a:prstGeom>
          </p:spPr>
        </p:pic>
        <p:pic>
          <p:nvPicPr>
            <p:cNvPr id="18" name="Picture 17">
              <a:extLst>
                <a:ext uri="{FF2B5EF4-FFF2-40B4-BE49-F238E27FC236}">
                  <a16:creationId xmlns:a16="http://schemas.microsoft.com/office/drawing/2014/main" id="{E48AC778-7C3F-FC4E-98AA-E9C4CC2BE27D}"/>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8993458" y="3915332"/>
              <a:ext cx="4140200" cy="1610632"/>
            </a:xfrm>
            <a:prstGeom prst="rect">
              <a:avLst/>
            </a:prstGeom>
          </p:spPr>
        </p:pic>
        <p:pic>
          <p:nvPicPr>
            <p:cNvPr id="19" name="Picture 18">
              <a:extLst>
                <a:ext uri="{FF2B5EF4-FFF2-40B4-BE49-F238E27FC236}">
                  <a16:creationId xmlns:a16="http://schemas.microsoft.com/office/drawing/2014/main" id="{C6B89B10-60E9-E540-9A30-21EABCA3AE45}"/>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2601315" y="1815623"/>
              <a:ext cx="461891" cy="230080"/>
            </a:xfrm>
            <a:prstGeom prst="rect">
              <a:avLst/>
            </a:prstGeom>
          </p:spPr>
        </p:pic>
      </p:grpSp>
      <p:grpSp>
        <p:nvGrpSpPr>
          <p:cNvPr id="23" name="Group 22">
            <a:extLst>
              <a:ext uri="{FF2B5EF4-FFF2-40B4-BE49-F238E27FC236}">
                <a16:creationId xmlns:a16="http://schemas.microsoft.com/office/drawing/2014/main" id="{61E7C6BA-FAB3-C64F-9A4D-FDFAB14812FC}"/>
              </a:ext>
            </a:extLst>
          </p:cNvPr>
          <p:cNvGrpSpPr/>
          <p:nvPr/>
        </p:nvGrpSpPr>
        <p:grpSpPr>
          <a:xfrm>
            <a:off x="5131573" y="3669065"/>
            <a:ext cx="3426071" cy="3007762"/>
            <a:chOff x="5296673" y="3669065"/>
            <a:chExt cx="3426071" cy="3007762"/>
          </a:xfrm>
        </p:grpSpPr>
        <p:grpSp>
          <p:nvGrpSpPr>
            <p:cNvPr id="22" name="Group 21">
              <a:extLst>
                <a:ext uri="{FF2B5EF4-FFF2-40B4-BE49-F238E27FC236}">
                  <a16:creationId xmlns:a16="http://schemas.microsoft.com/office/drawing/2014/main" id="{4B4E480F-7F62-D743-A984-1D6932553B51}"/>
                </a:ext>
              </a:extLst>
            </p:cNvPr>
            <p:cNvGrpSpPr>
              <a:grpSpLocks noChangeAspect="1"/>
            </p:cNvGrpSpPr>
            <p:nvPr/>
          </p:nvGrpSpPr>
          <p:grpSpPr>
            <a:xfrm>
              <a:off x="5296673" y="3669065"/>
              <a:ext cx="3029188" cy="3007762"/>
              <a:chOff x="4674151" y="1410271"/>
              <a:chExt cx="4143789" cy="4114479"/>
            </a:xfrm>
          </p:grpSpPr>
          <p:pic>
            <p:nvPicPr>
              <p:cNvPr id="10" name="Picture 9">
                <a:extLst>
                  <a:ext uri="{FF2B5EF4-FFF2-40B4-BE49-F238E27FC236}">
                    <a16:creationId xmlns:a16="http://schemas.microsoft.com/office/drawing/2014/main" id="{7112F257-123C-3D4C-9BC0-9A263E92302D}"/>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4674151" y="1410271"/>
                <a:ext cx="4140200" cy="1978374"/>
              </a:xfrm>
              <a:prstGeom prst="rect">
                <a:avLst/>
              </a:prstGeom>
            </p:spPr>
          </p:pic>
          <p:pic>
            <p:nvPicPr>
              <p:cNvPr id="11" name="Picture 10">
                <a:extLst>
                  <a:ext uri="{FF2B5EF4-FFF2-40B4-BE49-F238E27FC236}">
                    <a16:creationId xmlns:a16="http://schemas.microsoft.com/office/drawing/2014/main" id="{9F169EE5-6DE9-B64D-ADBD-401B74BB88AD}"/>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4677740" y="3488617"/>
                <a:ext cx="4140200" cy="2036133"/>
              </a:xfrm>
              <a:prstGeom prst="rect">
                <a:avLst/>
              </a:prstGeom>
            </p:spPr>
          </p:pic>
          <p:pic>
            <p:nvPicPr>
              <p:cNvPr id="31" name="Picture 30">
                <a:extLst>
                  <a:ext uri="{FF2B5EF4-FFF2-40B4-BE49-F238E27FC236}">
                    <a16:creationId xmlns:a16="http://schemas.microsoft.com/office/drawing/2014/main" id="{066FA275-04E0-3D4B-8605-01ABFA9374D3}"/>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8219656" y="1812448"/>
                <a:ext cx="511011" cy="230004"/>
              </a:xfrm>
              <a:prstGeom prst="rect">
                <a:avLst/>
              </a:prstGeom>
            </p:spPr>
          </p:pic>
          <p:sp>
            <p:nvSpPr>
              <p:cNvPr id="5" name="Rectangle 4">
                <a:extLst>
                  <a:ext uri="{FF2B5EF4-FFF2-40B4-BE49-F238E27FC236}">
                    <a16:creationId xmlns:a16="http://schemas.microsoft.com/office/drawing/2014/main" id="{C68516FB-EDE8-024B-9A1A-6A7A08822C38}"/>
                  </a:ext>
                </a:extLst>
              </p:cNvPr>
              <p:cNvSpPr/>
              <p:nvPr/>
            </p:nvSpPr>
            <p:spPr>
              <a:xfrm>
                <a:off x="6210066" y="2231822"/>
                <a:ext cx="112197" cy="369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grpSp>
        <p:sp>
          <p:nvSpPr>
            <p:cNvPr id="47" name="Rounded Rectangle 46">
              <a:extLst>
                <a:ext uri="{FF2B5EF4-FFF2-40B4-BE49-F238E27FC236}">
                  <a16:creationId xmlns:a16="http://schemas.microsoft.com/office/drawing/2014/main" id="{E899B222-7568-A547-97C5-4B13B8AE4023}"/>
                </a:ext>
              </a:extLst>
            </p:cNvPr>
            <p:cNvSpPr/>
            <p:nvPr/>
          </p:nvSpPr>
          <p:spPr>
            <a:xfrm>
              <a:off x="8077299" y="5553010"/>
              <a:ext cx="643860" cy="29518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sz="1100" cap="small">
                  <a:solidFill>
                    <a:schemeClr val="tx1">
                      <a:lumMod val="65000"/>
                      <a:lumOff val="35000"/>
                    </a:schemeClr>
                  </a:solidFill>
                </a:rPr>
                <a:t>Output</a:t>
              </a:r>
            </a:p>
          </p:txBody>
        </p:sp>
        <p:sp>
          <p:nvSpPr>
            <p:cNvPr id="59" name="Rounded Rectangle 58">
              <a:extLst>
                <a:ext uri="{FF2B5EF4-FFF2-40B4-BE49-F238E27FC236}">
                  <a16:creationId xmlns:a16="http://schemas.microsoft.com/office/drawing/2014/main" id="{A3AB9443-9760-404D-8F01-348C5142212E}"/>
                </a:ext>
              </a:extLst>
            </p:cNvPr>
            <p:cNvSpPr/>
            <p:nvPr/>
          </p:nvSpPr>
          <p:spPr>
            <a:xfrm>
              <a:off x="8077433" y="4431963"/>
              <a:ext cx="643861" cy="29518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sz="1100" cap="small">
                  <a:solidFill>
                    <a:schemeClr val="tx1">
                      <a:lumMod val="65000"/>
                      <a:lumOff val="35000"/>
                    </a:schemeClr>
                  </a:solidFill>
                </a:rPr>
                <a:t>Input</a:t>
              </a:r>
            </a:p>
          </p:txBody>
        </p:sp>
        <p:sp>
          <p:nvSpPr>
            <p:cNvPr id="60" name="Rounded Rectangle 59">
              <a:extLst>
                <a:ext uri="{FF2B5EF4-FFF2-40B4-BE49-F238E27FC236}">
                  <a16:creationId xmlns:a16="http://schemas.microsoft.com/office/drawing/2014/main" id="{F2CC499C-2BEF-0241-A14F-5095CA31E60F}"/>
                </a:ext>
              </a:extLst>
            </p:cNvPr>
            <p:cNvSpPr/>
            <p:nvPr/>
          </p:nvSpPr>
          <p:spPr>
            <a:xfrm>
              <a:off x="7914496" y="4995357"/>
              <a:ext cx="808248" cy="29518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sz="1000">
                  <a:solidFill>
                    <a:schemeClr val="tx1">
                      <a:lumMod val="65000"/>
                      <a:lumOff val="35000"/>
                    </a:schemeClr>
                  </a:solidFill>
                </a:rPr>
                <a:t>Verwerking</a:t>
              </a:r>
            </a:p>
          </p:txBody>
        </p:sp>
        <p:cxnSp>
          <p:nvCxnSpPr>
            <p:cNvPr id="61" name="Straight Arrow Connector 60">
              <a:extLst>
                <a:ext uri="{FF2B5EF4-FFF2-40B4-BE49-F238E27FC236}">
                  <a16:creationId xmlns:a16="http://schemas.microsoft.com/office/drawing/2014/main" id="{4D4290C1-4727-E24F-ADF7-5A677F51FA07}"/>
                </a:ext>
              </a:extLst>
            </p:cNvPr>
            <p:cNvCxnSpPr>
              <a:cxnSpLocks/>
            </p:cNvCxnSpPr>
            <p:nvPr/>
          </p:nvCxnSpPr>
          <p:spPr>
            <a:xfrm flipH="1">
              <a:off x="8562201" y="4727145"/>
              <a:ext cx="1" cy="254557"/>
            </a:xfrm>
            <a:prstGeom prst="straightConnector1">
              <a:avLst/>
            </a:prstGeom>
            <a:ln w="9525">
              <a:tailEnd type="triangle" w="sm" len="med"/>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972AC827-D864-934D-96E0-E7FF602B00A5}"/>
                </a:ext>
              </a:extLst>
            </p:cNvPr>
            <p:cNvCxnSpPr>
              <a:cxnSpLocks/>
            </p:cNvCxnSpPr>
            <p:nvPr/>
          </p:nvCxnSpPr>
          <p:spPr>
            <a:xfrm flipH="1">
              <a:off x="8557152" y="5291340"/>
              <a:ext cx="1" cy="254557"/>
            </a:xfrm>
            <a:prstGeom prst="straightConnector1">
              <a:avLst/>
            </a:prstGeom>
            <a:ln w="9525">
              <a:tailEnd type="triangle" w="sm" len="med"/>
            </a:ln>
          </p:spPr>
          <p:style>
            <a:lnRef idx="1">
              <a:schemeClr val="accent1"/>
            </a:lnRef>
            <a:fillRef idx="0">
              <a:schemeClr val="accent1"/>
            </a:fillRef>
            <a:effectRef idx="0">
              <a:schemeClr val="accent1"/>
            </a:effectRef>
            <a:fontRef idx="minor">
              <a:schemeClr val="tx1"/>
            </a:fontRef>
          </p:style>
        </p:cxnSp>
      </p:grpSp>
      <p:sp>
        <p:nvSpPr>
          <p:cNvPr id="63" name="TextBox 62">
            <a:extLst>
              <a:ext uri="{FF2B5EF4-FFF2-40B4-BE49-F238E27FC236}">
                <a16:creationId xmlns:a16="http://schemas.microsoft.com/office/drawing/2014/main" id="{4A510662-E39D-3F4F-90DC-F00D711D1046}"/>
              </a:ext>
            </a:extLst>
          </p:cNvPr>
          <p:cNvSpPr txBox="1"/>
          <p:nvPr/>
        </p:nvSpPr>
        <p:spPr>
          <a:xfrm>
            <a:off x="6053066" y="3163583"/>
            <a:ext cx="1218410" cy="369332"/>
          </a:xfrm>
          <a:prstGeom prst="rect">
            <a:avLst/>
          </a:prstGeom>
          <a:noFill/>
        </p:spPr>
        <p:txBody>
          <a:bodyPr wrap="none" rtlCol="0">
            <a:spAutoFit/>
          </a:bodyPr>
          <a:lstStyle/>
          <a:p>
            <a:r>
              <a:rPr lang="en-BE" sz="1400" dirty="0">
                <a:solidFill>
                  <a:srgbClr val="C00000"/>
                </a:solidFill>
              </a:rPr>
              <a:t>2</a:t>
            </a:r>
            <a:r>
              <a:rPr lang="en-BE" dirty="0">
                <a:solidFill>
                  <a:srgbClr val="C00000"/>
                </a:solidFill>
              </a:rPr>
              <a:t>|</a:t>
            </a:r>
            <a:r>
              <a:rPr lang="en-BE" i="1" dirty="0">
                <a:solidFill>
                  <a:srgbClr val="C00000"/>
                </a:solidFill>
              </a:rPr>
              <a:t> Vertalen</a:t>
            </a:r>
          </a:p>
        </p:txBody>
      </p:sp>
      <p:sp>
        <p:nvSpPr>
          <p:cNvPr id="64" name="TextBox 63">
            <a:extLst>
              <a:ext uri="{FF2B5EF4-FFF2-40B4-BE49-F238E27FC236}">
                <a16:creationId xmlns:a16="http://schemas.microsoft.com/office/drawing/2014/main" id="{42F1E10F-52D5-1145-99F4-4E9AD770B8C9}"/>
              </a:ext>
            </a:extLst>
          </p:cNvPr>
          <p:cNvSpPr txBox="1"/>
          <p:nvPr/>
        </p:nvSpPr>
        <p:spPr>
          <a:xfrm>
            <a:off x="9578672" y="3163583"/>
            <a:ext cx="1425005" cy="369332"/>
          </a:xfrm>
          <a:prstGeom prst="rect">
            <a:avLst/>
          </a:prstGeom>
          <a:noFill/>
        </p:spPr>
        <p:txBody>
          <a:bodyPr wrap="none" rtlCol="0">
            <a:spAutoFit/>
          </a:bodyPr>
          <a:lstStyle/>
          <a:p>
            <a:r>
              <a:rPr lang="en-BE" sz="1400" dirty="0">
                <a:solidFill>
                  <a:srgbClr val="C00000"/>
                </a:solidFill>
              </a:rPr>
              <a:t>3</a:t>
            </a:r>
            <a:r>
              <a:rPr lang="en-BE" dirty="0">
                <a:solidFill>
                  <a:srgbClr val="C00000"/>
                </a:solidFill>
              </a:rPr>
              <a:t>|</a:t>
            </a:r>
            <a:r>
              <a:rPr lang="en-BE" i="1" dirty="0">
                <a:solidFill>
                  <a:srgbClr val="C00000"/>
                </a:solidFill>
              </a:rPr>
              <a:t> Verwerken</a:t>
            </a:r>
          </a:p>
        </p:txBody>
      </p:sp>
      <p:cxnSp>
        <p:nvCxnSpPr>
          <p:cNvPr id="67" name="Straight Arrow Connector 66">
            <a:extLst>
              <a:ext uri="{FF2B5EF4-FFF2-40B4-BE49-F238E27FC236}">
                <a16:creationId xmlns:a16="http://schemas.microsoft.com/office/drawing/2014/main" id="{B434CFEE-1A83-CD43-BA84-34412831188B}"/>
              </a:ext>
            </a:extLst>
          </p:cNvPr>
          <p:cNvCxnSpPr>
            <a:cxnSpLocks/>
          </p:cNvCxnSpPr>
          <p:nvPr/>
        </p:nvCxnSpPr>
        <p:spPr>
          <a:xfrm>
            <a:off x="7546196" y="3348249"/>
            <a:ext cx="155970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5" name="Picture 34" descr="Text, letter&#10;&#10;Description automatically generated">
            <a:extLst>
              <a:ext uri="{FF2B5EF4-FFF2-40B4-BE49-F238E27FC236}">
                <a16:creationId xmlns:a16="http://schemas.microsoft.com/office/drawing/2014/main" id="{42CC991F-85F3-B34E-9C7B-B5B5AC8A352C}"/>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5047381" y="960852"/>
            <a:ext cx="3394378" cy="2047217"/>
          </a:xfrm>
          <a:prstGeom prst="rect">
            <a:avLst/>
          </a:prstGeom>
          <a:effectLst>
            <a:softEdge rad="139700"/>
          </a:effectLst>
        </p:spPr>
      </p:pic>
      <p:cxnSp>
        <p:nvCxnSpPr>
          <p:cNvPr id="68" name="Straight Arrow Connector 67">
            <a:extLst>
              <a:ext uri="{FF2B5EF4-FFF2-40B4-BE49-F238E27FC236}">
                <a16:creationId xmlns:a16="http://schemas.microsoft.com/office/drawing/2014/main" id="{F2BF1B8A-01FC-E140-ABC5-CD26DA61BF2A}"/>
              </a:ext>
            </a:extLst>
          </p:cNvPr>
          <p:cNvCxnSpPr>
            <a:cxnSpLocks/>
          </p:cNvCxnSpPr>
          <p:nvPr/>
        </p:nvCxnSpPr>
        <p:spPr>
          <a:xfrm>
            <a:off x="3196346" y="3348351"/>
            <a:ext cx="256945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EE3C148F-1F1D-EA45-A4CD-C58F367B8B13}"/>
              </a:ext>
            </a:extLst>
          </p:cNvPr>
          <p:cNvSpPr/>
          <p:nvPr/>
        </p:nvSpPr>
        <p:spPr>
          <a:xfrm>
            <a:off x="500109" y="1440377"/>
            <a:ext cx="5030679" cy="400110"/>
          </a:xfrm>
          <a:prstGeom prst="rect">
            <a:avLst/>
          </a:prstGeom>
        </p:spPr>
        <p:txBody>
          <a:bodyPr wrap="square">
            <a:spAutoFit/>
          </a:bodyPr>
          <a:lstStyle/>
          <a:p>
            <a:r>
              <a:rPr lang="nl-NL" sz="2000" b="1" i="1" dirty="0">
                <a:solidFill>
                  <a:srgbClr val="595652"/>
                </a:solidFill>
                <a:latin typeface="Arial" panose="020B0604020202020204" pitchFamily="34" charset="0"/>
              </a:rPr>
              <a:t>Kwadratische vergelijkingen</a:t>
            </a:r>
            <a:endParaRPr lang="nl-NL" sz="2000" b="1" i="1" dirty="0">
              <a:solidFill>
                <a:srgbClr val="595652"/>
              </a:solidFill>
            </a:endParaRPr>
          </a:p>
        </p:txBody>
      </p:sp>
      <p:cxnSp>
        <p:nvCxnSpPr>
          <p:cNvPr id="66" name="Straight Arrow Connector 65">
            <a:extLst>
              <a:ext uri="{FF2B5EF4-FFF2-40B4-BE49-F238E27FC236}">
                <a16:creationId xmlns:a16="http://schemas.microsoft.com/office/drawing/2014/main" id="{C01FB25F-E19A-6546-837E-C32D5808D6EF}"/>
              </a:ext>
            </a:extLst>
          </p:cNvPr>
          <p:cNvCxnSpPr>
            <a:cxnSpLocks/>
          </p:cNvCxnSpPr>
          <p:nvPr/>
        </p:nvCxnSpPr>
        <p:spPr>
          <a:xfrm flipH="1" flipV="1">
            <a:off x="8639812" y="2216777"/>
            <a:ext cx="1430856" cy="8106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C70EA4B4-320A-B148-8FA1-D1784DCC2A12}"/>
              </a:ext>
            </a:extLst>
          </p:cNvPr>
          <p:cNvSpPr txBox="1"/>
          <p:nvPr/>
        </p:nvSpPr>
        <p:spPr>
          <a:xfrm rot="1800000">
            <a:off x="8760881" y="2265942"/>
            <a:ext cx="1535357" cy="369332"/>
          </a:xfrm>
          <a:prstGeom prst="rect">
            <a:avLst/>
          </a:prstGeom>
          <a:noFill/>
        </p:spPr>
        <p:txBody>
          <a:bodyPr wrap="none" rtlCol="0">
            <a:spAutoFit/>
          </a:bodyPr>
          <a:lstStyle/>
          <a:p>
            <a:r>
              <a:rPr lang="en-BE" sz="1400" dirty="0">
                <a:solidFill>
                  <a:srgbClr val="C00000"/>
                </a:solidFill>
              </a:rPr>
              <a:t>4</a:t>
            </a:r>
            <a:r>
              <a:rPr lang="en-BE" dirty="0">
                <a:solidFill>
                  <a:srgbClr val="C00000"/>
                </a:solidFill>
              </a:rPr>
              <a:t>|</a:t>
            </a:r>
            <a:r>
              <a:rPr lang="en-BE" i="1" dirty="0">
                <a:solidFill>
                  <a:srgbClr val="C00000"/>
                </a:solidFill>
              </a:rPr>
              <a:t> Controleren</a:t>
            </a:r>
          </a:p>
        </p:txBody>
      </p:sp>
      <p:grpSp>
        <p:nvGrpSpPr>
          <p:cNvPr id="70" name="Group 69">
            <a:extLst>
              <a:ext uri="{FF2B5EF4-FFF2-40B4-BE49-F238E27FC236}">
                <a16:creationId xmlns:a16="http://schemas.microsoft.com/office/drawing/2014/main" id="{A3800C14-A116-0D4B-8766-99E40774EABD}"/>
              </a:ext>
            </a:extLst>
          </p:cNvPr>
          <p:cNvGrpSpPr/>
          <p:nvPr/>
        </p:nvGrpSpPr>
        <p:grpSpPr>
          <a:xfrm>
            <a:off x="388624" y="2777825"/>
            <a:ext cx="4049554" cy="3854750"/>
            <a:chOff x="388624" y="2777825"/>
            <a:chExt cx="4049554" cy="3854750"/>
          </a:xfrm>
        </p:grpSpPr>
        <mc:AlternateContent xmlns:mc="http://schemas.openxmlformats.org/markup-compatibility/2006" xmlns:a14="http://schemas.microsoft.com/office/drawing/2010/main">
          <mc:Choice Requires="a14">
            <p:sp>
              <p:nvSpPr>
                <p:cNvPr id="71" name="Rounded Rectangle 70">
                  <a:extLst>
                    <a:ext uri="{FF2B5EF4-FFF2-40B4-BE49-F238E27FC236}">
                      <a16:creationId xmlns:a16="http://schemas.microsoft.com/office/drawing/2014/main" id="{85DAC979-4381-5641-971B-22A8E952EF5D}"/>
                    </a:ext>
                  </a:extLst>
                </p:cNvPr>
                <p:cNvSpPr/>
                <p:nvPr/>
              </p:nvSpPr>
              <p:spPr>
                <a:xfrm>
                  <a:off x="1230869" y="2777825"/>
                  <a:ext cx="1570817" cy="4265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sz="1400" dirty="0"/>
                    <a:t>Input a </a:t>
                  </a:r>
                  <a14:m>
                    <m:oMath xmlns:m="http://schemas.openxmlformats.org/officeDocument/2006/math">
                      <m:r>
                        <a:rPr lang="en-BE" sz="1400" i="1" smtClean="0">
                          <a:latin typeface="Cambria Math" panose="02040503050406030204" pitchFamily="18" charset="0"/>
                          <a:ea typeface="Cambria Math" panose="02040503050406030204" pitchFamily="18" charset="0"/>
                        </a:rPr>
                        <m:t>≠</m:t>
                      </m:r>
                    </m:oMath>
                  </a14:m>
                  <a:r>
                    <a:rPr lang="en-BE" sz="1400" dirty="0"/>
                    <a:t> 1, b en c </a:t>
                  </a:r>
                </a:p>
              </p:txBody>
            </p:sp>
          </mc:Choice>
          <mc:Fallback xmlns="">
            <p:sp>
              <p:nvSpPr>
                <p:cNvPr id="71" name="Rounded Rectangle 70">
                  <a:extLst>
                    <a:ext uri="{FF2B5EF4-FFF2-40B4-BE49-F238E27FC236}">
                      <a16:creationId xmlns:a16="http://schemas.microsoft.com/office/drawing/2014/main" id="{85DAC979-4381-5641-971B-22A8E952EF5D}"/>
                    </a:ext>
                  </a:extLst>
                </p:cNvPr>
                <p:cNvSpPr>
                  <a:spLocks noRot="1" noChangeAspect="1" noMove="1" noResize="1" noEditPoints="1" noAdjustHandles="1" noChangeArrowheads="1" noChangeShapeType="1" noTextEdit="1"/>
                </p:cNvSpPr>
                <p:nvPr/>
              </p:nvSpPr>
              <p:spPr>
                <a:xfrm>
                  <a:off x="1230869" y="2777825"/>
                  <a:ext cx="1570817" cy="426563"/>
                </a:xfrm>
                <a:prstGeom prst="roundRect">
                  <a:avLst/>
                </a:prstGeom>
                <a:blipFill>
                  <a:blip r:embed="rId11"/>
                  <a:stretch>
                    <a:fillRect r="-794"/>
                  </a:stretch>
                </a:blipFill>
              </p:spPr>
              <p:txBody>
                <a:bodyPr/>
                <a:lstStyle/>
                <a:p>
                  <a:r>
                    <a:rPr lang="en-BE">
                      <a:noFill/>
                    </a:rPr>
                    <a:t> </a:t>
                  </a:r>
                </a:p>
              </p:txBody>
            </p:sp>
          </mc:Fallback>
        </mc:AlternateContent>
        <p:sp>
          <p:nvSpPr>
            <p:cNvPr id="72" name="Rounded Rectangle 71">
              <a:extLst>
                <a:ext uri="{FF2B5EF4-FFF2-40B4-BE49-F238E27FC236}">
                  <a16:creationId xmlns:a16="http://schemas.microsoft.com/office/drawing/2014/main" id="{D08DC060-9AD5-D645-945E-7DC9AF147E76}"/>
                </a:ext>
              </a:extLst>
            </p:cNvPr>
            <p:cNvSpPr/>
            <p:nvPr/>
          </p:nvSpPr>
          <p:spPr>
            <a:xfrm>
              <a:off x="2979663" y="3708393"/>
              <a:ext cx="1458515" cy="47164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sz="1400" dirty="0"/>
                <a:t>Geen  </a:t>
              </a:r>
            </a:p>
            <a:p>
              <a:pPr algn="ctr"/>
              <a:r>
                <a:rPr lang="en-GB" sz="1400" dirty="0"/>
                <a:t>r</a:t>
              </a:r>
              <a:r>
                <a:rPr lang="en-BE" sz="1400" dirty="0"/>
                <a:t>eële nulpunten</a:t>
              </a:r>
            </a:p>
          </p:txBody>
        </p:sp>
        <mc:AlternateContent xmlns:mc="http://schemas.openxmlformats.org/markup-compatibility/2006" xmlns:a14="http://schemas.microsoft.com/office/drawing/2010/main">
          <mc:Choice Requires="a14">
            <p:sp>
              <p:nvSpPr>
                <p:cNvPr id="74" name="Diamond 73">
                  <a:extLst>
                    <a:ext uri="{FF2B5EF4-FFF2-40B4-BE49-F238E27FC236}">
                      <a16:creationId xmlns:a16="http://schemas.microsoft.com/office/drawing/2014/main" id="{0C0597EE-FA0C-C84E-9212-24A110CC8ACE}"/>
                    </a:ext>
                  </a:extLst>
                </p:cNvPr>
                <p:cNvSpPr/>
                <p:nvPr/>
              </p:nvSpPr>
              <p:spPr>
                <a:xfrm>
                  <a:off x="1304187" y="3503453"/>
                  <a:ext cx="1376314" cy="875476"/>
                </a:xfrm>
                <a:prstGeom prst="diamon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b="0" i="0" smtClean="0">
                            <a:solidFill>
                              <a:schemeClr val="tx1">
                                <a:lumMod val="75000"/>
                                <a:lumOff val="25000"/>
                              </a:schemeClr>
                            </a:solidFill>
                            <a:latin typeface="Cambria Math" panose="02040503050406030204" pitchFamily="18" charset="0"/>
                            <a:ea typeface="Cambria Math" panose="02040503050406030204" pitchFamily="18" charset="0"/>
                          </a:rPr>
                          <m:t> </m:t>
                        </m:r>
                      </m:oMath>
                    </m:oMathPara>
                  </a14:m>
                  <a:endParaRPr lang="en-BE" sz="1400" dirty="0">
                    <a:solidFill>
                      <a:schemeClr val="tx1">
                        <a:lumMod val="75000"/>
                        <a:lumOff val="25000"/>
                      </a:schemeClr>
                    </a:solidFill>
                  </a:endParaRPr>
                </a:p>
              </p:txBody>
            </p:sp>
          </mc:Choice>
          <mc:Fallback xmlns="">
            <p:sp>
              <p:nvSpPr>
                <p:cNvPr id="74" name="Diamond 73">
                  <a:extLst>
                    <a:ext uri="{FF2B5EF4-FFF2-40B4-BE49-F238E27FC236}">
                      <a16:creationId xmlns:a16="http://schemas.microsoft.com/office/drawing/2014/main" id="{0C0597EE-FA0C-C84E-9212-24A110CC8ACE}"/>
                    </a:ext>
                  </a:extLst>
                </p:cNvPr>
                <p:cNvSpPr>
                  <a:spLocks noRot="1" noChangeAspect="1" noMove="1" noResize="1" noEditPoints="1" noAdjustHandles="1" noChangeArrowheads="1" noChangeShapeType="1" noTextEdit="1"/>
                </p:cNvSpPr>
                <p:nvPr/>
              </p:nvSpPr>
              <p:spPr>
                <a:xfrm>
                  <a:off x="1304187" y="3503453"/>
                  <a:ext cx="1376314" cy="875476"/>
                </a:xfrm>
                <a:prstGeom prst="diamond">
                  <a:avLst/>
                </a:prstGeom>
                <a:blipFill>
                  <a:blip r:embed="rId12"/>
                  <a:stretch>
                    <a:fillRect/>
                  </a:stretch>
                </a:blipFill>
              </p:spPr>
              <p:txBody>
                <a:bodyPr/>
                <a:lstStyle/>
                <a:p>
                  <a:r>
                    <a:rPr lang="en-BE">
                      <a:noFill/>
                    </a:rPr>
                    <a:t> </a:t>
                  </a:r>
                </a:p>
              </p:txBody>
            </p:sp>
          </mc:Fallback>
        </mc:AlternateContent>
        <p:sp>
          <p:nvSpPr>
            <p:cNvPr id="75" name="TextBox 74">
              <a:extLst>
                <a:ext uri="{FF2B5EF4-FFF2-40B4-BE49-F238E27FC236}">
                  <a16:creationId xmlns:a16="http://schemas.microsoft.com/office/drawing/2014/main" id="{9E810393-5B50-6749-BFB0-073D6B4D23C7}"/>
                </a:ext>
              </a:extLst>
            </p:cNvPr>
            <p:cNvSpPr txBox="1"/>
            <p:nvPr/>
          </p:nvSpPr>
          <p:spPr>
            <a:xfrm>
              <a:off x="1397099" y="3778344"/>
              <a:ext cx="1205779" cy="307777"/>
            </a:xfrm>
            <a:prstGeom prst="rect">
              <a:avLst/>
            </a:prstGeom>
            <a:noFill/>
          </p:spPr>
          <p:txBody>
            <a:bodyPr wrap="none" rtlCol="0">
              <a:spAutoFit/>
            </a:bodyPr>
            <a:lstStyle/>
            <a:p>
              <a:pPr algn="ctr"/>
              <a:r>
                <a:rPr lang="en-GB" sz="1400" dirty="0">
                  <a:solidFill>
                    <a:schemeClr val="tx1">
                      <a:lumMod val="75000"/>
                      <a:lumOff val="25000"/>
                    </a:schemeClr>
                  </a:solidFill>
                  <a:ea typeface="Cambria Math" panose="02040503050406030204" pitchFamily="18" charset="0"/>
                </a:rPr>
                <a:t>D</a:t>
              </a:r>
              <a:r>
                <a:rPr lang="en-GB" sz="800" dirty="0">
                  <a:solidFill>
                    <a:schemeClr val="tx1">
                      <a:lumMod val="75000"/>
                      <a:lumOff val="25000"/>
                    </a:schemeClr>
                  </a:solidFill>
                  <a:ea typeface="Cambria Math" panose="02040503050406030204" pitchFamily="18" charset="0"/>
                </a:rPr>
                <a:t> </a:t>
              </a:r>
              <a:r>
                <a:rPr lang="en-GB" sz="1400" dirty="0">
                  <a:solidFill>
                    <a:schemeClr val="tx1">
                      <a:lumMod val="75000"/>
                      <a:lumOff val="25000"/>
                    </a:schemeClr>
                  </a:solidFill>
                  <a:ea typeface="Cambria Math" panose="02040503050406030204" pitchFamily="18" charset="0"/>
                </a:rPr>
                <a:t>=</a:t>
              </a:r>
              <a:r>
                <a:rPr lang="en-GB" sz="1000" dirty="0">
                  <a:solidFill>
                    <a:schemeClr val="tx1">
                      <a:lumMod val="75000"/>
                      <a:lumOff val="25000"/>
                    </a:schemeClr>
                  </a:solidFill>
                  <a:ea typeface="Cambria Math" panose="02040503050406030204" pitchFamily="18" charset="0"/>
                </a:rPr>
                <a:t> </a:t>
              </a:r>
              <a:r>
                <a:rPr lang="en-GB" sz="1200" dirty="0">
                  <a:solidFill>
                    <a:schemeClr val="tx1">
                      <a:lumMod val="75000"/>
                      <a:lumOff val="25000"/>
                    </a:schemeClr>
                  </a:solidFill>
                  <a:ea typeface="Cambria Math" panose="02040503050406030204" pitchFamily="18" charset="0"/>
                </a:rPr>
                <a:t>b</a:t>
              </a:r>
              <a:r>
                <a:rPr lang="en-GB" sz="1200" baseline="30000" dirty="0">
                  <a:solidFill>
                    <a:schemeClr val="tx1">
                      <a:lumMod val="75000"/>
                      <a:lumOff val="25000"/>
                    </a:schemeClr>
                  </a:solidFill>
                  <a:ea typeface="Cambria Math" panose="02040503050406030204" pitchFamily="18" charset="0"/>
                </a:rPr>
                <a:t>2 </a:t>
              </a:r>
              <a:r>
                <a:rPr lang="en-GB" sz="1200" dirty="0">
                  <a:solidFill>
                    <a:schemeClr val="tx1">
                      <a:lumMod val="75000"/>
                      <a:lumOff val="25000"/>
                    </a:schemeClr>
                  </a:solidFill>
                  <a:ea typeface="Cambria Math" panose="02040503050406030204" pitchFamily="18" charset="0"/>
                </a:rPr>
                <a:t>+ 4ac </a:t>
              </a:r>
              <a:r>
                <a:rPr lang="en-GB" sz="1400" dirty="0">
                  <a:solidFill>
                    <a:schemeClr val="tx1">
                      <a:lumMod val="75000"/>
                      <a:lumOff val="25000"/>
                    </a:schemeClr>
                  </a:solidFill>
                  <a:ea typeface="Cambria Math" panose="02040503050406030204" pitchFamily="18" charset="0"/>
                </a:rPr>
                <a:t>&lt; 0</a:t>
              </a:r>
              <a:endParaRPr lang="en-BE" sz="1600" dirty="0"/>
            </a:p>
          </p:txBody>
        </p:sp>
        <p:sp>
          <p:nvSpPr>
            <p:cNvPr id="76" name="Diamond 75">
              <a:extLst>
                <a:ext uri="{FF2B5EF4-FFF2-40B4-BE49-F238E27FC236}">
                  <a16:creationId xmlns:a16="http://schemas.microsoft.com/office/drawing/2014/main" id="{CE12A32B-7C98-7941-8401-420D92879A45}"/>
                </a:ext>
              </a:extLst>
            </p:cNvPr>
            <p:cNvSpPr/>
            <p:nvPr/>
          </p:nvSpPr>
          <p:spPr>
            <a:xfrm>
              <a:off x="1300598" y="4676909"/>
              <a:ext cx="1376314" cy="875476"/>
            </a:xfrm>
            <a:prstGeom prst="diamon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sz="1400" dirty="0">
                  <a:solidFill>
                    <a:schemeClr val="tx1">
                      <a:lumMod val="75000"/>
                      <a:lumOff val="25000"/>
                    </a:schemeClr>
                  </a:solidFill>
                  <a:ea typeface="Cambria Math" panose="02040503050406030204" pitchFamily="18" charset="0"/>
                </a:rPr>
                <a:t>D &gt; 0</a:t>
              </a:r>
              <a:endParaRPr lang="en-BE" sz="1400" dirty="0">
                <a:solidFill>
                  <a:schemeClr val="tx1">
                    <a:lumMod val="75000"/>
                    <a:lumOff val="25000"/>
                  </a:schemeClr>
                </a:solidFill>
              </a:endParaRPr>
            </a:p>
          </p:txBody>
        </p:sp>
        <p:sp>
          <p:nvSpPr>
            <p:cNvPr id="77" name="TextBox 76">
              <a:extLst>
                <a:ext uri="{FF2B5EF4-FFF2-40B4-BE49-F238E27FC236}">
                  <a16:creationId xmlns:a16="http://schemas.microsoft.com/office/drawing/2014/main" id="{3AF84D03-6A45-0D40-92BC-508EABC90FB9}"/>
                </a:ext>
              </a:extLst>
            </p:cNvPr>
            <p:cNvSpPr txBox="1"/>
            <p:nvPr/>
          </p:nvSpPr>
          <p:spPr>
            <a:xfrm>
              <a:off x="2572120" y="3621265"/>
              <a:ext cx="420243" cy="307777"/>
            </a:xfrm>
            <a:prstGeom prst="rect">
              <a:avLst/>
            </a:prstGeom>
            <a:noFill/>
          </p:spPr>
          <p:txBody>
            <a:bodyPr wrap="none" rtlCol="0">
              <a:spAutoFit/>
            </a:bodyPr>
            <a:lstStyle/>
            <a:p>
              <a:r>
                <a:rPr lang="en-BE" sz="1400" dirty="0">
                  <a:solidFill>
                    <a:srgbClr val="4472C4"/>
                  </a:solidFill>
                </a:rPr>
                <a:t>Yes</a:t>
              </a:r>
            </a:p>
          </p:txBody>
        </p:sp>
        <p:sp>
          <p:nvSpPr>
            <p:cNvPr id="78" name="TextBox 77">
              <a:extLst>
                <a:ext uri="{FF2B5EF4-FFF2-40B4-BE49-F238E27FC236}">
                  <a16:creationId xmlns:a16="http://schemas.microsoft.com/office/drawing/2014/main" id="{3AC6E525-855F-5642-B73B-12079B0B9100}"/>
                </a:ext>
              </a:extLst>
            </p:cNvPr>
            <p:cNvSpPr txBox="1"/>
            <p:nvPr/>
          </p:nvSpPr>
          <p:spPr>
            <a:xfrm>
              <a:off x="2029438" y="4345741"/>
              <a:ext cx="394660" cy="307777"/>
            </a:xfrm>
            <a:prstGeom prst="rect">
              <a:avLst/>
            </a:prstGeom>
            <a:noFill/>
          </p:spPr>
          <p:txBody>
            <a:bodyPr wrap="none" rtlCol="0">
              <a:spAutoFit/>
            </a:bodyPr>
            <a:lstStyle/>
            <a:p>
              <a:r>
                <a:rPr lang="en-BE" sz="1400" dirty="0">
                  <a:solidFill>
                    <a:srgbClr val="4472C4"/>
                  </a:solidFill>
                </a:rPr>
                <a:t>No</a:t>
              </a:r>
            </a:p>
          </p:txBody>
        </p:sp>
        <p:sp>
          <p:nvSpPr>
            <p:cNvPr id="79" name="TextBox 78">
              <a:extLst>
                <a:ext uri="{FF2B5EF4-FFF2-40B4-BE49-F238E27FC236}">
                  <a16:creationId xmlns:a16="http://schemas.microsoft.com/office/drawing/2014/main" id="{ED2E8F20-921F-1342-95A6-407F52BFA8AD}"/>
                </a:ext>
              </a:extLst>
            </p:cNvPr>
            <p:cNvSpPr txBox="1"/>
            <p:nvPr/>
          </p:nvSpPr>
          <p:spPr>
            <a:xfrm>
              <a:off x="2604356" y="4818476"/>
              <a:ext cx="394660" cy="307777"/>
            </a:xfrm>
            <a:prstGeom prst="rect">
              <a:avLst/>
            </a:prstGeom>
            <a:noFill/>
          </p:spPr>
          <p:txBody>
            <a:bodyPr wrap="none" rtlCol="0">
              <a:spAutoFit/>
            </a:bodyPr>
            <a:lstStyle/>
            <a:p>
              <a:r>
                <a:rPr lang="en-BE" sz="1400" dirty="0">
                  <a:solidFill>
                    <a:srgbClr val="4472C4"/>
                  </a:solidFill>
                </a:rPr>
                <a:t>No</a:t>
              </a:r>
            </a:p>
          </p:txBody>
        </p:sp>
        <p:cxnSp>
          <p:nvCxnSpPr>
            <p:cNvPr id="80" name="Straight Arrow Connector 79">
              <a:extLst>
                <a:ext uri="{FF2B5EF4-FFF2-40B4-BE49-F238E27FC236}">
                  <a16:creationId xmlns:a16="http://schemas.microsoft.com/office/drawing/2014/main" id="{4B806617-AA6F-DB44-84B8-EAA7AFA227CF}"/>
                </a:ext>
              </a:extLst>
            </p:cNvPr>
            <p:cNvCxnSpPr>
              <a:cxnSpLocks/>
            </p:cNvCxnSpPr>
            <p:nvPr/>
          </p:nvCxnSpPr>
          <p:spPr>
            <a:xfrm>
              <a:off x="1992086" y="3207904"/>
              <a:ext cx="1" cy="275351"/>
            </a:xfrm>
            <a:prstGeom prst="straightConnector1">
              <a:avLst/>
            </a:prstGeom>
            <a:ln w="9525">
              <a:tailEnd type="triangle" w="lg" len="med"/>
            </a:ln>
          </p:spPr>
          <p:style>
            <a:lnRef idx="1">
              <a:schemeClr val="accent1"/>
            </a:lnRef>
            <a:fillRef idx="0">
              <a:schemeClr val="accent1"/>
            </a:fillRef>
            <a:effectRef idx="0">
              <a:schemeClr val="accent1"/>
            </a:effectRef>
            <a:fontRef idx="minor">
              <a:schemeClr val="tx1"/>
            </a:fontRef>
          </p:style>
        </p:cxnSp>
        <p:sp>
          <p:nvSpPr>
            <p:cNvPr id="81" name="Rounded Rectangle 80">
              <a:extLst>
                <a:ext uri="{FF2B5EF4-FFF2-40B4-BE49-F238E27FC236}">
                  <a16:creationId xmlns:a16="http://schemas.microsoft.com/office/drawing/2014/main" id="{2F0B6A95-CB90-A046-859C-89E2D4B4BD06}"/>
                </a:ext>
              </a:extLst>
            </p:cNvPr>
            <p:cNvSpPr/>
            <p:nvPr/>
          </p:nvSpPr>
          <p:spPr>
            <a:xfrm>
              <a:off x="2979663" y="4727145"/>
              <a:ext cx="1458515" cy="78556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400" dirty="0"/>
                <a:t>1 r</a:t>
              </a:r>
              <a:r>
                <a:rPr lang="en-BE" sz="1400" dirty="0"/>
                <a:t>eëel nulpunt</a:t>
              </a:r>
            </a:p>
            <a:p>
              <a:pPr algn="ctr"/>
              <a:endParaRPr lang="en-BE" sz="1400" dirty="0"/>
            </a:p>
          </p:txBody>
        </p:sp>
        <p:sp>
          <p:nvSpPr>
            <p:cNvPr id="82" name="Rounded Rectangle 81">
              <a:extLst>
                <a:ext uri="{FF2B5EF4-FFF2-40B4-BE49-F238E27FC236}">
                  <a16:creationId xmlns:a16="http://schemas.microsoft.com/office/drawing/2014/main" id="{53BF2A33-C3E9-594B-A81A-B5168E1941D3}"/>
                </a:ext>
              </a:extLst>
            </p:cNvPr>
            <p:cNvSpPr/>
            <p:nvPr/>
          </p:nvSpPr>
          <p:spPr>
            <a:xfrm>
              <a:off x="388624" y="5847003"/>
              <a:ext cx="3203013" cy="785572"/>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400" dirty="0"/>
                <a:t>2 r</a:t>
              </a:r>
              <a:r>
                <a:rPr lang="en-BE" sz="1400" dirty="0"/>
                <a:t>eële nulpunten</a:t>
              </a:r>
            </a:p>
            <a:p>
              <a:pPr algn="ctr"/>
              <a:endParaRPr lang="en-BE" sz="1400" dirty="0"/>
            </a:p>
            <a:p>
              <a:pPr algn="ctr"/>
              <a:endParaRPr lang="en-BE" sz="1400" dirty="0"/>
            </a:p>
          </p:txBody>
        </p:sp>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02062DAA-BD9A-B842-B131-55A9EA61CA28}"/>
                    </a:ext>
                  </a:extLst>
                </p:cNvPr>
                <p:cNvSpPr txBox="1"/>
                <p:nvPr/>
              </p:nvSpPr>
              <p:spPr>
                <a:xfrm>
                  <a:off x="2088061" y="6126621"/>
                  <a:ext cx="1506759" cy="48769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US" sz="1200" b="0" i="0" smtClean="0">
                            <a:solidFill>
                              <a:schemeClr val="bg1"/>
                            </a:solidFill>
                            <a:latin typeface="Arial" panose="020B0604020202020204" pitchFamily="34" charset="0"/>
                            <a:cs typeface="Arial" panose="020B0604020202020204" pitchFamily="34" charset="0"/>
                          </a:rPr>
                          <m:t>x</m:t>
                        </m:r>
                        <m:r>
                          <m:rPr>
                            <m:nor/>
                          </m:rPr>
                          <a:rPr lang="en-US" sz="1200" b="0" i="0" smtClean="0">
                            <a:solidFill>
                              <a:schemeClr val="bg1"/>
                            </a:solidFill>
                            <a:latin typeface="Arial" panose="020B0604020202020204" pitchFamily="34" charset="0"/>
                            <a:cs typeface="Arial" panose="020B0604020202020204" pitchFamily="34" charset="0"/>
                          </a:rPr>
                          <m:t> = </m:t>
                        </m:r>
                        <m:f>
                          <m:fPr>
                            <m:ctrlPr>
                              <a:rPr lang="en-BE" sz="1200" b="0" i="1" smtClean="0">
                                <a:solidFill>
                                  <a:schemeClr val="bg1"/>
                                </a:solidFill>
                                <a:latin typeface="Cambria Math" panose="02040503050406030204" pitchFamily="18" charset="0"/>
                              </a:rPr>
                            </m:ctrlPr>
                          </m:fPr>
                          <m:num>
                            <m:r>
                              <m:rPr>
                                <m:nor/>
                              </m:rPr>
                              <a:rPr lang="en-US" sz="1200" b="0" i="0" smtClean="0">
                                <a:solidFill>
                                  <a:schemeClr val="bg1"/>
                                </a:solidFill>
                              </a:rPr>
                              <m:t>− </m:t>
                            </m:r>
                            <m:r>
                              <m:rPr>
                                <m:nor/>
                              </m:rPr>
                              <a:rPr lang="en-US" sz="1200" b="0" i="0" smtClean="0">
                                <a:solidFill>
                                  <a:schemeClr val="bg1"/>
                                </a:solidFill>
                              </a:rPr>
                              <m:t>b</m:t>
                            </m:r>
                            <m:r>
                              <m:rPr>
                                <m:nor/>
                              </m:rPr>
                              <a:rPr lang="en-US" sz="1200" b="0" i="0" smtClean="0">
                                <a:solidFill>
                                  <a:schemeClr val="bg1"/>
                                </a:solidFill>
                              </a:rPr>
                              <m:t> + </m:t>
                            </m:r>
                            <m:rad>
                              <m:radPr>
                                <m:degHide m:val="on"/>
                                <m:ctrlPr>
                                  <a:rPr lang="en-US" sz="1200" b="0" i="1" smtClean="0">
                                    <a:solidFill>
                                      <a:schemeClr val="bg1"/>
                                    </a:solidFill>
                                    <a:latin typeface="Cambria Math" panose="02040503050406030204" pitchFamily="18" charset="0"/>
                                  </a:rPr>
                                </m:ctrlPr>
                              </m:radPr>
                              <m:deg/>
                              <m:e>
                                <m:sSup>
                                  <m:sSupPr>
                                    <m:ctrlPr>
                                      <a:rPr lang="en-US" sz="1200" b="0" i="1" smtClean="0">
                                        <a:solidFill>
                                          <a:schemeClr val="bg1"/>
                                        </a:solidFill>
                                        <a:latin typeface="Cambria Math" panose="02040503050406030204" pitchFamily="18" charset="0"/>
                                      </a:rPr>
                                    </m:ctrlPr>
                                  </m:sSupPr>
                                  <m:e>
                                    <m:r>
                                      <a:rPr lang="en-US" sz="1200" b="0" i="1" smtClean="0">
                                        <a:solidFill>
                                          <a:schemeClr val="bg1"/>
                                        </a:solidFill>
                                        <a:latin typeface="Cambria Math" panose="02040503050406030204" pitchFamily="18" charset="0"/>
                                      </a:rPr>
                                      <m:t>𝑏</m:t>
                                    </m:r>
                                  </m:e>
                                  <m:sup>
                                    <m:r>
                                      <a:rPr lang="en-US" sz="1200" b="0" i="1" smtClean="0">
                                        <a:solidFill>
                                          <a:schemeClr val="bg1"/>
                                        </a:solidFill>
                                        <a:latin typeface="Cambria Math" panose="02040503050406030204" pitchFamily="18" charset="0"/>
                                      </a:rPr>
                                      <m:t>2</m:t>
                                    </m:r>
                                  </m:sup>
                                </m:sSup>
                                <m:r>
                                  <a:rPr lang="en-US" sz="1200" b="0" i="1" smtClean="0">
                                    <a:solidFill>
                                      <a:schemeClr val="bg1"/>
                                    </a:solidFill>
                                    <a:latin typeface="Cambria Math" panose="02040503050406030204" pitchFamily="18" charset="0"/>
                                  </a:rPr>
                                  <m:t>−4</m:t>
                                </m:r>
                                <m:r>
                                  <a:rPr lang="en-US" sz="1200" b="0" i="1" smtClean="0">
                                    <a:solidFill>
                                      <a:schemeClr val="bg1"/>
                                    </a:solidFill>
                                    <a:latin typeface="Cambria Math" panose="02040503050406030204" pitchFamily="18" charset="0"/>
                                  </a:rPr>
                                  <m:t>𝑎𝑐</m:t>
                                </m:r>
                              </m:e>
                            </m:rad>
                          </m:num>
                          <m:den>
                            <m:r>
                              <m:rPr>
                                <m:nor/>
                              </m:rPr>
                              <a:rPr lang="en-US" sz="1200" b="0" i="0" smtClean="0">
                                <a:solidFill>
                                  <a:schemeClr val="bg1"/>
                                </a:solidFill>
                              </a:rPr>
                              <m:t>2</m:t>
                            </m:r>
                            <m:r>
                              <m:rPr>
                                <m:nor/>
                              </m:rPr>
                              <a:rPr lang="en-US" sz="1200" b="0" i="0" smtClean="0">
                                <a:solidFill>
                                  <a:schemeClr val="bg1"/>
                                </a:solidFill>
                              </a:rPr>
                              <m:t>a</m:t>
                            </m:r>
                          </m:den>
                        </m:f>
                      </m:oMath>
                    </m:oMathPara>
                  </a14:m>
                  <a:endParaRPr lang="en-BE" sz="1200" dirty="0">
                    <a:latin typeface="Arial" panose="020B0604020202020204" pitchFamily="34" charset="0"/>
                    <a:cs typeface="Arial" panose="020B0604020202020204" pitchFamily="34" charset="0"/>
                  </a:endParaRPr>
                </a:p>
              </p:txBody>
            </p:sp>
          </mc:Choice>
          <mc:Fallback xmlns="">
            <p:sp>
              <p:nvSpPr>
                <p:cNvPr id="83" name="TextBox 82">
                  <a:extLst>
                    <a:ext uri="{FF2B5EF4-FFF2-40B4-BE49-F238E27FC236}">
                      <a16:creationId xmlns:a16="http://schemas.microsoft.com/office/drawing/2014/main" id="{02062DAA-BD9A-B842-B131-55A9EA61CA28}"/>
                    </a:ext>
                  </a:extLst>
                </p:cNvPr>
                <p:cNvSpPr txBox="1">
                  <a:spLocks noRot="1" noChangeAspect="1" noMove="1" noResize="1" noEditPoints="1" noAdjustHandles="1" noChangeArrowheads="1" noChangeShapeType="1" noTextEdit="1"/>
                </p:cNvSpPr>
                <p:nvPr/>
              </p:nvSpPr>
              <p:spPr>
                <a:xfrm>
                  <a:off x="2088061" y="6126621"/>
                  <a:ext cx="1506759" cy="487698"/>
                </a:xfrm>
                <a:prstGeom prst="rect">
                  <a:avLst/>
                </a:prstGeom>
                <a:blipFill>
                  <a:blip r:embed="rId13"/>
                  <a:stretch>
                    <a:fillRect b="-2564"/>
                  </a:stretch>
                </a:blipFill>
              </p:spPr>
              <p:txBody>
                <a:bodyPr/>
                <a:lstStyle/>
                <a:p>
                  <a:r>
                    <a:rPr lang="en-BE">
                      <a:noFill/>
                    </a:rPr>
                    <a:t> </a:t>
                  </a:r>
                </a:p>
              </p:txBody>
            </p:sp>
          </mc:Fallback>
        </mc:AlternateContent>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0E5342E5-A24F-A147-AA24-481938E735D9}"/>
                    </a:ext>
                  </a:extLst>
                </p:cNvPr>
                <p:cNvSpPr txBox="1"/>
                <p:nvPr/>
              </p:nvSpPr>
              <p:spPr>
                <a:xfrm>
                  <a:off x="391800" y="6125908"/>
                  <a:ext cx="1476302" cy="48769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US" sz="1200" b="0" i="0" smtClean="0">
                            <a:solidFill>
                              <a:schemeClr val="bg1"/>
                            </a:solidFill>
                            <a:latin typeface="Arial" panose="020B0604020202020204" pitchFamily="34" charset="0"/>
                            <a:cs typeface="Arial" panose="020B0604020202020204" pitchFamily="34" charset="0"/>
                          </a:rPr>
                          <m:t>x</m:t>
                        </m:r>
                        <m:r>
                          <m:rPr>
                            <m:nor/>
                          </m:rPr>
                          <a:rPr lang="en-US" sz="1200" b="0" i="0" smtClean="0">
                            <a:solidFill>
                              <a:schemeClr val="bg1"/>
                            </a:solidFill>
                            <a:latin typeface="Arial" panose="020B0604020202020204" pitchFamily="34" charset="0"/>
                            <a:cs typeface="Arial" panose="020B0604020202020204" pitchFamily="34" charset="0"/>
                          </a:rPr>
                          <m:t> = </m:t>
                        </m:r>
                        <m:f>
                          <m:fPr>
                            <m:ctrlPr>
                              <a:rPr lang="en-BE" sz="1200" b="0" i="1" smtClean="0">
                                <a:solidFill>
                                  <a:schemeClr val="bg1"/>
                                </a:solidFill>
                                <a:latin typeface="Cambria Math" panose="02040503050406030204" pitchFamily="18" charset="0"/>
                              </a:rPr>
                            </m:ctrlPr>
                          </m:fPr>
                          <m:num>
                            <m:r>
                              <m:rPr>
                                <m:nor/>
                              </m:rPr>
                              <a:rPr lang="en-US" sz="1200" b="0" i="0" smtClean="0">
                                <a:solidFill>
                                  <a:schemeClr val="bg1"/>
                                </a:solidFill>
                              </a:rPr>
                              <m:t>− </m:t>
                            </m:r>
                            <m:r>
                              <m:rPr>
                                <m:nor/>
                              </m:rPr>
                              <a:rPr lang="en-US" sz="1200" b="0" i="0" smtClean="0">
                                <a:solidFill>
                                  <a:schemeClr val="bg1"/>
                                </a:solidFill>
                              </a:rPr>
                              <m:t>b</m:t>
                            </m:r>
                            <m:r>
                              <m:rPr>
                                <m:nor/>
                              </m:rPr>
                              <a:rPr lang="en-US" sz="1200" b="0" i="0" smtClean="0">
                                <a:solidFill>
                                  <a:schemeClr val="bg1"/>
                                </a:solidFill>
                              </a:rPr>
                              <m:t> − </m:t>
                            </m:r>
                            <m:rad>
                              <m:radPr>
                                <m:degHide m:val="on"/>
                                <m:ctrlPr>
                                  <a:rPr lang="en-US" sz="1200" b="0" i="1" smtClean="0">
                                    <a:solidFill>
                                      <a:schemeClr val="bg1"/>
                                    </a:solidFill>
                                    <a:latin typeface="Cambria Math" panose="02040503050406030204" pitchFamily="18" charset="0"/>
                                  </a:rPr>
                                </m:ctrlPr>
                              </m:radPr>
                              <m:deg/>
                              <m:e>
                                <m:sSup>
                                  <m:sSupPr>
                                    <m:ctrlPr>
                                      <a:rPr lang="en-US" sz="1200" b="0" i="1" smtClean="0">
                                        <a:solidFill>
                                          <a:schemeClr val="bg1"/>
                                        </a:solidFill>
                                        <a:latin typeface="Cambria Math" panose="02040503050406030204" pitchFamily="18" charset="0"/>
                                      </a:rPr>
                                    </m:ctrlPr>
                                  </m:sSupPr>
                                  <m:e>
                                    <m:r>
                                      <a:rPr lang="en-US" sz="1200" b="0" i="1" smtClean="0">
                                        <a:solidFill>
                                          <a:schemeClr val="bg1"/>
                                        </a:solidFill>
                                        <a:latin typeface="Cambria Math" panose="02040503050406030204" pitchFamily="18" charset="0"/>
                                      </a:rPr>
                                      <m:t>𝑏</m:t>
                                    </m:r>
                                  </m:e>
                                  <m:sup>
                                    <m:r>
                                      <a:rPr lang="en-US" sz="1200" b="0" i="1" smtClean="0">
                                        <a:solidFill>
                                          <a:schemeClr val="bg1"/>
                                        </a:solidFill>
                                        <a:latin typeface="Cambria Math" panose="02040503050406030204" pitchFamily="18" charset="0"/>
                                      </a:rPr>
                                      <m:t>2</m:t>
                                    </m:r>
                                  </m:sup>
                                </m:sSup>
                                <m:r>
                                  <a:rPr lang="en-US" sz="1200" b="0" i="1" smtClean="0">
                                    <a:solidFill>
                                      <a:schemeClr val="bg1"/>
                                    </a:solidFill>
                                    <a:latin typeface="Cambria Math" panose="02040503050406030204" pitchFamily="18" charset="0"/>
                                  </a:rPr>
                                  <m:t>−4</m:t>
                                </m:r>
                                <m:r>
                                  <a:rPr lang="en-US" sz="1200" b="0" i="1" smtClean="0">
                                    <a:solidFill>
                                      <a:schemeClr val="bg1"/>
                                    </a:solidFill>
                                    <a:latin typeface="Cambria Math" panose="02040503050406030204" pitchFamily="18" charset="0"/>
                                  </a:rPr>
                                  <m:t>𝑎𝑐</m:t>
                                </m:r>
                              </m:e>
                            </m:rad>
                          </m:num>
                          <m:den>
                            <m:r>
                              <m:rPr>
                                <m:nor/>
                              </m:rPr>
                              <a:rPr lang="en-US" sz="1200" b="0" i="0" smtClean="0">
                                <a:solidFill>
                                  <a:schemeClr val="bg1"/>
                                </a:solidFill>
                              </a:rPr>
                              <m:t>2</m:t>
                            </m:r>
                            <m:r>
                              <m:rPr>
                                <m:nor/>
                              </m:rPr>
                              <a:rPr lang="en-US" sz="1200" b="0" i="0" smtClean="0">
                                <a:solidFill>
                                  <a:schemeClr val="bg1"/>
                                </a:solidFill>
                              </a:rPr>
                              <m:t>a</m:t>
                            </m:r>
                          </m:den>
                        </m:f>
                      </m:oMath>
                    </m:oMathPara>
                  </a14:m>
                  <a:endParaRPr lang="en-BE" sz="1200" dirty="0">
                    <a:solidFill>
                      <a:schemeClr val="bg1"/>
                    </a:solidFill>
                    <a:latin typeface="Arial" panose="020B0604020202020204" pitchFamily="34" charset="0"/>
                    <a:cs typeface="Arial" panose="020B0604020202020204" pitchFamily="34" charset="0"/>
                  </a:endParaRPr>
                </a:p>
              </p:txBody>
            </p:sp>
          </mc:Choice>
          <mc:Fallback xmlns="">
            <p:sp>
              <p:nvSpPr>
                <p:cNvPr id="84" name="TextBox 83">
                  <a:extLst>
                    <a:ext uri="{FF2B5EF4-FFF2-40B4-BE49-F238E27FC236}">
                      <a16:creationId xmlns:a16="http://schemas.microsoft.com/office/drawing/2014/main" id="{0E5342E5-A24F-A147-AA24-481938E735D9}"/>
                    </a:ext>
                  </a:extLst>
                </p:cNvPr>
                <p:cNvSpPr txBox="1">
                  <a:spLocks noRot="1" noChangeAspect="1" noMove="1" noResize="1" noEditPoints="1" noAdjustHandles="1" noChangeArrowheads="1" noChangeShapeType="1" noTextEdit="1"/>
                </p:cNvSpPr>
                <p:nvPr/>
              </p:nvSpPr>
              <p:spPr>
                <a:xfrm>
                  <a:off x="391800" y="6125908"/>
                  <a:ext cx="1476302" cy="487698"/>
                </a:xfrm>
                <a:prstGeom prst="rect">
                  <a:avLst/>
                </a:prstGeom>
                <a:blipFill>
                  <a:blip r:embed="rId14"/>
                  <a:stretch>
                    <a:fillRect b="-2564"/>
                  </a:stretch>
                </a:blipFill>
              </p:spPr>
              <p:txBody>
                <a:bodyPr/>
                <a:lstStyle/>
                <a:p>
                  <a:r>
                    <a:rPr lang="en-BE">
                      <a:noFill/>
                    </a:rPr>
                    <a:t> </a:t>
                  </a:r>
                </a:p>
              </p:txBody>
            </p:sp>
          </mc:Fallback>
        </mc:AlternateContent>
        <p:sp>
          <p:nvSpPr>
            <p:cNvPr id="85" name="TextBox 84">
              <a:extLst>
                <a:ext uri="{FF2B5EF4-FFF2-40B4-BE49-F238E27FC236}">
                  <a16:creationId xmlns:a16="http://schemas.microsoft.com/office/drawing/2014/main" id="{E1BFA4BA-027E-2B4A-9872-27B314FBD398}"/>
                </a:ext>
              </a:extLst>
            </p:cNvPr>
            <p:cNvSpPr txBox="1"/>
            <p:nvPr/>
          </p:nvSpPr>
          <p:spPr>
            <a:xfrm>
              <a:off x="1831087" y="6247666"/>
              <a:ext cx="333746" cy="307777"/>
            </a:xfrm>
            <a:prstGeom prst="rect">
              <a:avLst/>
            </a:prstGeom>
            <a:noFill/>
          </p:spPr>
          <p:txBody>
            <a:bodyPr wrap="none" rtlCol="0">
              <a:spAutoFit/>
            </a:bodyPr>
            <a:lstStyle/>
            <a:p>
              <a:r>
                <a:rPr lang="en-BE" sz="1400" dirty="0">
                  <a:solidFill>
                    <a:schemeClr val="bg1"/>
                  </a:solidFill>
                </a:rPr>
                <a:t>of</a:t>
              </a:r>
            </a:p>
          </p:txBody>
        </p:sp>
        <mc:AlternateContent xmlns:mc="http://schemas.openxmlformats.org/markup-compatibility/2006" xmlns:a14="http://schemas.microsoft.com/office/drawing/2010/main">
          <mc:Choice Requires="a14">
            <p:sp>
              <p:nvSpPr>
                <p:cNvPr id="86" name="TextBox 85">
                  <a:extLst>
                    <a:ext uri="{FF2B5EF4-FFF2-40B4-BE49-F238E27FC236}">
                      <a16:creationId xmlns:a16="http://schemas.microsoft.com/office/drawing/2014/main" id="{CFA987F6-BC71-5F4E-A84C-1310500DF0D7}"/>
                    </a:ext>
                  </a:extLst>
                </p:cNvPr>
                <p:cNvSpPr txBox="1"/>
                <p:nvPr/>
              </p:nvSpPr>
              <p:spPr>
                <a:xfrm>
                  <a:off x="3349187" y="5009799"/>
                  <a:ext cx="704039" cy="44031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US" sz="1200" b="0" i="0" smtClean="0">
                            <a:solidFill>
                              <a:schemeClr val="bg1"/>
                            </a:solidFill>
                            <a:latin typeface="Arial" panose="020B0604020202020204" pitchFamily="34" charset="0"/>
                            <a:cs typeface="Arial" panose="020B0604020202020204" pitchFamily="34" charset="0"/>
                          </a:rPr>
                          <m:t>x</m:t>
                        </m:r>
                        <m:r>
                          <m:rPr>
                            <m:nor/>
                          </m:rPr>
                          <a:rPr lang="en-US" sz="1200" b="0" i="0" smtClean="0">
                            <a:solidFill>
                              <a:schemeClr val="bg1"/>
                            </a:solidFill>
                            <a:latin typeface="Arial" panose="020B0604020202020204" pitchFamily="34" charset="0"/>
                            <a:cs typeface="Arial" panose="020B0604020202020204" pitchFamily="34" charset="0"/>
                          </a:rPr>
                          <m:t> = </m:t>
                        </m:r>
                        <m:f>
                          <m:fPr>
                            <m:ctrlPr>
                              <a:rPr lang="en-BE" sz="1200" b="0" i="1" smtClean="0">
                                <a:solidFill>
                                  <a:schemeClr val="bg1"/>
                                </a:solidFill>
                                <a:latin typeface="Cambria Math" panose="02040503050406030204" pitchFamily="18" charset="0"/>
                              </a:rPr>
                            </m:ctrlPr>
                          </m:fPr>
                          <m:num>
                            <m:r>
                              <m:rPr>
                                <m:nor/>
                              </m:rPr>
                              <a:rPr lang="en-US" sz="1200" b="0" i="0" smtClean="0">
                                <a:solidFill>
                                  <a:schemeClr val="bg1"/>
                                </a:solidFill>
                              </a:rPr>
                              <m:t>− </m:t>
                            </m:r>
                            <m:r>
                              <m:rPr>
                                <m:nor/>
                              </m:rPr>
                              <a:rPr lang="en-US" sz="1200" b="0" i="0" smtClean="0">
                                <a:solidFill>
                                  <a:schemeClr val="bg1"/>
                                </a:solidFill>
                              </a:rPr>
                              <m:t>b</m:t>
                            </m:r>
                            <m:r>
                              <m:rPr>
                                <m:nor/>
                              </m:rPr>
                              <a:rPr lang="en-US" sz="1200" b="0" i="0" smtClean="0">
                                <a:solidFill>
                                  <a:schemeClr val="bg1"/>
                                </a:solidFill>
                              </a:rPr>
                              <m:t> </m:t>
                            </m:r>
                          </m:num>
                          <m:den>
                            <m:r>
                              <m:rPr>
                                <m:nor/>
                              </m:rPr>
                              <a:rPr lang="en-US" sz="1200" b="0" i="0" smtClean="0">
                                <a:solidFill>
                                  <a:schemeClr val="bg1"/>
                                </a:solidFill>
                              </a:rPr>
                              <m:t>2</m:t>
                            </m:r>
                            <m:r>
                              <m:rPr>
                                <m:nor/>
                              </m:rPr>
                              <a:rPr lang="en-US" sz="1200" b="0" i="0" smtClean="0">
                                <a:solidFill>
                                  <a:schemeClr val="bg1"/>
                                </a:solidFill>
                              </a:rPr>
                              <m:t>a</m:t>
                            </m:r>
                          </m:den>
                        </m:f>
                      </m:oMath>
                    </m:oMathPara>
                  </a14:m>
                  <a:endParaRPr lang="en-BE" sz="1200" dirty="0">
                    <a:solidFill>
                      <a:schemeClr val="bg1"/>
                    </a:solidFill>
                    <a:latin typeface="Arial" panose="020B0604020202020204" pitchFamily="34" charset="0"/>
                    <a:cs typeface="Arial" panose="020B0604020202020204" pitchFamily="34" charset="0"/>
                  </a:endParaRPr>
                </a:p>
              </p:txBody>
            </p:sp>
          </mc:Choice>
          <mc:Fallback xmlns="">
            <p:sp>
              <p:nvSpPr>
                <p:cNvPr id="86" name="TextBox 85">
                  <a:extLst>
                    <a:ext uri="{FF2B5EF4-FFF2-40B4-BE49-F238E27FC236}">
                      <a16:creationId xmlns:a16="http://schemas.microsoft.com/office/drawing/2014/main" id="{CFA987F6-BC71-5F4E-A84C-1310500DF0D7}"/>
                    </a:ext>
                  </a:extLst>
                </p:cNvPr>
                <p:cNvSpPr txBox="1">
                  <a:spLocks noRot="1" noChangeAspect="1" noMove="1" noResize="1" noEditPoints="1" noAdjustHandles="1" noChangeArrowheads="1" noChangeShapeType="1" noTextEdit="1"/>
                </p:cNvSpPr>
                <p:nvPr/>
              </p:nvSpPr>
              <p:spPr>
                <a:xfrm>
                  <a:off x="3349187" y="5009799"/>
                  <a:ext cx="704039" cy="440313"/>
                </a:xfrm>
                <a:prstGeom prst="rect">
                  <a:avLst/>
                </a:prstGeom>
                <a:blipFill>
                  <a:blip r:embed="rId15"/>
                  <a:stretch>
                    <a:fillRect t="-2778"/>
                  </a:stretch>
                </a:blipFill>
              </p:spPr>
              <p:txBody>
                <a:bodyPr/>
                <a:lstStyle/>
                <a:p>
                  <a:r>
                    <a:rPr lang="en-BE">
                      <a:noFill/>
                    </a:rPr>
                    <a:t> </a:t>
                  </a:r>
                </a:p>
              </p:txBody>
            </p:sp>
          </mc:Fallback>
        </mc:AlternateContent>
        <p:cxnSp>
          <p:nvCxnSpPr>
            <p:cNvPr id="87" name="Straight Arrow Connector 86">
              <a:extLst>
                <a:ext uri="{FF2B5EF4-FFF2-40B4-BE49-F238E27FC236}">
                  <a16:creationId xmlns:a16="http://schemas.microsoft.com/office/drawing/2014/main" id="{DA0CF559-A339-154F-847A-FD04B1AB61F8}"/>
                </a:ext>
              </a:extLst>
            </p:cNvPr>
            <p:cNvCxnSpPr>
              <a:cxnSpLocks/>
            </p:cNvCxnSpPr>
            <p:nvPr/>
          </p:nvCxnSpPr>
          <p:spPr>
            <a:xfrm>
              <a:off x="1988754" y="4382818"/>
              <a:ext cx="1" cy="275351"/>
            </a:xfrm>
            <a:prstGeom prst="straightConnector1">
              <a:avLst/>
            </a:prstGeom>
            <a:ln w="9525">
              <a:tailEnd type="triangle" w="lg" len="med"/>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5BFE4FCE-5A3D-8040-A9C8-27616CF60018}"/>
                </a:ext>
              </a:extLst>
            </p:cNvPr>
            <p:cNvCxnSpPr>
              <a:cxnSpLocks/>
            </p:cNvCxnSpPr>
            <p:nvPr/>
          </p:nvCxnSpPr>
          <p:spPr>
            <a:xfrm>
              <a:off x="1985014" y="5550876"/>
              <a:ext cx="1" cy="275351"/>
            </a:xfrm>
            <a:prstGeom prst="straightConnector1">
              <a:avLst/>
            </a:prstGeom>
            <a:ln w="9525">
              <a:tailEnd type="triangle" w="lg" len="med"/>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017919FA-9A35-864A-B9EE-A35F96DE2C19}"/>
                </a:ext>
              </a:extLst>
            </p:cNvPr>
            <p:cNvCxnSpPr>
              <a:cxnSpLocks/>
            </p:cNvCxnSpPr>
            <p:nvPr/>
          </p:nvCxnSpPr>
          <p:spPr>
            <a:xfrm rot="16200000">
              <a:off x="2814587" y="4976972"/>
              <a:ext cx="1" cy="275351"/>
            </a:xfrm>
            <a:prstGeom prst="straightConnector1">
              <a:avLst/>
            </a:prstGeom>
            <a:ln w="9525">
              <a:tailEnd type="triangle" w="lg" len="med"/>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090EBD1F-4413-B541-B8FF-A3C8A4A3421E}"/>
                </a:ext>
              </a:extLst>
            </p:cNvPr>
            <p:cNvCxnSpPr>
              <a:cxnSpLocks/>
            </p:cNvCxnSpPr>
            <p:nvPr/>
          </p:nvCxnSpPr>
          <p:spPr>
            <a:xfrm rot="16200000">
              <a:off x="2814587" y="3802972"/>
              <a:ext cx="1" cy="275351"/>
            </a:xfrm>
            <a:prstGeom prst="straightConnector1">
              <a:avLst/>
            </a:prstGeom>
            <a:ln w="9525">
              <a:tailEnd type="triangle" w="lg" len="med"/>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1E96466D-859C-F947-B8C1-BAC7CDDA04F2}"/>
                </a:ext>
              </a:extLst>
            </p:cNvPr>
            <p:cNvSpPr txBox="1"/>
            <p:nvPr/>
          </p:nvSpPr>
          <p:spPr>
            <a:xfrm>
              <a:off x="1999988" y="5493598"/>
              <a:ext cx="420243" cy="307777"/>
            </a:xfrm>
            <a:prstGeom prst="rect">
              <a:avLst/>
            </a:prstGeom>
            <a:noFill/>
          </p:spPr>
          <p:txBody>
            <a:bodyPr wrap="none" rtlCol="0">
              <a:spAutoFit/>
            </a:bodyPr>
            <a:lstStyle/>
            <a:p>
              <a:r>
                <a:rPr lang="en-BE" sz="1400" dirty="0">
                  <a:solidFill>
                    <a:srgbClr val="4472C4"/>
                  </a:solidFill>
                </a:rPr>
                <a:t>Yes</a:t>
              </a:r>
            </a:p>
          </p:txBody>
        </p:sp>
      </p:grpSp>
    </p:spTree>
    <p:extLst>
      <p:ext uri="{BB962C8B-B14F-4D97-AF65-F5344CB8AC3E}">
        <p14:creationId xmlns:p14="http://schemas.microsoft.com/office/powerpoint/2010/main" val="10627300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picture containing outdoor, zebra, person, sitting&#10;&#10;Description automatically generated">
            <a:extLst>
              <a:ext uri="{FF2B5EF4-FFF2-40B4-BE49-F238E27FC236}">
                <a16:creationId xmlns:a16="http://schemas.microsoft.com/office/drawing/2014/main" id="{DD712AC0-51C4-F54F-9F95-642328497C6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850710" y="769334"/>
            <a:ext cx="924342" cy="1111930"/>
          </a:xfrm>
          <a:prstGeom prst="rect">
            <a:avLst/>
          </a:prstGeom>
        </p:spPr>
      </p:pic>
      <p:sp>
        <p:nvSpPr>
          <p:cNvPr id="37" name="TextBox 36">
            <a:extLst>
              <a:ext uri="{FF2B5EF4-FFF2-40B4-BE49-F238E27FC236}">
                <a16:creationId xmlns:a16="http://schemas.microsoft.com/office/drawing/2014/main" id="{1BD37EED-8487-9649-87E5-112ACDBD60D7}"/>
              </a:ext>
            </a:extLst>
          </p:cNvPr>
          <p:cNvSpPr txBox="1"/>
          <p:nvPr/>
        </p:nvSpPr>
        <p:spPr>
          <a:xfrm>
            <a:off x="304402" y="404813"/>
            <a:ext cx="3760517" cy="954107"/>
          </a:xfrm>
          <a:prstGeom prst="rect">
            <a:avLst/>
          </a:prstGeom>
          <a:noFill/>
        </p:spPr>
        <p:txBody>
          <a:bodyPr wrap="none" rtlCol="0">
            <a:spAutoFit/>
          </a:bodyPr>
          <a:lstStyle/>
          <a:p>
            <a:r>
              <a:rPr lang="en-BE" sz="2800" b="1" dirty="0">
                <a:solidFill>
                  <a:srgbClr val="932833"/>
                </a:solidFill>
              </a:rPr>
              <a:t>Computational Thinking</a:t>
            </a:r>
            <a:br>
              <a:rPr lang="en-BE" sz="2800" b="1" dirty="0">
                <a:solidFill>
                  <a:srgbClr val="932833"/>
                </a:solidFill>
              </a:rPr>
            </a:br>
            <a:r>
              <a:rPr lang="en-BE" sz="2800" b="1" i="1" dirty="0">
                <a:solidFill>
                  <a:srgbClr val="932833"/>
                </a:solidFill>
              </a:rPr>
              <a:t>in de klas</a:t>
            </a:r>
          </a:p>
        </p:txBody>
      </p:sp>
      <p:sp>
        <p:nvSpPr>
          <p:cNvPr id="36" name="TextBox 35">
            <a:extLst>
              <a:ext uri="{FF2B5EF4-FFF2-40B4-BE49-F238E27FC236}">
                <a16:creationId xmlns:a16="http://schemas.microsoft.com/office/drawing/2014/main" id="{57D8E8D9-3C61-3B45-890A-8ED7FD030929}"/>
              </a:ext>
            </a:extLst>
          </p:cNvPr>
          <p:cNvSpPr txBox="1"/>
          <p:nvPr/>
        </p:nvSpPr>
        <p:spPr>
          <a:xfrm>
            <a:off x="10497029" y="404813"/>
            <a:ext cx="1394934" cy="523220"/>
          </a:xfrm>
          <a:prstGeom prst="rect">
            <a:avLst/>
          </a:prstGeom>
          <a:noFill/>
        </p:spPr>
        <p:txBody>
          <a:bodyPr wrap="none" rtlCol="0">
            <a:spAutoFit/>
          </a:bodyPr>
          <a:lstStyle/>
          <a:p>
            <a:r>
              <a:rPr lang="en-BE" sz="2800" b="1" dirty="0">
                <a:solidFill>
                  <a:srgbClr val="932833"/>
                </a:solidFill>
              </a:rPr>
              <a:t>Euclides</a:t>
            </a:r>
            <a:endParaRPr lang="en-BE" sz="2800" b="1" i="1" dirty="0">
              <a:solidFill>
                <a:srgbClr val="932833"/>
              </a:solidFill>
            </a:endParaRPr>
          </a:p>
        </p:txBody>
      </p:sp>
      <p:sp>
        <p:nvSpPr>
          <p:cNvPr id="2" name="Rectangle 1">
            <a:extLst>
              <a:ext uri="{FF2B5EF4-FFF2-40B4-BE49-F238E27FC236}">
                <a16:creationId xmlns:a16="http://schemas.microsoft.com/office/drawing/2014/main" id="{36E8D962-2A56-544E-A2A6-D4CDDCEED73E}"/>
              </a:ext>
            </a:extLst>
          </p:cNvPr>
          <p:cNvSpPr/>
          <p:nvPr/>
        </p:nvSpPr>
        <p:spPr>
          <a:xfrm>
            <a:off x="500109" y="1440377"/>
            <a:ext cx="5030679" cy="830997"/>
          </a:xfrm>
          <a:prstGeom prst="rect">
            <a:avLst/>
          </a:prstGeom>
        </p:spPr>
        <p:txBody>
          <a:bodyPr wrap="square">
            <a:spAutoFit/>
          </a:bodyPr>
          <a:lstStyle/>
          <a:p>
            <a:r>
              <a:rPr lang="nl-NL" sz="1600" i="1" dirty="0">
                <a:solidFill>
                  <a:srgbClr val="595652"/>
                </a:solidFill>
                <a:latin typeface="Arial" panose="020B0604020202020204" pitchFamily="34" charset="0"/>
              </a:rPr>
              <a:t>De ggd van twee gehele getallen is ook de </a:t>
            </a:r>
            <a:r>
              <a:rPr lang="nl-NL" sz="1600" i="1" dirty="0" err="1">
                <a:solidFill>
                  <a:srgbClr val="595652"/>
                </a:solidFill>
                <a:latin typeface="Arial" panose="020B0604020202020204" pitchFamily="34" charset="0"/>
              </a:rPr>
              <a:t>ggd</a:t>
            </a:r>
            <a:r>
              <a:rPr lang="nl-NL" sz="1600" i="1" dirty="0">
                <a:solidFill>
                  <a:srgbClr val="595652"/>
                </a:solidFill>
                <a:latin typeface="Arial" panose="020B0604020202020204" pitchFamily="34" charset="0"/>
              </a:rPr>
              <a:t> van het kleinste getal en de rest die overblijft bij deling van het grootste getal door het kleinste.</a:t>
            </a:r>
            <a:endParaRPr lang="nl-NL" sz="1600" i="1" dirty="0">
              <a:solidFill>
                <a:srgbClr val="595652"/>
              </a:solidFill>
            </a:endParaRPr>
          </a:p>
        </p:txBody>
      </p:sp>
      <p:grpSp>
        <p:nvGrpSpPr>
          <p:cNvPr id="18" name="Group 17">
            <a:extLst>
              <a:ext uri="{FF2B5EF4-FFF2-40B4-BE49-F238E27FC236}">
                <a16:creationId xmlns:a16="http://schemas.microsoft.com/office/drawing/2014/main" id="{25385BC6-DC4D-8341-8742-22543BA91262}"/>
              </a:ext>
            </a:extLst>
          </p:cNvPr>
          <p:cNvGrpSpPr/>
          <p:nvPr/>
        </p:nvGrpSpPr>
        <p:grpSpPr>
          <a:xfrm>
            <a:off x="887828" y="2799826"/>
            <a:ext cx="4072359" cy="2886203"/>
            <a:chOff x="5478069" y="1092946"/>
            <a:chExt cx="4072359" cy="2886203"/>
          </a:xfrm>
        </p:grpSpPr>
        <p:sp>
          <p:nvSpPr>
            <p:cNvPr id="19" name="TextBox 18">
              <a:extLst>
                <a:ext uri="{FF2B5EF4-FFF2-40B4-BE49-F238E27FC236}">
                  <a16:creationId xmlns:a16="http://schemas.microsoft.com/office/drawing/2014/main" id="{F4C3EDD0-55C5-0545-B3BD-172960EB32BD}"/>
                </a:ext>
              </a:extLst>
            </p:cNvPr>
            <p:cNvSpPr txBox="1"/>
            <p:nvPr/>
          </p:nvSpPr>
          <p:spPr>
            <a:xfrm>
              <a:off x="7165247" y="2764608"/>
              <a:ext cx="401072" cy="338554"/>
            </a:xfrm>
            <a:prstGeom prst="rect">
              <a:avLst/>
            </a:prstGeom>
            <a:noFill/>
          </p:spPr>
          <p:txBody>
            <a:bodyPr wrap="none" rtlCol="0">
              <a:spAutoFit/>
            </a:bodyPr>
            <a:lstStyle/>
            <a:p>
              <a:r>
                <a:rPr lang="en-BE" sz="1600" dirty="0">
                  <a:solidFill>
                    <a:srgbClr val="4472C4"/>
                  </a:solidFill>
                </a:rPr>
                <a:t>no</a:t>
              </a:r>
            </a:p>
          </p:txBody>
        </p:sp>
        <p:sp>
          <p:nvSpPr>
            <p:cNvPr id="20" name="Rounded Rectangle 19">
              <a:extLst>
                <a:ext uri="{FF2B5EF4-FFF2-40B4-BE49-F238E27FC236}">
                  <a16:creationId xmlns:a16="http://schemas.microsoft.com/office/drawing/2014/main" id="{9A9F386E-6557-1E47-9C21-2E10D5EC3264}"/>
                </a:ext>
              </a:extLst>
            </p:cNvPr>
            <p:cNvSpPr/>
            <p:nvPr/>
          </p:nvSpPr>
          <p:spPr>
            <a:xfrm>
              <a:off x="5478069" y="1092946"/>
              <a:ext cx="1863762" cy="3385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t>Start met twee getallen</a:t>
              </a:r>
            </a:p>
          </p:txBody>
        </p:sp>
        <p:sp>
          <p:nvSpPr>
            <p:cNvPr id="21" name="Rounded Rectangle 20">
              <a:extLst>
                <a:ext uri="{FF2B5EF4-FFF2-40B4-BE49-F238E27FC236}">
                  <a16:creationId xmlns:a16="http://schemas.microsoft.com/office/drawing/2014/main" id="{6B5C7836-F272-C342-A7EB-145C0E370AAA}"/>
                </a:ext>
              </a:extLst>
            </p:cNvPr>
            <p:cNvSpPr/>
            <p:nvPr/>
          </p:nvSpPr>
          <p:spPr>
            <a:xfrm>
              <a:off x="5652098" y="3640595"/>
              <a:ext cx="1521442" cy="3385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t>kleinste = ggd</a:t>
              </a:r>
            </a:p>
          </p:txBody>
        </p:sp>
        <p:sp>
          <p:nvSpPr>
            <p:cNvPr id="22" name="Rounded Rectangle 21">
              <a:extLst>
                <a:ext uri="{FF2B5EF4-FFF2-40B4-BE49-F238E27FC236}">
                  <a16:creationId xmlns:a16="http://schemas.microsoft.com/office/drawing/2014/main" id="{9B271587-2B76-BE4E-A5CE-6B4B0015AD53}"/>
                </a:ext>
              </a:extLst>
            </p:cNvPr>
            <p:cNvSpPr/>
            <p:nvPr/>
          </p:nvSpPr>
          <p:spPr>
            <a:xfrm>
              <a:off x="5667013" y="2904776"/>
              <a:ext cx="1473791" cy="338554"/>
            </a:xfrm>
            <a:prstGeom prst="roundRect">
              <a:avLst/>
            </a:prstGeom>
            <a:solidFill>
              <a:srgbClr val="FFFF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solidFill>
                    <a:srgbClr val="404040"/>
                  </a:solidFill>
                </a:rPr>
                <a:t>Is het resultaat 0?</a:t>
              </a:r>
            </a:p>
          </p:txBody>
        </p:sp>
        <p:sp>
          <p:nvSpPr>
            <p:cNvPr id="23" name="TextBox 22">
              <a:extLst>
                <a:ext uri="{FF2B5EF4-FFF2-40B4-BE49-F238E27FC236}">
                  <a16:creationId xmlns:a16="http://schemas.microsoft.com/office/drawing/2014/main" id="{551C2BDE-69A4-8E49-BA9E-100C030F4D52}"/>
                </a:ext>
              </a:extLst>
            </p:cNvPr>
            <p:cNvSpPr txBox="1"/>
            <p:nvPr/>
          </p:nvSpPr>
          <p:spPr>
            <a:xfrm>
              <a:off x="5940027" y="3214852"/>
              <a:ext cx="424540" cy="307777"/>
            </a:xfrm>
            <a:prstGeom prst="rect">
              <a:avLst/>
            </a:prstGeom>
            <a:noFill/>
          </p:spPr>
          <p:txBody>
            <a:bodyPr wrap="none" rtlCol="0">
              <a:spAutoFit/>
            </a:bodyPr>
            <a:lstStyle/>
            <a:p>
              <a:r>
                <a:rPr lang="en-BE" sz="1400" dirty="0">
                  <a:solidFill>
                    <a:srgbClr val="4472C4"/>
                  </a:solidFill>
                </a:rPr>
                <a:t>yes</a:t>
              </a:r>
            </a:p>
          </p:txBody>
        </p:sp>
        <p:cxnSp>
          <p:nvCxnSpPr>
            <p:cNvPr id="25" name="Straight Arrow Connector 24">
              <a:extLst>
                <a:ext uri="{FF2B5EF4-FFF2-40B4-BE49-F238E27FC236}">
                  <a16:creationId xmlns:a16="http://schemas.microsoft.com/office/drawing/2014/main" id="{0296085C-7F4B-474B-82C0-2B8AEFC75D26}"/>
                </a:ext>
              </a:extLst>
            </p:cNvPr>
            <p:cNvCxnSpPr>
              <a:cxnSpLocks/>
              <a:endCxn id="28" idx="0"/>
            </p:cNvCxnSpPr>
            <p:nvPr/>
          </p:nvCxnSpPr>
          <p:spPr>
            <a:xfrm>
              <a:off x="6403908" y="1438822"/>
              <a:ext cx="6376" cy="399047"/>
            </a:xfrm>
            <a:prstGeom prst="straightConnector1">
              <a:avLst/>
            </a:prstGeom>
            <a:ln w="9525">
              <a:tailEnd type="triangle"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7F446113-1F47-C64E-92F1-9888F60646E2}"/>
                </a:ext>
              </a:extLst>
            </p:cNvPr>
            <p:cNvCxnSpPr>
              <a:cxnSpLocks/>
            </p:cNvCxnSpPr>
            <p:nvPr/>
          </p:nvCxnSpPr>
          <p:spPr>
            <a:xfrm flipH="1">
              <a:off x="7140806" y="3072682"/>
              <a:ext cx="1551525" cy="0"/>
            </a:xfrm>
            <a:prstGeom prst="straightConnector1">
              <a:avLst/>
            </a:prstGeom>
            <a:ln w="9525">
              <a:tailEnd type="none" w="lg" len="lg"/>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A72C377E-4907-1C4A-8ABD-A8762A57020E}"/>
                </a:ext>
              </a:extLst>
            </p:cNvPr>
            <p:cNvSpPr/>
            <p:nvPr/>
          </p:nvSpPr>
          <p:spPr>
            <a:xfrm>
              <a:off x="5566906" y="1837869"/>
              <a:ext cx="1686756" cy="67470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1200" dirty="0">
                <a:solidFill>
                  <a:schemeClr val="bg1"/>
                </a:solidFill>
                <a:ea typeface="Cambria Math" panose="02040503050406030204" pitchFamily="18" charset="0"/>
              </a:endParaRPr>
            </a:p>
            <a:p>
              <a:pPr algn="ctr"/>
              <a:r>
                <a:rPr lang="en-BE" sz="1200" dirty="0">
                  <a:solidFill>
                    <a:schemeClr val="bg1"/>
                  </a:solidFill>
                  <a:ea typeface="Cambria Math" panose="02040503050406030204" pitchFamily="18" charset="0"/>
                </a:rPr>
                <a:t>Verminder het grootste getal zo vaak mogelijk met het kleinste</a:t>
              </a:r>
            </a:p>
            <a:p>
              <a:pPr algn="ctr"/>
              <a:endParaRPr lang="en-BE" sz="1200" dirty="0">
                <a:solidFill>
                  <a:schemeClr val="bg1"/>
                </a:solidFill>
              </a:endParaRPr>
            </a:p>
          </p:txBody>
        </p:sp>
        <p:cxnSp>
          <p:nvCxnSpPr>
            <p:cNvPr id="29" name="Straight Arrow Connector 28">
              <a:extLst>
                <a:ext uri="{FF2B5EF4-FFF2-40B4-BE49-F238E27FC236}">
                  <a16:creationId xmlns:a16="http://schemas.microsoft.com/office/drawing/2014/main" id="{67F3E344-EA48-D940-A864-86AC5380AF73}"/>
                </a:ext>
              </a:extLst>
            </p:cNvPr>
            <p:cNvCxnSpPr>
              <a:cxnSpLocks/>
              <a:endCxn id="22" idx="0"/>
            </p:cNvCxnSpPr>
            <p:nvPr/>
          </p:nvCxnSpPr>
          <p:spPr>
            <a:xfrm>
              <a:off x="6403908" y="2512572"/>
              <a:ext cx="1" cy="392204"/>
            </a:xfrm>
            <a:prstGeom prst="straightConnector1">
              <a:avLst/>
            </a:prstGeom>
            <a:ln w="9525">
              <a:tailEnd type="triangle"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5C646F09-301F-9D47-AE88-53DE8904C8B7}"/>
                </a:ext>
              </a:extLst>
            </p:cNvPr>
            <p:cNvCxnSpPr>
              <a:cxnSpLocks/>
              <a:endCxn id="21" idx="0"/>
            </p:cNvCxnSpPr>
            <p:nvPr/>
          </p:nvCxnSpPr>
          <p:spPr>
            <a:xfrm>
              <a:off x="6403908" y="3261255"/>
              <a:ext cx="8911" cy="379340"/>
            </a:xfrm>
            <a:prstGeom prst="straightConnector1">
              <a:avLst/>
            </a:prstGeom>
            <a:ln w="9525">
              <a:tailEnd type="triangle" w="lg" len="lg"/>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86A5DB8A-FF0F-754A-9190-DE5938030DF8}"/>
                </a:ext>
              </a:extLst>
            </p:cNvPr>
            <p:cNvSpPr/>
            <p:nvPr/>
          </p:nvSpPr>
          <p:spPr>
            <a:xfrm>
              <a:off x="7863672" y="1837368"/>
              <a:ext cx="1686756" cy="67470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sz="1200" dirty="0">
                  <a:solidFill>
                    <a:schemeClr val="bg1"/>
                  </a:solidFill>
                  <a:ea typeface="Cambria Math" panose="02040503050406030204" pitchFamily="18" charset="0"/>
                </a:rPr>
                <a:t>Vervang grootste </a:t>
              </a:r>
            </a:p>
            <a:p>
              <a:pPr algn="ctr"/>
              <a:r>
                <a:rPr lang="en-BE" sz="1200" dirty="0">
                  <a:solidFill>
                    <a:schemeClr val="bg1"/>
                  </a:solidFill>
                  <a:ea typeface="Cambria Math" panose="02040503050406030204" pitchFamily="18" charset="0"/>
                </a:rPr>
                <a:t>getal door het resultaat van deze bewerking</a:t>
              </a:r>
              <a:endParaRPr lang="en-BE" sz="1200" dirty="0">
                <a:solidFill>
                  <a:schemeClr val="bg1"/>
                </a:solidFill>
              </a:endParaRPr>
            </a:p>
          </p:txBody>
        </p:sp>
        <p:cxnSp>
          <p:nvCxnSpPr>
            <p:cNvPr id="32" name="Straight Arrow Connector 31">
              <a:extLst>
                <a:ext uri="{FF2B5EF4-FFF2-40B4-BE49-F238E27FC236}">
                  <a16:creationId xmlns:a16="http://schemas.microsoft.com/office/drawing/2014/main" id="{FF1F9FCE-741A-904F-A492-135508A0DBEC}"/>
                </a:ext>
              </a:extLst>
            </p:cNvPr>
            <p:cNvCxnSpPr>
              <a:cxnSpLocks/>
              <a:endCxn id="31" idx="2"/>
            </p:cNvCxnSpPr>
            <p:nvPr/>
          </p:nvCxnSpPr>
          <p:spPr>
            <a:xfrm flipV="1">
              <a:off x="8692331" y="2512071"/>
              <a:ext cx="14719" cy="560612"/>
            </a:xfrm>
            <a:prstGeom prst="straightConnector1">
              <a:avLst/>
            </a:prstGeom>
            <a:ln w="9525">
              <a:tailEnd type="triangle" w="lg" len="lg"/>
            </a:ln>
          </p:spPr>
          <p:style>
            <a:lnRef idx="1">
              <a:schemeClr val="accent1"/>
            </a:lnRef>
            <a:fillRef idx="0">
              <a:schemeClr val="accent1"/>
            </a:fillRef>
            <a:effectRef idx="0">
              <a:schemeClr val="accent1"/>
            </a:effectRef>
            <a:fontRef idx="minor">
              <a:schemeClr val="tx1"/>
            </a:fontRef>
          </p:style>
        </p:cxnSp>
      </p:grpSp>
      <p:cxnSp>
        <p:nvCxnSpPr>
          <p:cNvPr id="33" name="Straight Arrow Connector 32">
            <a:extLst>
              <a:ext uri="{FF2B5EF4-FFF2-40B4-BE49-F238E27FC236}">
                <a16:creationId xmlns:a16="http://schemas.microsoft.com/office/drawing/2014/main" id="{B57A5559-D3AC-6B46-B94F-DAC40538CBDF}"/>
              </a:ext>
            </a:extLst>
          </p:cNvPr>
          <p:cNvCxnSpPr>
            <a:cxnSpLocks/>
          </p:cNvCxnSpPr>
          <p:nvPr/>
        </p:nvCxnSpPr>
        <p:spPr>
          <a:xfrm flipH="1">
            <a:off x="2663421" y="3877364"/>
            <a:ext cx="610013" cy="0"/>
          </a:xfrm>
          <a:prstGeom prst="straightConnector1">
            <a:avLst/>
          </a:prstGeom>
          <a:ln w="9525">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85214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5C5F3BB-29EC-C94A-9484-03631C74D800}"/>
              </a:ext>
            </a:extLst>
          </p:cNvPr>
          <p:cNvSpPr txBox="1"/>
          <p:nvPr/>
        </p:nvSpPr>
        <p:spPr>
          <a:xfrm>
            <a:off x="362049" y="2164775"/>
            <a:ext cx="6688924" cy="954107"/>
          </a:xfrm>
          <a:prstGeom prst="rect">
            <a:avLst/>
          </a:prstGeom>
          <a:noFill/>
        </p:spPr>
        <p:txBody>
          <a:bodyPr wrap="square" rtlCol="0">
            <a:spAutoFit/>
          </a:bodyPr>
          <a:lstStyle/>
          <a:p>
            <a:r>
              <a:rPr lang="en-BE" sz="2800" dirty="0">
                <a:solidFill>
                  <a:srgbClr val="C00000"/>
                </a:solidFill>
              </a:rPr>
              <a:t>Computational Thinking met Python</a:t>
            </a:r>
          </a:p>
          <a:p>
            <a:r>
              <a:rPr lang="en-BE" sz="2800" i="1" dirty="0">
                <a:solidFill>
                  <a:srgbClr val="C00000"/>
                </a:solidFill>
              </a:rPr>
              <a:t>   in de wiskundeles</a:t>
            </a:r>
            <a:endParaRPr lang="en-BE" i="1" dirty="0">
              <a:solidFill>
                <a:srgbClr val="C00000"/>
              </a:solidFill>
            </a:endParaRPr>
          </a:p>
        </p:txBody>
      </p:sp>
      <p:sp>
        <p:nvSpPr>
          <p:cNvPr id="7" name="TextBox 6">
            <a:extLst>
              <a:ext uri="{FF2B5EF4-FFF2-40B4-BE49-F238E27FC236}">
                <a16:creationId xmlns:a16="http://schemas.microsoft.com/office/drawing/2014/main" id="{0EDCB8F0-FA8D-0246-BA1E-C325353520F5}"/>
              </a:ext>
            </a:extLst>
          </p:cNvPr>
          <p:cNvSpPr txBox="1"/>
          <p:nvPr/>
        </p:nvSpPr>
        <p:spPr>
          <a:xfrm>
            <a:off x="1029619" y="3739119"/>
            <a:ext cx="4553939" cy="1938992"/>
          </a:xfrm>
          <a:prstGeom prst="rect">
            <a:avLst/>
          </a:prstGeom>
          <a:noFill/>
        </p:spPr>
        <p:txBody>
          <a:bodyPr wrap="none" rtlCol="0">
            <a:spAutoFit/>
          </a:bodyPr>
          <a:lstStyle/>
          <a:p>
            <a:pPr marL="285750" indent="-285750">
              <a:buClr>
                <a:srgbClr val="C00000"/>
              </a:buClr>
              <a:buFont typeface="Arial" panose="020B0604020202020204" pitchFamily="34" charset="0"/>
              <a:buChar char="•"/>
            </a:pPr>
            <a:r>
              <a:rPr lang="en-BE" sz="2400" dirty="0">
                <a:solidFill>
                  <a:schemeClr val="tx1">
                    <a:lumMod val="65000"/>
                    <a:lumOff val="35000"/>
                  </a:schemeClr>
                </a:solidFill>
              </a:rPr>
              <a:t>Wat is computational thinking?</a:t>
            </a:r>
          </a:p>
          <a:p>
            <a:pPr marL="285750" indent="-285750">
              <a:buClr>
                <a:srgbClr val="C00000"/>
              </a:buClr>
              <a:buFont typeface="Arial" panose="020B0604020202020204" pitchFamily="34" charset="0"/>
              <a:buChar char="•"/>
            </a:pPr>
            <a:endParaRPr lang="en-BE" sz="2400" dirty="0">
              <a:solidFill>
                <a:schemeClr val="tx1">
                  <a:lumMod val="65000"/>
                  <a:lumOff val="35000"/>
                </a:schemeClr>
              </a:solidFill>
            </a:endParaRPr>
          </a:p>
          <a:p>
            <a:pPr marL="285750" indent="-285750">
              <a:buClr>
                <a:srgbClr val="C00000"/>
              </a:buClr>
              <a:buFont typeface="Arial" panose="020B0604020202020204" pitchFamily="34" charset="0"/>
              <a:buChar char="•"/>
            </a:pPr>
            <a:r>
              <a:rPr lang="en-BE" sz="2400" dirty="0">
                <a:solidFill>
                  <a:schemeClr val="tx1">
                    <a:lumMod val="65000"/>
                    <a:lumOff val="35000"/>
                  </a:schemeClr>
                </a:solidFill>
              </a:rPr>
              <a:t>Wiskundige voorbeelden</a:t>
            </a:r>
          </a:p>
          <a:p>
            <a:pPr marL="285750" indent="-285750">
              <a:buClr>
                <a:srgbClr val="C00000"/>
              </a:buClr>
              <a:buFont typeface="Arial" panose="020B0604020202020204" pitchFamily="34" charset="0"/>
              <a:buChar char="•"/>
            </a:pPr>
            <a:endParaRPr lang="en-BE" sz="2400" dirty="0">
              <a:solidFill>
                <a:schemeClr val="tx1">
                  <a:lumMod val="65000"/>
                  <a:lumOff val="35000"/>
                </a:schemeClr>
              </a:solidFill>
            </a:endParaRPr>
          </a:p>
          <a:p>
            <a:pPr marL="285750" indent="-285750">
              <a:buClr>
                <a:srgbClr val="C00000"/>
              </a:buClr>
              <a:buFont typeface="Arial" panose="020B0604020202020204" pitchFamily="34" charset="0"/>
              <a:buChar char="•"/>
            </a:pPr>
            <a:r>
              <a:rPr lang="en-BE" sz="2400" dirty="0">
                <a:solidFill>
                  <a:schemeClr val="tx1">
                    <a:lumMod val="65000"/>
                    <a:lumOff val="35000"/>
                  </a:schemeClr>
                </a:solidFill>
              </a:rPr>
              <a:t>Grafische patronen &amp; creativiteit</a:t>
            </a:r>
          </a:p>
        </p:txBody>
      </p:sp>
      <p:grpSp>
        <p:nvGrpSpPr>
          <p:cNvPr id="47" name="Group 46">
            <a:extLst>
              <a:ext uri="{FF2B5EF4-FFF2-40B4-BE49-F238E27FC236}">
                <a16:creationId xmlns:a16="http://schemas.microsoft.com/office/drawing/2014/main" id="{CE8EE618-80E8-EC43-8F6D-9E236AB32D5E}"/>
              </a:ext>
            </a:extLst>
          </p:cNvPr>
          <p:cNvGrpSpPr/>
          <p:nvPr/>
        </p:nvGrpSpPr>
        <p:grpSpPr>
          <a:xfrm>
            <a:off x="0" y="-228601"/>
            <a:ext cx="12189391" cy="2993622"/>
            <a:chOff x="0" y="-215901"/>
            <a:chExt cx="12189391" cy="2993622"/>
          </a:xfrm>
        </p:grpSpPr>
        <p:pic>
          <p:nvPicPr>
            <p:cNvPr id="48" name="Picture 47" descr="A picture containing light, table, traffic, stop&#10;&#10;Description automatically generated">
              <a:extLst>
                <a:ext uri="{FF2B5EF4-FFF2-40B4-BE49-F238E27FC236}">
                  <a16:creationId xmlns:a16="http://schemas.microsoft.com/office/drawing/2014/main" id="{CE38B1D4-749B-AF41-9B5B-22C66142E66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flipH="1">
              <a:off x="0" y="6195"/>
              <a:ext cx="6118836" cy="1807831"/>
            </a:xfrm>
            <a:prstGeom prst="rect">
              <a:avLst/>
            </a:prstGeom>
          </p:spPr>
        </p:pic>
        <p:pic>
          <p:nvPicPr>
            <p:cNvPr id="49" name="Picture 48" descr="A circuit board&#10;&#10;Description automatically generated">
              <a:extLst>
                <a:ext uri="{FF2B5EF4-FFF2-40B4-BE49-F238E27FC236}">
                  <a16:creationId xmlns:a16="http://schemas.microsoft.com/office/drawing/2014/main" id="{F71345F9-76F7-F247-9A0F-BA5A58761E9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rot="10800000">
              <a:off x="6070557" y="6195"/>
              <a:ext cx="6118834" cy="1807830"/>
            </a:xfrm>
            <a:prstGeom prst="rect">
              <a:avLst/>
            </a:prstGeom>
          </p:spPr>
        </p:pic>
        <p:pic>
          <p:nvPicPr>
            <p:cNvPr id="50" name="Picture 49">
              <a:extLst>
                <a:ext uri="{FF2B5EF4-FFF2-40B4-BE49-F238E27FC236}">
                  <a16:creationId xmlns:a16="http://schemas.microsoft.com/office/drawing/2014/main" id="{03CD534B-7EF5-744A-86AB-E1179559FDD3}"/>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257807" y="-215901"/>
              <a:ext cx="2922130" cy="2163003"/>
            </a:xfrm>
            <a:prstGeom prst="rect">
              <a:avLst/>
            </a:prstGeom>
            <a:effectLst>
              <a:outerShdw dist="50800" dir="5400000" algn="ctr" rotWithShape="0">
                <a:srgbClr val="000000">
                  <a:alpha val="43137"/>
                </a:srgbClr>
              </a:outerShdw>
              <a:softEdge rad="558800"/>
            </a:effectLst>
          </p:spPr>
        </p:pic>
        <p:grpSp>
          <p:nvGrpSpPr>
            <p:cNvPr id="51" name="Group 50">
              <a:extLst>
                <a:ext uri="{FF2B5EF4-FFF2-40B4-BE49-F238E27FC236}">
                  <a16:creationId xmlns:a16="http://schemas.microsoft.com/office/drawing/2014/main" id="{8B4B21A2-556F-CD41-A57F-01F0AA27CF0F}"/>
                </a:ext>
              </a:extLst>
            </p:cNvPr>
            <p:cNvGrpSpPr/>
            <p:nvPr/>
          </p:nvGrpSpPr>
          <p:grpSpPr>
            <a:xfrm>
              <a:off x="8275555" y="777044"/>
              <a:ext cx="3084690" cy="2000677"/>
              <a:chOff x="6725164" y="1751104"/>
              <a:chExt cx="3084690" cy="2000677"/>
            </a:xfrm>
          </p:grpSpPr>
          <p:grpSp>
            <p:nvGrpSpPr>
              <p:cNvPr id="53" name="Group 52">
                <a:extLst>
                  <a:ext uri="{FF2B5EF4-FFF2-40B4-BE49-F238E27FC236}">
                    <a16:creationId xmlns:a16="http://schemas.microsoft.com/office/drawing/2014/main" id="{05FE9763-C354-1745-B8EE-CBE7BC189B80}"/>
                  </a:ext>
                </a:extLst>
              </p:cNvPr>
              <p:cNvGrpSpPr/>
              <p:nvPr/>
            </p:nvGrpSpPr>
            <p:grpSpPr>
              <a:xfrm>
                <a:off x="6725164" y="1751104"/>
                <a:ext cx="2435674" cy="1461404"/>
                <a:chOff x="6887724" y="1642247"/>
                <a:chExt cx="2435674" cy="1461404"/>
              </a:xfrm>
            </p:grpSpPr>
            <p:pic>
              <p:nvPicPr>
                <p:cNvPr id="59" name="Picture 58" descr="A screenshot of a computer screen&#10;&#10;Description automatically generated">
                  <a:extLst>
                    <a:ext uri="{FF2B5EF4-FFF2-40B4-BE49-F238E27FC236}">
                      <a16:creationId xmlns:a16="http://schemas.microsoft.com/office/drawing/2014/main" id="{2F983659-AE61-0B49-9CFB-5BBCFFFE2613}"/>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887724" y="1642247"/>
                  <a:ext cx="2435674" cy="1461404"/>
                </a:xfrm>
                <a:prstGeom prst="rect">
                  <a:avLst/>
                </a:prstGeom>
              </p:spPr>
            </p:pic>
            <p:pic>
              <p:nvPicPr>
                <p:cNvPr id="60" name="Picture 59">
                  <a:extLst>
                    <a:ext uri="{FF2B5EF4-FFF2-40B4-BE49-F238E27FC236}">
                      <a16:creationId xmlns:a16="http://schemas.microsoft.com/office/drawing/2014/main" id="{F56467BC-4366-4B4F-9FB5-255722C7F2CA}"/>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199740" y="1725121"/>
                  <a:ext cx="1818241" cy="1137190"/>
                </a:xfrm>
                <a:prstGeom prst="rect">
                  <a:avLst/>
                </a:prstGeom>
              </p:spPr>
            </p:pic>
            <p:pic>
              <p:nvPicPr>
                <p:cNvPr id="61" name="Picture 60" descr="A picture containing graphical user interface&#10;&#10;Description automatically generated">
                  <a:extLst>
                    <a:ext uri="{FF2B5EF4-FFF2-40B4-BE49-F238E27FC236}">
                      <a16:creationId xmlns:a16="http://schemas.microsoft.com/office/drawing/2014/main" id="{D8F79C50-865D-364A-BEE8-581E8CA08E2A}"/>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7779496" y="1922888"/>
                  <a:ext cx="1094876" cy="821157"/>
                </a:xfrm>
                <a:prstGeom prst="rect">
                  <a:avLst/>
                </a:prstGeom>
              </p:spPr>
            </p:pic>
          </p:grpSp>
          <p:grpSp>
            <p:nvGrpSpPr>
              <p:cNvPr id="54" name="Group 53">
                <a:extLst>
                  <a:ext uri="{FF2B5EF4-FFF2-40B4-BE49-F238E27FC236}">
                    <a16:creationId xmlns:a16="http://schemas.microsoft.com/office/drawing/2014/main" id="{A3D68ABF-B133-C84B-8E8C-37766BC86E64}"/>
                  </a:ext>
                </a:extLst>
              </p:cNvPr>
              <p:cNvGrpSpPr>
                <a:grpSpLocks noChangeAspect="1"/>
              </p:cNvGrpSpPr>
              <p:nvPr/>
            </p:nvGrpSpPr>
            <p:grpSpPr>
              <a:xfrm>
                <a:off x="8654957" y="2258517"/>
                <a:ext cx="1154897" cy="1493264"/>
                <a:chOff x="8730975" y="5185474"/>
                <a:chExt cx="900945" cy="1164908"/>
              </a:xfrm>
            </p:grpSpPr>
            <p:grpSp>
              <p:nvGrpSpPr>
                <p:cNvPr id="55" name="Group 54">
                  <a:extLst>
                    <a:ext uri="{FF2B5EF4-FFF2-40B4-BE49-F238E27FC236}">
                      <a16:creationId xmlns:a16="http://schemas.microsoft.com/office/drawing/2014/main" id="{106237E1-1C05-1C47-A8D2-66D71FA0D165}"/>
                    </a:ext>
                  </a:extLst>
                </p:cNvPr>
                <p:cNvGrpSpPr>
                  <a:grpSpLocks noChangeAspect="1"/>
                </p:cNvGrpSpPr>
                <p:nvPr/>
              </p:nvGrpSpPr>
              <p:grpSpPr>
                <a:xfrm>
                  <a:off x="8730975" y="5185474"/>
                  <a:ext cx="900945" cy="1164908"/>
                  <a:chOff x="9452114" y="1641049"/>
                  <a:chExt cx="1239791" cy="1603030"/>
                </a:xfrm>
              </p:grpSpPr>
              <p:pic>
                <p:nvPicPr>
                  <p:cNvPr id="57" name="Picture 56" descr="A close up of a calculator&#10;&#10;Description automatically generated">
                    <a:extLst>
                      <a:ext uri="{FF2B5EF4-FFF2-40B4-BE49-F238E27FC236}">
                        <a16:creationId xmlns:a16="http://schemas.microsoft.com/office/drawing/2014/main" id="{B2A21325-D454-7D4B-9DF5-F3D8C85DBF15}"/>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9452114" y="1654147"/>
                    <a:ext cx="701118" cy="1469008"/>
                  </a:xfrm>
                  <a:prstGeom prst="rect">
                    <a:avLst/>
                  </a:prstGeom>
                </p:spPr>
              </p:pic>
              <p:pic>
                <p:nvPicPr>
                  <p:cNvPr id="58" name="Picture 57" descr="A close up of electronics&#10;&#10;Description automatically generated">
                    <a:extLst>
                      <a:ext uri="{FF2B5EF4-FFF2-40B4-BE49-F238E27FC236}">
                        <a16:creationId xmlns:a16="http://schemas.microsoft.com/office/drawing/2014/main" id="{23E76049-E477-7D40-9506-0C263E290C6E}"/>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10086315" y="1641049"/>
                    <a:ext cx="605590" cy="1603030"/>
                  </a:xfrm>
                  <a:prstGeom prst="rect">
                    <a:avLst/>
                  </a:prstGeom>
                </p:spPr>
              </p:pic>
            </p:grpSp>
            <p:pic>
              <p:nvPicPr>
                <p:cNvPr id="56" name="Picture 55">
                  <a:extLst>
                    <a:ext uri="{FF2B5EF4-FFF2-40B4-BE49-F238E27FC236}">
                      <a16:creationId xmlns:a16="http://schemas.microsoft.com/office/drawing/2014/main" id="{9BE2D29C-FCF2-7A47-801B-9C1EAE413FB8}"/>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8800394" y="5294239"/>
                  <a:ext cx="367395" cy="277237"/>
                </a:xfrm>
                <a:prstGeom prst="rect">
                  <a:avLst/>
                </a:prstGeom>
              </p:spPr>
            </p:pic>
          </p:grpSp>
        </p:grpSp>
        <p:pic>
          <p:nvPicPr>
            <p:cNvPr id="52" name="Picture 51" descr="A picture containing drawing, light, food&#10;&#10;Description automatically generated">
              <a:extLst>
                <a:ext uri="{FF2B5EF4-FFF2-40B4-BE49-F238E27FC236}">
                  <a16:creationId xmlns:a16="http://schemas.microsoft.com/office/drawing/2014/main" id="{253692C3-79E1-474B-ACFE-18FEC6DD9E9E}"/>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10516217" y="228473"/>
              <a:ext cx="844028" cy="1049933"/>
            </a:xfrm>
            <a:prstGeom prst="rect">
              <a:avLst/>
            </a:prstGeom>
          </p:spPr>
        </p:pic>
      </p:grpSp>
      <p:grpSp>
        <p:nvGrpSpPr>
          <p:cNvPr id="8" name="Group 7">
            <a:extLst>
              <a:ext uri="{FF2B5EF4-FFF2-40B4-BE49-F238E27FC236}">
                <a16:creationId xmlns:a16="http://schemas.microsoft.com/office/drawing/2014/main" id="{AEF7C220-62DD-EA4C-BE68-12C2EE28E1D0}"/>
              </a:ext>
            </a:extLst>
          </p:cNvPr>
          <p:cNvGrpSpPr/>
          <p:nvPr/>
        </p:nvGrpSpPr>
        <p:grpSpPr>
          <a:xfrm>
            <a:off x="8445999" y="4040351"/>
            <a:ext cx="2319289" cy="1336527"/>
            <a:chOff x="8760237" y="2931961"/>
            <a:chExt cx="2319289" cy="1336527"/>
          </a:xfrm>
        </p:grpSpPr>
        <p:pic>
          <p:nvPicPr>
            <p:cNvPr id="33" name="Picture 32">
              <a:extLst>
                <a:ext uri="{FF2B5EF4-FFF2-40B4-BE49-F238E27FC236}">
                  <a16:creationId xmlns:a16="http://schemas.microsoft.com/office/drawing/2014/main" id="{5A99E2C9-1DB7-3742-8B0F-C436079B15A9}"/>
                </a:ext>
              </a:extLst>
            </p:cNvPr>
            <p:cNvPicPr>
              <a:picLocks noChangeAspect="1"/>
            </p:cNvPicPr>
            <p:nvPr/>
          </p:nvPicPr>
          <p:blipFill>
            <a:blip r:embed="rId13"/>
            <a:stretch>
              <a:fillRect/>
            </a:stretch>
          </p:blipFill>
          <p:spPr>
            <a:xfrm>
              <a:off x="8867531" y="2931961"/>
              <a:ext cx="2207624" cy="652059"/>
            </a:xfrm>
            <a:prstGeom prst="rect">
              <a:avLst/>
            </a:prstGeom>
          </p:spPr>
        </p:pic>
        <p:sp>
          <p:nvSpPr>
            <p:cNvPr id="4" name="TextBox 3">
              <a:extLst>
                <a:ext uri="{FF2B5EF4-FFF2-40B4-BE49-F238E27FC236}">
                  <a16:creationId xmlns:a16="http://schemas.microsoft.com/office/drawing/2014/main" id="{7FD30624-F96A-6849-9A7F-358D54E41F6E}"/>
                </a:ext>
              </a:extLst>
            </p:cNvPr>
            <p:cNvSpPr txBox="1"/>
            <p:nvPr/>
          </p:nvSpPr>
          <p:spPr>
            <a:xfrm>
              <a:off x="8760237" y="3488521"/>
              <a:ext cx="2319289" cy="369332"/>
            </a:xfrm>
            <a:prstGeom prst="rect">
              <a:avLst/>
            </a:prstGeom>
            <a:noFill/>
          </p:spPr>
          <p:txBody>
            <a:bodyPr wrap="square" rtlCol="0">
              <a:spAutoFit/>
            </a:bodyPr>
            <a:lstStyle/>
            <a:p>
              <a:pPr algn="ctr"/>
              <a:r>
                <a:rPr lang="en-BE" dirty="0">
                  <a:hlinkClick r:id="rId14"/>
                </a:rPr>
                <a:t>www.wil-depython.be</a:t>
              </a:r>
              <a:r>
                <a:rPr lang="en-BE" dirty="0"/>
                <a:t> </a:t>
              </a:r>
            </a:p>
          </p:txBody>
        </p:sp>
        <p:sp>
          <p:nvSpPr>
            <p:cNvPr id="36" name="TextBox 35">
              <a:extLst>
                <a:ext uri="{FF2B5EF4-FFF2-40B4-BE49-F238E27FC236}">
                  <a16:creationId xmlns:a16="http://schemas.microsoft.com/office/drawing/2014/main" id="{292A4290-6A3C-7A4E-B97E-CD79C58DA4C1}"/>
                </a:ext>
              </a:extLst>
            </p:cNvPr>
            <p:cNvSpPr txBox="1"/>
            <p:nvPr/>
          </p:nvSpPr>
          <p:spPr>
            <a:xfrm>
              <a:off x="8822102" y="3899156"/>
              <a:ext cx="2178768" cy="369332"/>
            </a:xfrm>
            <a:prstGeom prst="rect">
              <a:avLst/>
            </a:prstGeom>
            <a:noFill/>
          </p:spPr>
          <p:txBody>
            <a:bodyPr wrap="square" rtlCol="0">
              <a:spAutoFit/>
            </a:bodyPr>
            <a:lstStyle/>
            <a:p>
              <a:pPr algn="ctr"/>
              <a:r>
                <a:rPr lang="en-BE" dirty="0">
                  <a:hlinkClick r:id="rId15"/>
                </a:rPr>
                <a:t>www.wil-depython.nl</a:t>
              </a:r>
              <a:r>
                <a:rPr lang="en-BE" dirty="0"/>
                <a:t> </a:t>
              </a:r>
            </a:p>
          </p:txBody>
        </p:sp>
      </p:grpSp>
    </p:spTree>
    <p:extLst>
      <p:ext uri="{BB962C8B-B14F-4D97-AF65-F5344CB8AC3E}">
        <p14:creationId xmlns:p14="http://schemas.microsoft.com/office/powerpoint/2010/main" val="39887414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descr="A picture containing outdoor, zebra, person, sitting&#10;&#10;Description automatically generated">
            <a:extLst>
              <a:ext uri="{FF2B5EF4-FFF2-40B4-BE49-F238E27FC236}">
                <a16:creationId xmlns:a16="http://schemas.microsoft.com/office/drawing/2014/main" id="{FEB7C3B1-D4FB-2641-9247-5DD83365FFB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850710" y="769334"/>
            <a:ext cx="924342" cy="1111930"/>
          </a:xfrm>
          <a:prstGeom prst="rect">
            <a:avLst/>
          </a:prstGeom>
        </p:spPr>
      </p:pic>
      <p:grpSp>
        <p:nvGrpSpPr>
          <p:cNvPr id="57" name="Group 56">
            <a:extLst>
              <a:ext uri="{FF2B5EF4-FFF2-40B4-BE49-F238E27FC236}">
                <a16:creationId xmlns:a16="http://schemas.microsoft.com/office/drawing/2014/main" id="{11BFEF3D-9EE9-154D-B63D-D3DD81B10F85}"/>
              </a:ext>
            </a:extLst>
          </p:cNvPr>
          <p:cNvGrpSpPr/>
          <p:nvPr/>
        </p:nvGrpSpPr>
        <p:grpSpPr>
          <a:xfrm>
            <a:off x="887828" y="2799826"/>
            <a:ext cx="4072359" cy="2886203"/>
            <a:chOff x="5478069" y="1092946"/>
            <a:chExt cx="4072359" cy="2886203"/>
          </a:xfrm>
        </p:grpSpPr>
        <p:sp>
          <p:nvSpPr>
            <p:cNvPr id="58" name="TextBox 57">
              <a:extLst>
                <a:ext uri="{FF2B5EF4-FFF2-40B4-BE49-F238E27FC236}">
                  <a16:creationId xmlns:a16="http://schemas.microsoft.com/office/drawing/2014/main" id="{D3F045AF-E2FD-BA47-A82B-7AE29890BC15}"/>
                </a:ext>
              </a:extLst>
            </p:cNvPr>
            <p:cNvSpPr txBox="1"/>
            <p:nvPr/>
          </p:nvSpPr>
          <p:spPr>
            <a:xfrm>
              <a:off x="7165247" y="2764608"/>
              <a:ext cx="401072" cy="338554"/>
            </a:xfrm>
            <a:prstGeom prst="rect">
              <a:avLst/>
            </a:prstGeom>
            <a:noFill/>
          </p:spPr>
          <p:txBody>
            <a:bodyPr wrap="none" rtlCol="0">
              <a:spAutoFit/>
            </a:bodyPr>
            <a:lstStyle/>
            <a:p>
              <a:r>
                <a:rPr lang="en-BE" sz="1600" dirty="0">
                  <a:solidFill>
                    <a:srgbClr val="4472C4"/>
                  </a:solidFill>
                </a:rPr>
                <a:t>no</a:t>
              </a:r>
            </a:p>
          </p:txBody>
        </p:sp>
        <p:sp>
          <p:nvSpPr>
            <p:cNvPr id="59" name="Rounded Rectangle 58">
              <a:extLst>
                <a:ext uri="{FF2B5EF4-FFF2-40B4-BE49-F238E27FC236}">
                  <a16:creationId xmlns:a16="http://schemas.microsoft.com/office/drawing/2014/main" id="{9AB1C00A-C4CD-AD41-8FF3-41CE7A7BE2D8}"/>
                </a:ext>
              </a:extLst>
            </p:cNvPr>
            <p:cNvSpPr/>
            <p:nvPr/>
          </p:nvSpPr>
          <p:spPr>
            <a:xfrm>
              <a:off x="5478069" y="1092946"/>
              <a:ext cx="1863762" cy="3385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t>Start met twee getallen</a:t>
              </a:r>
            </a:p>
          </p:txBody>
        </p:sp>
        <p:sp>
          <p:nvSpPr>
            <p:cNvPr id="60" name="Rounded Rectangle 59">
              <a:extLst>
                <a:ext uri="{FF2B5EF4-FFF2-40B4-BE49-F238E27FC236}">
                  <a16:creationId xmlns:a16="http://schemas.microsoft.com/office/drawing/2014/main" id="{CA134AED-90B1-E241-9AC5-0CB3C00AD849}"/>
                </a:ext>
              </a:extLst>
            </p:cNvPr>
            <p:cNvSpPr/>
            <p:nvPr/>
          </p:nvSpPr>
          <p:spPr>
            <a:xfrm>
              <a:off x="5652098" y="3640595"/>
              <a:ext cx="1521442" cy="3385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t>kleinste = ggd</a:t>
              </a:r>
            </a:p>
          </p:txBody>
        </p:sp>
        <p:sp>
          <p:nvSpPr>
            <p:cNvPr id="61" name="Rounded Rectangle 60">
              <a:extLst>
                <a:ext uri="{FF2B5EF4-FFF2-40B4-BE49-F238E27FC236}">
                  <a16:creationId xmlns:a16="http://schemas.microsoft.com/office/drawing/2014/main" id="{FD8ECC1B-D814-3B42-BE77-6E988E513182}"/>
                </a:ext>
              </a:extLst>
            </p:cNvPr>
            <p:cNvSpPr/>
            <p:nvPr/>
          </p:nvSpPr>
          <p:spPr>
            <a:xfrm>
              <a:off x="5667013" y="2904776"/>
              <a:ext cx="1473791" cy="338554"/>
            </a:xfrm>
            <a:prstGeom prst="roundRect">
              <a:avLst/>
            </a:prstGeom>
            <a:solidFill>
              <a:srgbClr val="FFFF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solidFill>
                    <a:srgbClr val="404040"/>
                  </a:solidFill>
                </a:rPr>
                <a:t>Is het resultaat 0?</a:t>
              </a:r>
            </a:p>
          </p:txBody>
        </p:sp>
        <p:sp>
          <p:nvSpPr>
            <p:cNvPr id="62" name="TextBox 61">
              <a:extLst>
                <a:ext uri="{FF2B5EF4-FFF2-40B4-BE49-F238E27FC236}">
                  <a16:creationId xmlns:a16="http://schemas.microsoft.com/office/drawing/2014/main" id="{406ABEBD-DB6A-3F4C-8E6A-37FC15E74829}"/>
                </a:ext>
              </a:extLst>
            </p:cNvPr>
            <p:cNvSpPr txBox="1"/>
            <p:nvPr/>
          </p:nvSpPr>
          <p:spPr>
            <a:xfrm>
              <a:off x="5940027" y="3214852"/>
              <a:ext cx="424540" cy="307777"/>
            </a:xfrm>
            <a:prstGeom prst="rect">
              <a:avLst/>
            </a:prstGeom>
            <a:noFill/>
          </p:spPr>
          <p:txBody>
            <a:bodyPr wrap="none" rtlCol="0">
              <a:spAutoFit/>
            </a:bodyPr>
            <a:lstStyle/>
            <a:p>
              <a:r>
                <a:rPr lang="en-BE" sz="1400" dirty="0">
                  <a:solidFill>
                    <a:srgbClr val="4472C4"/>
                  </a:solidFill>
                </a:rPr>
                <a:t>yes</a:t>
              </a:r>
            </a:p>
          </p:txBody>
        </p:sp>
        <p:cxnSp>
          <p:nvCxnSpPr>
            <p:cNvPr id="63" name="Straight Arrow Connector 62">
              <a:extLst>
                <a:ext uri="{FF2B5EF4-FFF2-40B4-BE49-F238E27FC236}">
                  <a16:creationId xmlns:a16="http://schemas.microsoft.com/office/drawing/2014/main" id="{D5677043-52BF-7D42-B59F-D05560FAA77E}"/>
                </a:ext>
              </a:extLst>
            </p:cNvPr>
            <p:cNvCxnSpPr>
              <a:cxnSpLocks/>
              <a:endCxn id="65" idx="0"/>
            </p:cNvCxnSpPr>
            <p:nvPr/>
          </p:nvCxnSpPr>
          <p:spPr>
            <a:xfrm>
              <a:off x="6403908" y="1438822"/>
              <a:ext cx="6376" cy="399047"/>
            </a:xfrm>
            <a:prstGeom prst="straightConnector1">
              <a:avLst/>
            </a:prstGeom>
            <a:ln w="9525">
              <a:tailEnd type="triangle" w="lg" len="lg"/>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D0BBE7A5-9359-104F-960D-9A716ABB36F6}"/>
                </a:ext>
              </a:extLst>
            </p:cNvPr>
            <p:cNvCxnSpPr>
              <a:cxnSpLocks/>
            </p:cNvCxnSpPr>
            <p:nvPr/>
          </p:nvCxnSpPr>
          <p:spPr>
            <a:xfrm flipH="1">
              <a:off x="7140806" y="3072682"/>
              <a:ext cx="1551525" cy="0"/>
            </a:xfrm>
            <a:prstGeom prst="straightConnector1">
              <a:avLst/>
            </a:prstGeom>
            <a:ln w="9525">
              <a:tailEnd type="none" w="lg" len="lg"/>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CA8DEF65-4682-4642-B09B-B650752F766B}"/>
                </a:ext>
              </a:extLst>
            </p:cNvPr>
            <p:cNvSpPr/>
            <p:nvPr/>
          </p:nvSpPr>
          <p:spPr>
            <a:xfrm>
              <a:off x="5566906" y="1837869"/>
              <a:ext cx="1686756" cy="67470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1200" dirty="0">
                <a:solidFill>
                  <a:schemeClr val="bg1"/>
                </a:solidFill>
                <a:ea typeface="Cambria Math" panose="02040503050406030204" pitchFamily="18" charset="0"/>
              </a:endParaRPr>
            </a:p>
            <a:p>
              <a:pPr algn="ctr"/>
              <a:r>
                <a:rPr lang="en-BE" sz="1200" dirty="0">
                  <a:solidFill>
                    <a:schemeClr val="bg1"/>
                  </a:solidFill>
                  <a:ea typeface="Cambria Math" panose="02040503050406030204" pitchFamily="18" charset="0"/>
                </a:rPr>
                <a:t>Verminder het grootste getal zo vaak mogelijk met het kleinste</a:t>
              </a:r>
            </a:p>
            <a:p>
              <a:pPr algn="ctr"/>
              <a:endParaRPr lang="en-BE" sz="1200" dirty="0">
                <a:solidFill>
                  <a:schemeClr val="bg1"/>
                </a:solidFill>
              </a:endParaRPr>
            </a:p>
          </p:txBody>
        </p:sp>
        <p:cxnSp>
          <p:nvCxnSpPr>
            <p:cNvPr id="66" name="Straight Arrow Connector 65">
              <a:extLst>
                <a:ext uri="{FF2B5EF4-FFF2-40B4-BE49-F238E27FC236}">
                  <a16:creationId xmlns:a16="http://schemas.microsoft.com/office/drawing/2014/main" id="{C48CC89B-EACE-F446-88FC-3DE2C529345E}"/>
                </a:ext>
              </a:extLst>
            </p:cNvPr>
            <p:cNvCxnSpPr>
              <a:cxnSpLocks/>
              <a:endCxn id="61" idx="0"/>
            </p:cNvCxnSpPr>
            <p:nvPr/>
          </p:nvCxnSpPr>
          <p:spPr>
            <a:xfrm>
              <a:off x="6403908" y="2512572"/>
              <a:ext cx="1" cy="392204"/>
            </a:xfrm>
            <a:prstGeom prst="straightConnector1">
              <a:avLst/>
            </a:prstGeom>
            <a:ln w="9525">
              <a:tailEnd type="triangle" w="lg" len="lg"/>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813B95E8-E2A6-0F47-8745-4D6AD36FDDBA}"/>
                </a:ext>
              </a:extLst>
            </p:cNvPr>
            <p:cNvCxnSpPr>
              <a:cxnSpLocks/>
              <a:endCxn id="60" idx="0"/>
            </p:cNvCxnSpPr>
            <p:nvPr/>
          </p:nvCxnSpPr>
          <p:spPr>
            <a:xfrm>
              <a:off x="6403908" y="3261255"/>
              <a:ext cx="8911" cy="379340"/>
            </a:xfrm>
            <a:prstGeom prst="straightConnector1">
              <a:avLst/>
            </a:prstGeom>
            <a:ln w="9525">
              <a:tailEnd type="triangle" w="lg" len="lg"/>
            </a:ln>
          </p:spPr>
          <p:style>
            <a:lnRef idx="1">
              <a:schemeClr val="accent1"/>
            </a:lnRef>
            <a:fillRef idx="0">
              <a:schemeClr val="accent1"/>
            </a:fillRef>
            <a:effectRef idx="0">
              <a:schemeClr val="accent1"/>
            </a:effectRef>
            <a:fontRef idx="minor">
              <a:schemeClr val="tx1"/>
            </a:fontRef>
          </p:style>
        </p:cxnSp>
        <p:sp>
          <p:nvSpPr>
            <p:cNvPr id="68" name="Rectangle 67">
              <a:extLst>
                <a:ext uri="{FF2B5EF4-FFF2-40B4-BE49-F238E27FC236}">
                  <a16:creationId xmlns:a16="http://schemas.microsoft.com/office/drawing/2014/main" id="{C0F7354E-15CD-D64B-8018-BBFB5ABC62EB}"/>
                </a:ext>
              </a:extLst>
            </p:cNvPr>
            <p:cNvSpPr/>
            <p:nvPr/>
          </p:nvSpPr>
          <p:spPr>
            <a:xfrm>
              <a:off x="7863672" y="1837368"/>
              <a:ext cx="1686756" cy="67470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sz="1200" dirty="0">
                  <a:solidFill>
                    <a:schemeClr val="bg1"/>
                  </a:solidFill>
                  <a:ea typeface="Cambria Math" panose="02040503050406030204" pitchFamily="18" charset="0"/>
                </a:rPr>
                <a:t>Vervang grootste </a:t>
              </a:r>
            </a:p>
            <a:p>
              <a:pPr algn="ctr"/>
              <a:r>
                <a:rPr lang="en-BE" sz="1200" dirty="0">
                  <a:solidFill>
                    <a:schemeClr val="bg1"/>
                  </a:solidFill>
                  <a:ea typeface="Cambria Math" panose="02040503050406030204" pitchFamily="18" charset="0"/>
                </a:rPr>
                <a:t>getal door het resultaat van de bewerking</a:t>
              </a:r>
              <a:endParaRPr lang="en-BE" sz="1200" dirty="0">
                <a:solidFill>
                  <a:schemeClr val="bg1"/>
                </a:solidFill>
              </a:endParaRPr>
            </a:p>
          </p:txBody>
        </p:sp>
        <p:cxnSp>
          <p:nvCxnSpPr>
            <p:cNvPr id="69" name="Straight Arrow Connector 68">
              <a:extLst>
                <a:ext uri="{FF2B5EF4-FFF2-40B4-BE49-F238E27FC236}">
                  <a16:creationId xmlns:a16="http://schemas.microsoft.com/office/drawing/2014/main" id="{2EB8E179-71AA-4D42-A011-8C33DFF89C57}"/>
                </a:ext>
              </a:extLst>
            </p:cNvPr>
            <p:cNvCxnSpPr>
              <a:cxnSpLocks/>
              <a:endCxn id="68" idx="2"/>
            </p:cNvCxnSpPr>
            <p:nvPr/>
          </p:nvCxnSpPr>
          <p:spPr>
            <a:xfrm flipV="1">
              <a:off x="8692331" y="2512071"/>
              <a:ext cx="14719" cy="560612"/>
            </a:xfrm>
            <a:prstGeom prst="straightConnector1">
              <a:avLst/>
            </a:prstGeom>
            <a:ln w="9525">
              <a:tailEnd type="triangle" w="lg" len="lg"/>
            </a:ln>
          </p:spPr>
          <p:style>
            <a:lnRef idx="1">
              <a:schemeClr val="accent1"/>
            </a:lnRef>
            <a:fillRef idx="0">
              <a:schemeClr val="accent1"/>
            </a:fillRef>
            <a:effectRef idx="0">
              <a:schemeClr val="accent1"/>
            </a:effectRef>
            <a:fontRef idx="minor">
              <a:schemeClr val="tx1"/>
            </a:fontRef>
          </p:style>
        </p:cxnSp>
      </p:grpSp>
      <p:cxnSp>
        <p:nvCxnSpPr>
          <p:cNvPr id="70" name="Straight Arrow Connector 69">
            <a:extLst>
              <a:ext uri="{FF2B5EF4-FFF2-40B4-BE49-F238E27FC236}">
                <a16:creationId xmlns:a16="http://schemas.microsoft.com/office/drawing/2014/main" id="{0EF8B1FD-6C3F-E943-9BA6-1BEDD8522762}"/>
              </a:ext>
            </a:extLst>
          </p:cNvPr>
          <p:cNvCxnSpPr>
            <a:cxnSpLocks/>
          </p:cNvCxnSpPr>
          <p:nvPr/>
        </p:nvCxnSpPr>
        <p:spPr>
          <a:xfrm flipH="1">
            <a:off x="2663421" y="3877364"/>
            <a:ext cx="610013" cy="0"/>
          </a:xfrm>
          <a:prstGeom prst="straightConnector1">
            <a:avLst/>
          </a:prstGeom>
          <a:ln w="9525">
            <a:tailEnd type="triangle" w="lg" len="lg"/>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A73D4002-11D6-4341-8ED4-AD4887EC8C65}"/>
              </a:ext>
            </a:extLst>
          </p:cNvPr>
          <p:cNvSpPr/>
          <p:nvPr/>
        </p:nvSpPr>
        <p:spPr>
          <a:xfrm>
            <a:off x="711508" y="2633240"/>
            <a:ext cx="4486275" cy="3202376"/>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7" name="TextBox 36">
            <a:extLst>
              <a:ext uri="{FF2B5EF4-FFF2-40B4-BE49-F238E27FC236}">
                <a16:creationId xmlns:a16="http://schemas.microsoft.com/office/drawing/2014/main" id="{1BD37EED-8487-9649-87E5-112ACDBD60D7}"/>
              </a:ext>
            </a:extLst>
          </p:cNvPr>
          <p:cNvSpPr txBox="1"/>
          <p:nvPr/>
        </p:nvSpPr>
        <p:spPr>
          <a:xfrm>
            <a:off x="304402" y="404813"/>
            <a:ext cx="3760517" cy="954107"/>
          </a:xfrm>
          <a:prstGeom prst="rect">
            <a:avLst/>
          </a:prstGeom>
          <a:noFill/>
        </p:spPr>
        <p:txBody>
          <a:bodyPr wrap="none" rtlCol="0">
            <a:spAutoFit/>
          </a:bodyPr>
          <a:lstStyle/>
          <a:p>
            <a:r>
              <a:rPr lang="en-BE" sz="2800" b="1" dirty="0">
                <a:solidFill>
                  <a:srgbClr val="932833"/>
                </a:solidFill>
              </a:rPr>
              <a:t>Computational Thinking</a:t>
            </a:r>
            <a:br>
              <a:rPr lang="en-BE" sz="2800" b="1" dirty="0">
                <a:solidFill>
                  <a:srgbClr val="932833"/>
                </a:solidFill>
              </a:rPr>
            </a:br>
            <a:r>
              <a:rPr lang="en-BE" sz="2800" b="1" i="1" dirty="0">
                <a:solidFill>
                  <a:srgbClr val="932833"/>
                </a:solidFill>
              </a:rPr>
              <a:t>in de klas</a:t>
            </a:r>
          </a:p>
        </p:txBody>
      </p:sp>
      <p:sp>
        <p:nvSpPr>
          <p:cNvPr id="36" name="TextBox 35">
            <a:extLst>
              <a:ext uri="{FF2B5EF4-FFF2-40B4-BE49-F238E27FC236}">
                <a16:creationId xmlns:a16="http://schemas.microsoft.com/office/drawing/2014/main" id="{57D8E8D9-3C61-3B45-890A-8ED7FD030929}"/>
              </a:ext>
            </a:extLst>
          </p:cNvPr>
          <p:cNvSpPr txBox="1"/>
          <p:nvPr/>
        </p:nvSpPr>
        <p:spPr>
          <a:xfrm>
            <a:off x="10497029" y="404813"/>
            <a:ext cx="1394934" cy="523220"/>
          </a:xfrm>
          <a:prstGeom prst="rect">
            <a:avLst/>
          </a:prstGeom>
          <a:noFill/>
        </p:spPr>
        <p:txBody>
          <a:bodyPr wrap="none" rtlCol="0">
            <a:spAutoFit/>
          </a:bodyPr>
          <a:lstStyle/>
          <a:p>
            <a:r>
              <a:rPr lang="en-BE" sz="2800" b="1" dirty="0">
                <a:solidFill>
                  <a:srgbClr val="932833"/>
                </a:solidFill>
              </a:rPr>
              <a:t>Euclides</a:t>
            </a:r>
            <a:endParaRPr lang="en-BE" sz="2800" b="1" i="1" dirty="0">
              <a:solidFill>
                <a:srgbClr val="932833"/>
              </a:solidFill>
            </a:endParaRPr>
          </a:p>
        </p:txBody>
      </p:sp>
      <p:sp>
        <p:nvSpPr>
          <p:cNvPr id="2" name="Rectangle 1">
            <a:extLst>
              <a:ext uri="{FF2B5EF4-FFF2-40B4-BE49-F238E27FC236}">
                <a16:creationId xmlns:a16="http://schemas.microsoft.com/office/drawing/2014/main" id="{36E8D962-2A56-544E-A2A6-D4CDDCEED73E}"/>
              </a:ext>
            </a:extLst>
          </p:cNvPr>
          <p:cNvSpPr/>
          <p:nvPr/>
        </p:nvSpPr>
        <p:spPr>
          <a:xfrm>
            <a:off x="500109" y="1440377"/>
            <a:ext cx="5030679" cy="830997"/>
          </a:xfrm>
          <a:prstGeom prst="rect">
            <a:avLst/>
          </a:prstGeom>
        </p:spPr>
        <p:txBody>
          <a:bodyPr wrap="square">
            <a:spAutoFit/>
          </a:bodyPr>
          <a:lstStyle/>
          <a:p>
            <a:r>
              <a:rPr lang="nl-NL" sz="1600" i="1" dirty="0">
                <a:solidFill>
                  <a:srgbClr val="595652"/>
                </a:solidFill>
                <a:latin typeface="Arial" panose="020B0604020202020204" pitchFamily="34" charset="0"/>
              </a:rPr>
              <a:t>De ggd van twee gehele getallen is ook de </a:t>
            </a:r>
            <a:r>
              <a:rPr lang="nl-NL" sz="1600" i="1" dirty="0" err="1">
                <a:solidFill>
                  <a:srgbClr val="595652"/>
                </a:solidFill>
                <a:latin typeface="Arial" panose="020B0604020202020204" pitchFamily="34" charset="0"/>
              </a:rPr>
              <a:t>ggd</a:t>
            </a:r>
            <a:r>
              <a:rPr lang="nl-NL" sz="1600" i="1" dirty="0">
                <a:solidFill>
                  <a:srgbClr val="595652"/>
                </a:solidFill>
                <a:latin typeface="Arial" panose="020B0604020202020204" pitchFamily="34" charset="0"/>
              </a:rPr>
              <a:t> van het kleinste getal en de rest die overblijft bij deling van het grootste getal door het kleinste.</a:t>
            </a:r>
            <a:endParaRPr lang="nl-NL" sz="1600" i="1" dirty="0">
              <a:solidFill>
                <a:srgbClr val="595652"/>
              </a:solidFill>
            </a:endParaRPr>
          </a:p>
        </p:txBody>
      </p:sp>
      <p:grpSp>
        <p:nvGrpSpPr>
          <p:cNvPr id="71" name="Group 70">
            <a:extLst>
              <a:ext uri="{FF2B5EF4-FFF2-40B4-BE49-F238E27FC236}">
                <a16:creationId xmlns:a16="http://schemas.microsoft.com/office/drawing/2014/main" id="{C48F99B4-4077-6145-B3D2-373AECB74A67}"/>
              </a:ext>
            </a:extLst>
          </p:cNvPr>
          <p:cNvGrpSpPr/>
          <p:nvPr/>
        </p:nvGrpSpPr>
        <p:grpSpPr>
          <a:xfrm>
            <a:off x="5908910" y="1519666"/>
            <a:ext cx="2150846" cy="4989995"/>
            <a:chOff x="5599623" y="820490"/>
            <a:chExt cx="2150846" cy="4989995"/>
          </a:xfrm>
        </p:grpSpPr>
        <p:sp>
          <p:nvSpPr>
            <p:cNvPr id="72" name="TextBox 71">
              <a:extLst>
                <a:ext uri="{FF2B5EF4-FFF2-40B4-BE49-F238E27FC236}">
                  <a16:creationId xmlns:a16="http://schemas.microsoft.com/office/drawing/2014/main" id="{8EE42FED-BF2C-024A-A7B6-6BB5F3FE67ED}"/>
                </a:ext>
              </a:extLst>
            </p:cNvPr>
            <p:cNvSpPr txBox="1"/>
            <p:nvPr/>
          </p:nvSpPr>
          <p:spPr>
            <a:xfrm>
              <a:off x="5737844" y="2699287"/>
              <a:ext cx="401072" cy="338554"/>
            </a:xfrm>
            <a:prstGeom prst="rect">
              <a:avLst/>
            </a:prstGeom>
            <a:noFill/>
          </p:spPr>
          <p:txBody>
            <a:bodyPr wrap="none" rtlCol="0">
              <a:spAutoFit/>
            </a:bodyPr>
            <a:lstStyle/>
            <a:p>
              <a:r>
                <a:rPr lang="en-BE" sz="1600">
                  <a:solidFill>
                    <a:srgbClr val="4472C4"/>
                  </a:solidFill>
                </a:rPr>
                <a:t>no</a:t>
              </a:r>
            </a:p>
          </p:txBody>
        </p:sp>
        <p:sp>
          <p:nvSpPr>
            <p:cNvPr id="73" name="Rounded Rectangle 72">
              <a:extLst>
                <a:ext uri="{FF2B5EF4-FFF2-40B4-BE49-F238E27FC236}">
                  <a16:creationId xmlns:a16="http://schemas.microsoft.com/office/drawing/2014/main" id="{8CACAFB0-2142-C144-896D-846B93FAA9D8}"/>
                </a:ext>
              </a:extLst>
            </p:cNvPr>
            <p:cNvSpPr/>
            <p:nvPr/>
          </p:nvSpPr>
          <p:spPr>
            <a:xfrm>
              <a:off x="6079751" y="820490"/>
              <a:ext cx="1165704" cy="3385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t>Input </a:t>
              </a:r>
              <a:r>
                <a:rPr lang="en-GB" sz="1400" err="1"/>
                <a:t>a,b</a:t>
              </a:r>
              <a:endParaRPr lang="en-BE" sz="1400"/>
            </a:p>
          </p:txBody>
        </p:sp>
        <p:sp>
          <p:nvSpPr>
            <p:cNvPr id="74" name="Rounded Rectangle 73">
              <a:extLst>
                <a:ext uri="{FF2B5EF4-FFF2-40B4-BE49-F238E27FC236}">
                  <a16:creationId xmlns:a16="http://schemas.microsoft.com/office/drawing/2014/main" id="{9BB53879-CA7B-7047-85A1-35BD8093A037}"/>
                </a:ext>
              </a:extLst>
            </p:cNvPr>
            <p:cNvSpPr/>
            <p:nvPr/>
          </p:nvSpPr>
          <p:spPr>
            <a:xfrm>
              <a:off x="6076508" y="5471931"/>
              <a:ext cx="1178454" cy="3385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t>Print a</a:t>
              </a:r>
              <a:endParaRPr lang="en-BE" sz="1400"/>
            </a:p>
          </p:txBody>
        </p:sp>
        <mc:AlternateContent xmlns:mc="http://schemas.openxmlformats.org/markup-compatibility/2006" xmlns:a14="http://schemas.microsoft.com/office/drawing/2010/main">
          <mc:Choice Requires="a14">
            <p:sp>
              <p:nvSpPr>
                <p:cNvPr id="75" name="Diamond 74">
                  <a:extLst>
                    <a:ext uri="{FF2B5EF4-FFF2-40B4-BE49-F238E27FC236}">
                      <a16:creationId xmlns:a16="http://schemas.microsoft.com/office/drawing/2014/main" id="{84226C3E-E2E1-BA43-A1BC-716709EC69AD}"/>
                    </a:ext>
                  </a:extLst>
                </p:cNvPr>
                <p:cNvSpPr/>
                <p:nvPr/>
              </p:nvSpPr>
              <p:spPr>
                <a:xfrm>
                  <a:off x="6079751" y="1634767"/>
                  <a:ext cx="1165704" cy="599922"/>
                </a:xfrm>
                <a:prstGeom prst="diamon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sz="1400" dirty="0">
                      <a:solidFill>
                        <a:srgbClr val="404040"/>
                      </a:solidFill>
                      <a:ea typeface="Cambria Math" panose="02040503050406030204" pitchFamily="18" charset="0"/>
                    </a:rPr>
                    <a:t>a </a:t>
                  </a:r>
                  <a14:m>
                    <m:oMath xmlns:m="http://schemas.openxmlformats.org/officeDocument/2006/math">
                      <m:r>
                        <a:rPr lang="en-BE" sz="1400" i="1" smtClean="0">
                          <a:solidFill>
                            <a:srgbClr val="404040"/>
                          </a:solidFill>
                          <a:latin typeface="Cambria Math" panose="02040503050406030204" pitchFamily="18" charset="0"/>
                          <a:ea typeface="Cambria Math" panose="02040503050406030204" pitchFamily="18" charset="0"/>
                        </a:rPr>
                        <m:t>≠</m:t>
                      </m:r>
                    </m:oMath>
                  </a14:m>
                  <a:r>
                    <a:rPr lang="en-BE" sz="1400" dirty="0">
                      <a:solidFill>
                        <a:srgbClr val="404040"/>
                      </a:solidFill>
                    </a:rPr>
                    <a:t> </a:t>
                  </a:r>
                  <a:r>
                    <a:rPr lang="en-BE" sz="1400" dirty="0">
                      <a:solidFill>
                        <a:schemeClr val="tx1">
                          <a:lumMod val="75000"/>
                          <a:lumOff val="25000"/>
                        </a:schemeClr>
                      </a:solidFill>
                    </a:rPr>
                    <a:t>b</a:t>
                  </a:r>
                </a:p>
              </p:txBody>
            </p:sp>
          </mc:Choice>
          <mc:Fallback xmlns="">
            <p:sp>
              <p:nvSpPr>
                <p:cNvPr id="75" name="Diamond 74">
                  <a:extLst>
                    <a:ext uri="{FF2B5EF4-FFF2-40B4-BE49-F238E27FC236}">
                      <a16:creationId xmlns:a16="http://schemas.microsoft.com/office/drawing/2014/main" id="{84226C3E-E2E1-BA43-A1BC-716709EC69AD}"/>
                    </a:ext>
                  </a:extLst>
                </p:cNvPr>
                <p:cNvSpPr>
                  <a:spLocks noRot="1" noChangeAspect="1" noMove="1" noResize="1" noEditPoints="1" noAdjustHandles="1" noChangeArrowheads="1" noChangeShapeType="1" noTextEdit="1"/>
                </p:cNvSpPr>
                <p:nvPr/>
              </p:nvSpPr>
              <p:spPr>
                <a:xfrm>
                  <a:off x="6079751" y="1634767"/>
                  <a:ext cx="1165704" cy="599922"/>
                </a:xfrm>
                <a:prstGeom prst="diamond">
                  <a:avLst/>
                </a:prstGeom>
                <a:blipFill>
                  <a:blip r:embed="rId4"/>
                  <a:stretch>
                    <a:fillRect/>
                  </a:stretch>
                </a:blipFill>
              </p:spPr>
              <p:txBody>
                <a:bodyPr/>
                <a:lstStyle/>
                <a:p>
                  <a:r>
                    <a:rPr lang="en-BE">
                      <a:noFill/>
                    </a:rPr>
                    <a:t> </a:t>
                  </a:r>
                </a:p>
              </p:txBody>
            </p:sp>
          </mc:Fallback>
        </mc:AlternateContent>
        <p:sp>
          <p:nvSpPr>
            <p:cNvPr id="76" name="Diamond 75">
              <a:extLst>
                <a:ext uri="{FF2B5EF4-FFF2-40B4-BE49-F238E27FC236}">
                  <a16:creationId xmlns:a16="http://schemas.microsoft.com/office/drawing/2014/main" id="{0145B1CA-5FE0-6447-B909-0E3D9708A14B}"/>
                </a:ext>
              </a:extLst>
            </p:cNvPr>
            <p:cNvSpPr/>
            <p:nvPr/>
          </p:nvSpPr>
          <p:spPr>
            <a:xfrm>
              <a:off x="6079750" y="2690109"/>
              <a:ext cx="1165704" cy="599922"/>
            </a:xfrm>
            <a:prstGeom prst="diamon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sz="1400">
                  <a:solidFill>
                    <a:schemeClr val="tx1">
                      <a:lumMod val="75000"/>
                      <a:lumOff val="25000"/>
                    </a:schemeClr>
                  </a:solidFill>
                  <a:ea typeface="Cambria Math" panose="02040503050406030204" pitchFamily="18" charset="0"/>
                </a:rPr>
                <a:t>a &gt; </a:t>
              </a:r>
              <a:r>
                <a:rPr lang="en-BE" sz="1400">
                  <a:solidFill>
                    <a:schemeClr val="tx1">
                      <a:lumMod val="75000"/>
                      <a:lumOff val="25000"/>
                    </a:schemeClr>
                  </a:solidFill>
                </a:rPr>
                <a:t>b</a:t>
              </a:r>
            </a:p>
          </p:txBody>
        </p:sp>
        <p:sp>
          <p:nvSpPr>
            <p:cNvPr id="77" name="Rounded Rectangle 76">
              <a:extLst>
                <a:ext uri="{FF2B5EF4-FFF2-40B4-BE49-F238E27FC236}">
                  <a16:creationId xmlns:a16="http://schemas.microsoft.com/office/drawing/2014/main" id="{A0D0E12F-DB2D-FB46-BAAB-50FCB2696A15}"/>
                </a:ext>
              </a:extLst>
            </p:cNvPr>
            <p:cNvSpPr/>
            <p:nvPr/>
          </p:nvSpPr>
          <p:spPr>
            <a:xfrm>
              <a:off x="6076508" y="3767823"/>
              <a:ext cx="1165704" cy="338554"/>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t>a</a:t>
              </a:r>
              <a:r>
                <a:rPr lang="en-BE" sz="1400"/>
                <a:t> = a - b</a:t>
              </a:r>
            </a:p>
          </p:txBody>
        </p:sp>
        <p:sp>
          <p:nvSpPr>
            <p:cNvPr id="78" name="Rounded Rectangle 77">
              <a:extLst>
                <a:ext uri="{FF2B5EF4-FFF2-40B4-BE49-F238E27FC236}">
                  <a16:creationId xmlns:a16="http://schemas.microsoft.com/office/drawing/2014/main" id="{0571A2AD-FD38-E141-92B3-AA13583AFC87}"/>
                </a:ext>
              </a:extLst>
            </p:cNvPr>
            <p:cNvSpPr/>
            <p:nvPr/>
          </p:nvSpPr>
          <p:spPr>
            <a:xfrm>
              <a:off x="6076508" y="4619877"/>
              <a:ext cx="1165704" cy="338554"/>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sz="1400"/>
                <a:t>b = b - a</a:t>
              </a:r>
            </a:p>
          </p:txBody>
        </p:sp>
        <p:cxnSp>
          <p:nvCxnSpPr>
            <p:cNvPr id="79" name="Straight Arrow Connector 78">
              <a:extLst>
                <a:ext uri="{FF2B5EF4-FFF2-40B4-BE49-F238E27FC236}">
                  <a16:creationId xmlns:a16="http://schemas.microsoft.com/office/drawing/2014/main" id="{A65AEED0-8DD4-6E43-92F9-4B6EC2CBAD6C}"/>
                </a:ext>
              </a:extLst>
            </p:cNvPr>
            <p:cNvCxnSpPr>
              <a:cxnSpLocks/>
            </p:cNvCxnSpPr>
            <p:nvPr/>
          </p:nvCxnSpPr>
          <p:spPr>
            <a:xfrm flipH="1">
              <a:off x="6662603" y="1153706"/>
              <a:ext cx="1" cy="481061"/>
            </a:xfrm>
            <a:prstGeom prst="straightConnector1">
              <a:avLst/>
            </a:prstGeom>
            <a:ln w="9525">
              <a:tailEnd type="triangle" w="lg" len="lg"/>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CF2A061E-3DF2-AD47-9D82-8B3D21F62A21}"/>
                </a:ext>
              </a:extLst>
            </p:cNvPr>
            <p:cNvCxnSpPr>
              <a:cxnSpLocks/>
            </p:cNvCxnSpPr>
            <p:nvPr/>
          </p:nvCxnSpPr>
          <p:spPr>
            <a:xfrm flipH="1">
              <a:off x="6662602" y="2230388"/>
              <a:ext cx="1" cy="481061"/>
            </a:xfrm>
            <a:prstGeom prst="straightConnector1">
              <a:avLst/>
            </a:prstGeom>
            <a:ln w="9525">
              <a:tailEnd type="triangle" w="lg" len="lg"/>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86FA84DD-C762-4B4D-B503-1070177A1A37}"/>
                </a:ext>
              </a:extLst>
            </p:cNvPr>
            <p:cNvCxnSpPr>
              <a:cxnSpLocks/>
            </p:cNvCxnSpPr>
            <p:nvPr/>
          </p:nvCxnSpPr>
          <p:spPr>
            <a:xfrm flipH="1">
              <a:off x="6659360" y="3290548"/>
              <a:ext cx="1" cy="481061"/>
            </a:xfrm>
            <a:prstGeom prst="straightConnector1">
              <a:avLst/>
            </a:prstGeom>
            <a:ln w="9525">
              <a:tailEnd type="triangle" w="lg" len="lg"/>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F07BF954-3D38-E94A-ABAA-7ADBCB916ED2}"/>
                </a:ext>
              </a:extLst>
            </p:cNvPr>
            <p:cNvSpPr txBox="1"/>
            <p:nvPr/>
          </p:nvSpPr>
          <p:spPr>
            <a:xfrm>
              <a:off x="6659360" y="2252792"/>
              <a:ext cx="457882" cy="338554"/>
            </a:xfrm>
            <a:prstGeom prst="rect">
              <a:avLst/>
            </a:prstGeom>
            <a:noFill/>
          </p:spPr>
          <p:txBody>
            <a:bodyPr wrap="none" rtlCol="0">
              <a:spAutoFit/>
            </a:bodyPr>
            <a:lstStyle/>
            <a:p>
              <a:r>
                <a:rPr lang="en-BE" sz="1600">
                  <a:solidFill>
                    <a:srgbClr val="4472C4"/>
                  </a:solidFill>
                </a:rPr>
                <a:t>yes</a:t>
              </a:r>
            </a:p>
          </p:txBody>
        </p:sp>
        <p:sp>
          <p:nvSpPr>
            <p:cNvPr id="83" name="TextBox 82">
              <a:extLst>
                <a:ext uri="{FF2B5EF4-FFF2-40B4-BE49-F238E27FC236}">
                  <a16:creationId xmlns:a16="http://schemas.microsoft.com/office/drawing/2014/main" id="{E33F759B-B729-2F4C-B9C4-4DF928A49C8F}"/>
                </a:ext>
              </a:extLst>
            </p:cNvPr>
            <p:cNvSpPr txBox="1"/>
            <p:nvPr/>
          </p:nvSpPr>
          <p:spPr>
            <a:xfrm>
              <a:off x="6660073" y="3259734"/>
              <a:ext cx="457882" cy="338554"/>
            </a:xfrm>
            <a:prstGeom prst="rect">
              <a:avLst/>
            </a:prstGeom>
            <a:noFill/>
          </p:spPr>
          <p:txBody>
            <a:bodyPr wrap="none" rtlCol="0">
              <a:spAutoFit/>
            </a:bodyPr>
            <a:lstStyle/>
            <a:p>
              <a:r>
                <a:rPr lang="en-BE" sz="1600">
                  <a:solidFill>
                    <a:srgbClr val="4472C4"/>
                  </a:solidFill>
                </a:rPr>
                <a:t>yes</a:t>
              </a:r>
            </a:p>
          </p:txBody>
        </p:sp>
        <p:cxnSp>
          <p:nvCxnSpPr>
            <p:cNvPr id="84" name="Straight Arrow Connector 83">
              <a:extLst>
                <a:ext uri="{FF2B5EF4-FFF2-40B4-BE49-F238E27FC236}">
                  <a16:creationId xmlns:a16="http://schemas.microsoft.com/office/drawing/2014/main" id="{05F06067-AE4A-C94D-B099-56200506D55D}"/>
                </a:ext>
              </a:extLst>
            </p:cNvPr>
            <p:cNvCxnSpPr>
              <a:cxnSpLocks/>
            </p:cNvCxnSpPr>
            <p:nvPr/>
          </p:nvCxnSpPr>
          <p:spPr>
            <a:xfrm flipH="1">
              <a:off x="5778484" y="2995150"/>
              <a:ext cx="308185" cy="0"/>
            </a:xfrm>
            <a:prstGeom prst="straightConnector1">
              <a:avLst/>
            </a:prstGeom>
            <a:ln w="9525">
              <a:tailEnd type="none" w="lg" len="lg"/>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90A0E9C4-BC27-9549-AE53-76625DF76022}"/>
                </a:ext>
              </a:extLst>
            </p:cNvPr>
            <p:cNvCxnSpPr>
              <a:cxnSpLocks/>
            </p:cNvCxnSpPr>
            <p:nvPr/>
          </p:nvCxnSpPr>
          <p:spPr>
            <a:xfrm>
              <a:off x="6672263" y="4286388"/>
              <a:ext cx="0" cy="335489"/>
            </a:xfrm>
            <a:prstGeom prst="straightConnector1">
              <a:avLst/>
            </a:prstGeom>
            <a:ln w="9525">
              <a:tailEnd type="triangle" w="lg" len="lg"/>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4A120942-942B-4841-A1F3-D231E5463AE9}"/>
                </a:ext>
              </a:extLst>
            </p:cNvPr>
            <p:cNvCxnSpPr>
              <a:cxnSpLocks/>
            </p:cNvCxnSpPr>
            <p:nvPr/>
          </p:nvCxnSpPr>
          <p:spPr>
            <a:xfrm flipH="1">
              <a:off x="5770943" y="2990070"/>
              <a:ext cx="1" cy="1301096"/>
            </a:xfrm>
            <a:prstGeom prst="straightConnector1">
              <a:avLst/>
            </a:prstGeom>
            <a:ln w="9525">
              <a:tailEnd type="none" w="lg" len="lg"/>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C8446288-433F-4D40-ABE6-1AD3E02B410B}"/>
                </a:ext>
              </a:extLst>
            </p:cNvPr>
            <p:cNvCxnSpPr>
              <a:cxnSpLocks/>
            </p:cNvCxnSpPr>
            <p:nvPr/>
          </p:nvCxnSpPr>
          <p:spPr>
            <a:xfrm flipH="1">
              <a:off x="5768324" y="4291166"/>
              <a:ext cx="903939" cy="0"/>
            </a:xfrm>
            <a:prstGeom prst="straightConnector1">
              <a:avLst/>
            </a:prstGeom>
            <a:ln w="9525">
              <a:tailEnd type="none" w="lg" len="lg"/>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488F9FC5-CBC9-7749-ADC0-B24149072579}"/>
                </a:ext>
              </a:extLst>
            </p:cNvPr>
            <p:cNvSpPr txBox="1"/>
            <p:nvPr/>
          </p:nvSpPr>
          <p:spPr>
            <a:xfrm>
              <a:off x="5645878" y="1651118"/>
              <a:ext cx="401072" cy="338554"/>
            </a:xfrm>
            <a:prstGeom prst="rect">
              <a:avLst/>
            </a:prstGeom>
            <a:noFill/>
          </p:spPr>
          <p:txBody>
            <a:bodyPr wrap="none" rtlCol="0">
              <a:spAutoFit/>
            </a:bodyPr>
            <a:lstStyle/>
            <a:p>
              <a:r>
                <a:rPr lang="en-BE" sz="1600">
                  <a:solidFill>
                    <a:srgbClr val="4472C4"/>
                  </a:solidFill>
                </a:rPr>
                <a:t>no</a:t>
              </a:r>
            </a:p>
          </p:txBody>
        </p:sp>
        <p:cxnSp>
          <p:nvCxnSpPr>
            <p:cNvPr id="89" name="Straight Arrow Connector 88">
              <a:extLst>
                <a:ext uri="{FF2B5EF4-FFF2-40B4-BE49-F238E27FC236}">
                  <a16:creationId xmlns:a16="http://schemas.microsoft.com/office/drawing/2014/main" id="{D021010F-F4A4-BF47-B0CE-0E72877D412C}"/>
                </a:ext>
              </a:extLst>
            </p:cNvPr>
            <p:cNvCxnSpPr>
              <a:cxnSpLocks/>
            </p:cNvCxnSpPr>
            <p:nvPr/>
          </p:nvCxnSpPr>
          <p:spPr>
            <a:xfrm flipH="1">
              <a:off x="5599623" y="1934064"/>
              <a:ext cx="493151" cy="0"/>
            </a:xfrm>
            <a:prstGeom prst="straightConnector1">
              <a:avLst/>
            </a:prstGeom>
            <a:ln w="9525">
              <a:tailEnd type="none" w="lg" len="lg"/>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5800AD31-5F76-AC4D-8C4D-A8794232AC5E}"/>
                </a:ext>
              </a:extLst>
            </p:cNvPr>
            <p:cNvCxnSpPr>
              <a:cxnSpLocks/>
            </p:cNvCxnSpPr>
            <p:nvPr/>
          </p:nvCxnSpPr>
          <p:spPr>
            <a:xfrm>
              <a:off x="6678367" y="5136440"/>
              <a:ext cx="0" cy="335489"/>
            </a:xfrm>
            <a:prstGeom prst="straightConnector1">
              <a:avLst/>
            </a:prstGeom>
            <a:ln w="9525">
              <a:tailEnd type="triangle" w="lg" len="lg"/>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E3593263-65CE-BC49-A80A-0813A1661FCC}"/>
                </a:ext>
              </a:extLst>
            </p:cNvPr>
            <p:cNvCxnSpPr>
              <a:cxnSpLocks/>
            </p:cNvCxnSpPr>
            <p:nvPr/>
          </p:nvCxnSpPr>
          <p:spPr>
            <a:xfrm>
              <a:off x="5599624" y="1934064"/>
              <a:ext cx="0" cy="3206705"/>
            </a:xfrm>
            <a:prstGeom prst="straightConnector1">
              <a:avLst/>
            </a:prstGeom>
            <a:ln w="9525">
              <a:tailEnd type="none" w="lg" len="lg"/>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9BAE32AF-2FBB-5340-B8EE-B066680C5DA1}"/>
                </a:ext>
              </a:extLst>
            </p:cNvPr>
            <p:cNvCxnSpPr>
              <a:cxnSpLocks/>
            </p:cNvCxnSpPr>
            <p:nvPr/>
          </p:nvCxnSpPr>
          <p:spPr>
            <a:xfrm flipH="1">
              <a:off x="5599623" y="5141218"/>
              <a:ext cx="1078745" cy="0"/>
            </a:xfrm>
            <a:prstGeom prst="straightConnector1">
              <a:avLst/>
            </a:prstGeom>
            <a:ln w="9525">
              <a:tailEnd type="none" w="lg" len="lg"/>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BA01A053-8DC4-0247-92CF-EB33EEE2061C}"/>
                </a:ext>
              </a:extLst>
            </p:cNvPr>
            <p:cNvCxnSpPr>
              <a:cxnSpLocks/>
            </p:cNvCxnSpPr>
            <p:nvPr/>
          </p:nvCxnSpPr>
          <p:spPr>
            <a:xfrm flipH="1">
              <a:off x="7242212" y="3932296"/>
              <a:ext cx="308185" cy="0"/>
            </a:xfrm>
            <a:prstGeom prst="straightConnector1">
              <a:avLst/>
            </a:prstGeom>
            <a:ln w="9525">
              <a:tailEnd type="none" w="lg" len="lg"/>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07C238DE-A776-9246-ABA5-8BAA8E87AB30}"/>
                </a:ext>
              </a:extLst>
            </p:cNvPr>
            <p:cNvCxnSpPr>
              <a:cxnSpLocks/>
            </p:cNvCxnSpPr>
            <p:nvPr/>
          </p:nvCxnSpPr>
          <p:spPr>
            <a:xfrm>
              <a:off x="7550301" y="1351649"/>
              <a:ext cx="1" cy="2580647"/>
            </a:xfrm>
            <a:prstGeom prst="straightConnector1">
              <a:avLst/>
            </a:prstGeom>
            <a:ln w="9525">
              <a:tailEnd type="none" w="lg" len="lg"/>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93691472-56E3-5443-BB07-C65DD985A13D}"/>
                </a:ext>
              </a:extLst>
            </p:cNvPr>
            <p:cNvCxnSpPr>
              <a:cxnSpLocks/>
            </p:cNvCxnSpPr>
            <p:nvPr/>
          </p:nvCxnSpPr>
          <p:spPr>
            <a:xfrm flipH="1">
              <a:off x="6741012" y="1351649"/>
              <a:ext cx="1009457" cy="0"/>
            </a:xfrm>
            <a:prstGeom prst="straightConnector1">
              <a:avLst/>
            </a:prstGeom>
            <a:ln w="9525">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E42147F4-ECAF-1D49-80D6-F98CC8C08F36}"/>
                </a:ext>
              </a:extLst>
            </p:cNvPr>
            <p:cNvCxnSpPr>
              <a:cxnSpLocks/>
            </p:cNvCxnSpPr>
            <p:nvPr/>
          </p:nvCxnSpPr>
          <p:spPr>
            <a:xfrm>
              <a:off x="7750469" y="1351649"/>
              <a:ext cx="0" cy="3444329"/>
            </a:xfrm>
            <a:prstGeom prst="straightConnector1">
              <a:avLst/>
            </a:prstGeom>
            <a:ln w="9525">
              <a:tailEnd type="none" w="lg" len="lg"/>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D5FFC3D6-440C-F74B-9497-6E1A090ED2F4}"/>
                </a:ext>
              </a:extLst>
            </p:cNvPr>
            <p:cNvCxnSpPr>
              <a:cxnSpLocks/>
            </p:cNvCxnSpPr>
            <p:nvPr/>
          </p:nvCxnSpPr>
          <p:spPr>
            <a:xfrm flipH="1">
              <a:off x="7242117" y="4789154"/>
              <a:ext cx="508352" cy="0"/>
            </a:xfrm>
            <a:prstGeom prst="straightConnector1">
              <a:avLst/>
            </a:prstGeom>
            <a:ln w="9525">
              <a:tailEnd type="non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054928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 56">
            <a:extLst>
              <a:ext uri="{FF2B5EF4-FFF2-40B4-BE49-F238E27FC236}">
                <a16:creationId xmlns:a16="http://schemas.microsoft.com/office/drawing/2014/main" id="{11BFEF3D-9EE9-154D-B63D-D3DD81B10F85}"/>
              </a:ext>
            </a:extLst>
          </p:cNvPr>
          <p:cNvGrpSpPr/>
          <p:nvPr/>
        </p:nvGrpSpPr>
        <p:grpSpPr>
          <a:xfrm>
            <a:off x="887828" y="2799826"/>
            <a:ext cx="4072359" cy="2886203"/>
            <a:chOff x="5478069" y="1092946"/>
            <a:chExt cx="4072359" cy="2886203"/>
          </a:xfrm>
        </p:grpSpPr>
        <p:sp>
          <p:nvSpPr>
            <p:cNvPr id="58" name="TextBox 57">
              <a:extLst>
                <a:ext uri="{FF2B5EF4-FFF2-40B4-BE49-F238E27FC236}">
                  <a16:creationId xmlns:a16="http://schemas.microsoft.com/office/drawing/2014/main" id="{D3F045AF-E2FD-BA47-A82B-7AE29890BC15}"/>
                </a:ext>
              </a:extLst>
            </p:cNvPr>
            <p:cNvSpPr txBox="1"/>
            <p:nvPr/>
          </p:nvSpPr>
          <p:spPr>
            <a:xfrm>
              <a:off x="7165247" y="2764608"/>
              <a:ext cx="401072" cy="338554"/>
            </a:xfrm>
            <a:prstGeom prst="rect">
              <a:avLst/>
            </a:prstGeom>
            <a:noFill/>
          </p:spPr>
          <p:txBody>
            <a:bodyPr wrap="none" rtlCol="0">
              <a:spAutoFit/>
            </a:bodyPr>
            <a:lstStyle/>
            <a:p>
              <a:r>
                <a:rPr lang="en-BE" sz="1600" dirty="0">
                  <a:solidFill>
                    <a:srgbClr val="4472C4"/>
                  </a:solidFill>
                </a:rPr>
                <a:t>no</a:t>
              </a:r>
            </a:p>
          </p:txBody>
        </p:sp>
        <p:sp>
          <p:nvSpPr>
            <p:cNvPr id="59" name="Rounded Rectangle 58">
              <a:extLst>
                <a:ext uri="{FF2B5EF4-FFF2-40B4-BE49-F238E27FC236}">
                  <a16:creationId xmlns:a16="http://schemas.microsoft.com/office/drawing/2014/main" id="{9AB1C00A-C4CD-AD41-8FF3-41CE7A7BE2D8}"/>
                </a:ext>
              </a:extLst>
            </p:cNvPr>
            <p:cNvSpPr/>
            <p:nvPr/>
          </p:nvSpPr>
          <p:spPr>
            <a:xfrm>
              <a:off x="5478069" y="1092946"/>
              <a:ext cx="1863762" cy="3385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t>Start met twee getallen</a:t>
              </a:r>
            </a:p>
          </p:txBody>
        </p:sp>
        <p:sp>
          <p:nvSpPr>
            <p:cNvPr id="60" name="Rounded Rectangle 59">
              <a:extLst>
                <a:ext uri="{FF2B5EF4-FFF2-40B4-BE49-F238E27FC236}">
                  <a16:creationId xmlns:a16="http://schemas.microsoft.com/office/drawing/2014/main" id="{CA134AED-90B1-E241-9AC5-0CB3C00AD849}"/>
                </a:ext>
              </a:extLst>
            </p:cNvPr>
            <p:cNvSpPr/>
            <p:nvPr/>
          </p:nvSpPr>
          <p:spPr>
            <a:xfrm>
              <a:off x="5652098" y="3640595"/>
              <a:ext cx="1521442" cy="3385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t>kleinste = ggd</a:t>
              </a:r>
            </a:p>
          </p:txBody>
        </p:sp>
        <p:sp>
          <p:nvSpPr>
            <p:cNvPr id="61" name="Rounded Rectangle 60">
              <a:extLst>
                <a:ext uri="{FF2B5EF4-FFF2-40B4-BE49-F238E27FC236}">
                  <a16:creationId xmlns:a16="http://schemas.microsoft.com/office/drawing/2014/main" id="{FD8ECC1B-D814-3B42-BE77-6E988E513182}"/>
                </a:ext>
              </a:extLst>
            </p:cNvPr>
            <p:cNvSpPr/>
            <p:nvPr/>
          </p:nvSpPr>
          <p:spPr>
            <a:xfrm>
              <a:off x="5667013" y="2904776"/>
              <a:ext cx="1473791" cy="338554"/>
            </a:xfrm>
            <a:prstGeom prst="roundRect">
              <a:avLst/>
            </a:prstGeom>
            <a:solidFill>
              <a:srgbClr val="FFFF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solidFill>
                    <a:srgbClr val="404040"/>
                  </a:solidFill>
                </a:rPr>
                <a:t>Is het resultaat 0?</a:t>
              </a:r>
            </a:p>
          </p:txBody>
        </p:sp>
        <p:sp>
          <p:nvSpPr>
            <p:cNvPr id="62" name="TextBox 61">
              <a:extLst>
                <a:ext uri="{FF2B5EF4-FFF2-40B4-BE49-F238E27FC236}">
                  <a16:creationId xmlns:a16="http://schemas.microsoft.com/office/drawing/2014/main" id="{406ABEBD-DB6A-3F4C-8E6A-37FC15E74829}"/>
                </a:ext>
              </a:extLst>
            </p:cNvPr>
            <p:cNvSpPr txBox="1"/>
            <p:nvPr/>
          </p:nvSpPr>
          <p:spPr>
            <a:xfrm>
              <a:off x="5940027" y="3214852"/>
              <a:ext cx="424540" cy="307777"/>
            </a:xfrm>
            <a:prstGeom prst="rect">
              <a:avLst/>
            </a:prstGeom>
            <a:noFill/>
          </p:spPr>
          <p:txBody>
            <a:bodyPr wrap="none" rtlCol="0">
              <a:spAutoFit/>
            </a:bodyPr>
            <a:lstStyle/>
            <a:p>
              <a:r>
                <a:rPr lang="en-BE" sz="1400" dirty="0">
                  <a:solidFill>
                    <a:srgbClr val="4472C4"/>
                  </a:solidFill>
                </a:rPr>
                <a:t>yes</a:t>
              </a:r>
            </a:p>
          </p:txBody>
        </p:sp>
        <p:cxnSp>
          <p:nvCxnSpPr>
            <p:cNvPr id="63" name="Straight Arrow Connector 62">
              <a:extLst>
                <a:ext uri="{FF2B5EF4-FFF2-40B4-BE49-F238E27FC236}">
                  <a16:creationId xmlns:a16="http://schemas.microsoft.com/office/drawing/2014/main" id="{D5677043-52BF-7D42-B59F-D05560FAA77E}"/>
                </a:ext>
              </a:extLst>
            </p:cNvPr>
            <p:cNvCxnSpPr>
              <a:cxnSpLocks/>
              <a:endCxn id="65" idx="0"/>
            </p:cNvCxnSpPr>
            <p:nvPr/>
          </p:nvCxnSpPr>
          <p:spPr>
            <a:xfrm>
              <a:off x="6403908" y="1438822"/>
              <a:ext cx="6376" cy="399047"/>
            </a:xfrm>
            <a:prstGeom prst="straightConnector1">
              <a:avLst/>
            </a:prstGeom>
            <a:ln w="9525">
              <a:tailEnd type="triangle" w="lg" len="lg"/>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D0BBE7A5-9359-104F-960D-9A716ABB36F6}"/>
                </a:ext>
              </a:extLst>
            </p:cNvPr>
            <p:cNvCxnSpPr>
              <a:cxnSpLocks/>
            </p:cNvCxnSpPr>
            <p:nvPr/>
          </p:nvCxnSpPr>
          <p:spPr>
            <a:xfrm flipH="1">
              <a:off x="7140806" y="3072682"/>
              <a:ext cx="1551525" cy="0"/>
            </a:xfrm>
            <a:prstGeom prst="straightConnector1">
              <a:avLst/>
            </a:prstGeom>
            <a:ln w="9525">
              <a:tailEnd type="none" w="lg" len="lg"/>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CA8DEF65-4682-4642-B09B-B650752F766B}"/>
                </a:ext>
              </a:extLst>
            </p:cNvPr>
            <p:cNvSpPr/>
            <p:nvPr/>
          </p:nvSpPr>
          <p:spPr>
            <a:xfrm>
              <a:off x="5566906" y="1837869"/>
              <a:ext cx="1686756" cy="67470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1200" dirty="0">
                <a:solidFill>
                  <a:schemeClr val="bg1"/>
                </a:solidFill>
                <a:ea typeface="Cambria Math" panose="02040503050406030204" pitchFamily="18" charset="0"/>
              </a:endParaRPr>
            </a:p>
            <a:p>
              <a:pPr algn="ctr"/>
              <a:r>
                <a:rPr lang="en-BE" sz="1200" dirty="0">
                  <a:solidFill>
                    <a:schemeClr val="bg1"/>
                  </a:solidFill>
                  <a:ea typeface="Cambria Math" panose="02040503050406030204" pitchFamily="18" charset="0"/>
                </a:rPr>
                <a:t>Verminder het grootste getal zo vaak mogelijk met het kleinste</a:t>
              </a:r>
            </a:p>
            <a:p>
              <a:pPr algn="ctr"/>
              <a:endParaRPr lang="en-BE" sz="1200" dirty="0">
                <a:solidFill>
                  <a:schemeClr val="bg1"/>
                </a:solidFill>
              </a:endParaRPr>
            </a:p>
          </p:txBody>
        </p:sp>
        <p:cxnSp>
          <p:nvCxnSpPr>
            <p:cNvPr id="66" name="Straight Arrow Connector 65">
              <a:extLst>
                <a:ext uri="{FF2B5EF4-FFF2-40B4-BE49-F238E27FC236}">
                  <a16:creationId xmlns:a16="http://schemas.microsoft.com/office/drawing/2014/main" id="{C48CC89B-EACE-F446-88FC-3DE2C529345E}"/>
                </a:ext>
              </a:extLst>
            </p:cNvPr>
            <p:cNvCxnSpPr>
              <a:cxnSpLocks/>
              <a:endCxn id="61" idx="0"/>
            </p:cNvCxnSpPr>
            <p:nvPr/>
          </p:nvCxnSpPr>
          <p:spPr>
            <a:xfrm>
              <a:off x="6403908" y="2512572"/>
              <a:ext cx="1" cy="392204"/>
            </a:xfrm>
            <a:prstGeom prst="straightConnector1">
              <a:avLst/>
            </a:prstGeom>
            <a:ln w="9525">
              <a:tailEnd type="triangle" w="lg" len="lg"/>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813B95E8-E2A6-0F47-8745-4D6AD36FDDBA}"/>
                </a:ext>
              </a:extLst>
            </p:cNvPr>
            <p:cNvCxnSpPr>
              <a:cxnSpLocks/>
              <a:endCxn id="60" idx="0"/>
            </p:cNvCxnSpPr>
            <p:nvPr/>
          </p:nvCxnSpPr>
          <p:spPr>
            <a:xfrm>
              <a:off x="6403908" y="3261255"/>
              <a:ext cx="8911" cy="379340"/>
            </a:xfrm>
            <a:prstGeom prst="straightConnector1">
              <a:avLst/>
            </a:prstGeom>
            <a:ln w="9525">
              <a:tailEnd type="triangle" w="lg" len="lg"/>
            </a:ln>
          </p:spPr>
          <p:style>
            <a:lnRef idx="1">
              <a:schemeClr val="accent1"/>
            </a:lnRef>
            <a:fillRef idx="0">
              <a:schemeClr val="accent1"/>
            </a:fillRef>
            <a:effectRef idx="0">
              <a:schemeClr val="accent1"/>
            </a:effectRef>
            <a:fontRef idx="minor">
              <a:schemeClr val="tx1"/>
            </a:fontRef>
          </p:style>
        </p:cxnSp>
        <p:sp>
          <p:nvSpPr>
            <p:cNvPr id="68" name="Rectangle 67">
              <a:extLst>
                <a:ext uri="{FF2B5EF4-FFF2-40B4-BE49-F238E27FC236}">
                  <a16:creationId xmlns:a16="http://schemas.microsoft.com/office/drawing/2014/main" id="{C0F7354E-15CD-D64B-8018-BBFB5ABC62EB}"/>
                </a:ext>
              </a:extLst>
            </p:cNvPr>
            <p:cNvSpPr/>
            <p:nvPr/>
          </p:nvSpPr>
          <p:spPr>
            <a:xfrm>
              <a:off x="7863672" y="1837368"/>
              <a:ext cx="1686756" cy="67470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sz="1200" dirty="0">
                  <a:solidFill>
                    <a:schemeClr val="bg1"/>
                  </a:solidFill>
                  <a:ea typeface="Cambria Math" panose="02040503050406030204" pitchFamily="18" charset="0"/>
                </a:rPr>
                <a:t>Vervang grootste </a:t>
              </a:r>
            </a:p>
            <a:p>
              <a:pPr algn="ctr"/>
              <a:r>
                <a:rPr lang="en-BE" sz="1200" dirty="0">
                  <a:solidFill>
                    <a:schemeClr val="bg1"/>
                  </a:solidFill>
                  <a:ea typeface="Cambria Math" panose="02040503050406030204" pitchFamily="18" charset="0"/>
                </a:rPr>
                <a:t>getal door het resultaat van de bewerking</a:t>
              </a:r>
              <a:endParaRPr lang="en-BE" sz="1200" dirty="0">
                <a:solidFill>
                  <a:schemeClr val="bg1"/>
                </a:solidFill>
              </a:endParaRPr>
            </a:p>
          </p:txBody>
        </p:sp>
        <p:cxnSp>
          <p:nvCxnSpPr>
            <p:cNvPr id="69" name="Straight Arrow Connector 68">
              <a:extLst>
                <a:ext uri="{FF2B5EF4-FFF2-40B4-BE49-F238E27FC236}">
                  <a16:creationId xmlns:a16="http://schemas.microsoft.com/office/drawing/2014/main" id="{2EB8E179-71AA-4D42-A011-8C33DFF89C57}"/>
                </a:ext>
              </a:extLst>
            </p:cNvPr>
            <p:cNvCxnSpPr>
              <a:cxnSpLocks/>
              <a:endCxn id="68" idx="2"/>
            </p:cNvCxnSpPr>
            <p:nvPr/>
          </p:nvCxnSpPr>
          <p:spPr>
            <a:xfrm flipV="1">
              <a:off x="8692331" y="2512071"/>
              <a:ext cx="14719" cy="560612"/>
            </a:xfrm>
            <a:prstGeom prst="straightConnector1">
              <a:avLst/>
            </a:prstGeom>
            <a:ln w="9525">
              <a:tailEnd type="triangle" w="lg" len="lg"/>
            </a:ln>
          </p:spPr>
          <p:style>
            <a:lnRef idx="1">
              <a:schemeClr val="accent1"/>
            </a:lnRef>
            <a:fillRef idx="0">
              <a:schemeClr val="accent1"/>
            </a:fillRef>
            <a:effectRef idx="0">
              <a:schemeClr val="accent1"/>
            </a:effectRef>
            <a:fontRef idx="minor">
              <a:schemeClr val="tx1"/>
            </a:fontRef>
          </p:style>
        </p:cxnSp>
      </p:grpSp>
      <p:cxnSp>
        <p:nvCxnSpPr>
          <p:cNvPr id="70" name="Straight Arrow Connector 69">
            <a:extLst>
              <a:ext uri="{FF2B5EF4-FFF2-40B4-BE49-F238E27FC236}">
                <a16:creationId xmlns:a16="http://schemas.microsoft.com/office/drawing/2014/main" id="{0EF8B1FD-6C3F-E943-9BA6-1BEDD8522762}"/>
              </a:ext>
            </a:extLst>
          </p:cNvPr>
          <p:cNvCxnSpPr>
            <a:cxnSpLocks/>
          </p:cNvCxnSpPr>
          <p:nvPr/>
        </p:nvCxnSpPr>
        <p:spPr>
          <a:xfrm flipH="1">
            <a:off x="2663421" y="3877364"/>
            <a:ext cx="610013" cy="0"/>
          </a:xfrm>
          <a:prstGeom prst="straightConnector1">
            <a:avLst/>
          </a:prstGeom>
          <a:ln w="9525">
            <a:tailEnd type="triangle" w="lg" len="lg"/>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A73D4002-11D6-4341-8ED4-AD4887EC8C65}"/>
              </a:ext>
            </a:extLst>
          </p:cNvPr>
          <p:cNvSpPr/>
          <p:nvPr/>
        </p:nvSpPr>
        <p:spPr>
          <a:xfrm>
            <a:off x="711508" y="2633240"/>
            <a:ext cx="4486275" cy="3202376"/>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7" name="TextBox 36">
            <a:extLst>
              <a:ext uri="{FF2B5EF4-FFF2-40B4-BE49-F238E27FC236}">
                <a16:creationId xmlns:a16="http://schemas.microsoft.com/office/drawing/2014/main" id="{1BD37EED-8487-9649-87E5-112ACDBD60D7}"/>
              </a:ext>
            </a:extLst>
          </p:cNvPr>
          <p:cNvSpPr txBox="1"/>
          <p:nvPr/>
        </p:nvSpPr>
        <p:spPr>
          <a:xfrm>
            <a:off x="304402" y="404813"/>
            <a:ext cx="3760517" cy="954107"/>
          </a:xfrm>
          <a:prstGeom prst="rect">
            <a:avLst/>
          </a:prstGeom>
          <a:noFill/>
        </p:spPr>
        <p:txBody>
          <a:bodyPr wrap="none" rtlCol="0">
            <a:spAutoFit/>
          </a:bodyPr>
          <a:lstStyle/>
          <a:p>
            <a:r>
              <a:rPr lang="en-BE" sz="2800" b="1" dirty="0">
                <a:solidFill>
                  <a:srgbClr val="932833"/>
                </a:solidFill>
              </a:rPr>
              <a:t>Computational Thinking</a:t>
            </a:r>
            <a:br>
              <a:rPr lang="en-BE" sz="2800" b="1" dirty="0">
                <a:solidFill>
                  <a:srgbClr val="932833"/>
                </a:solidFill>
              </a:rPr>
            </a:br>
            <a:r>
              <a:rPr lang="en-BE" sz="2800" b="1" i="1" dirty="0">
                <a:solidFill>
                  <a:srgbClr val="932833"/>
                </a:solidFill>
              </a:rPr>
              <a:t>in de klas</a:t>
            </a:r>
          </a:p>
        </p:txBody>
      </p:sp>
      <p:sp>
        <p:nvSpPr>
          <p:cNvPr id="2" name="Rectangle 1">
            <a:extLst>
              <a:ext uri="{FF2B5EF4-FFF2-40B4-BE49-F238E27FC236}">
                <a16:creationId xmlns:a16="http://schemas.microsoft.com/office/drawing/2014/main" id="{36E8D962-2A56-544E-A2A6-D4CDDCEED73E}"/>
              </a:ext>
            </a:extLst>
          </p:cNvPr>
          <p:cNvSpPr/>
          <p:nvPr/>
        </p:nvSpPr>
        <p:spPr>
          <a:xfrm>
            <a:off x="500109" y="1440377"/>
            <a:ext cx="5030679" cy="830997"/>
          </a:xfrm>
          <a:prstGeom prst="rect">
            <a:avLst/>
          </a:prstGeom>
        </p:spPr>
        <p:txBody>
          <a:bodyPr wrap="square">
            <a:spAutoFit/>
          </a:bodyPr>
          <a:lstStyle/>
          <a:p>
            <a:r>
              <a:rPr lang="nl-NL" sz="1600" i="1" dirty="0">
                <a:solidFill>
                  <a:srgbClr val="595652"/>
                </a:solidFill>
                <a:latin typeface="Arial" panose="020B0604020202020204" pitchFamily="34" charset="0"/>
              </a:rPr>
              <a:t>De ggd van twee gehele getallen is ook de </a:t>
            </a:r>
            <a:r>
              <a:rPr lang="nl-NL" sz="1600" i="1" dirty="0" err="1">
                <a:solidFill>
                  <a:srgbClr val="595652"/>
                </a:solidFill>
                <a:latin typeface="Arial" panose="020B0604020202020204" pitchFamily="34" charset="0"/>
              </a:rPr>
              <a:t>ggd</a:t>
            </a:r>
            <a:r>
              <a:rPr lang="nl-NL" sz="1600" i="1" dirty="0">
                <a:solidFill>
                  <a:srgbClr val="595652"/>
                </a:solidFill>
                <a:latin typeface="Arial" panose="020B0604020202020204" pitchFamily="34" charset="0"/>
              </a:rPr>
              <a:t> van het kleinste getal en de rest die overblijft bij deling van het grootste getal door het kleinste.</a:t>
            </a:r>
            <a:endParaRPr lang="nl-NL" sz="1600" i="1" dirty="0">
              <a:solidFill>
                <a:srgbClr val="595652"/>
              </a:solidFill>
            </a:endParaRPr>
          </a:p>
        </p:txBody>
      </p:sp>
      <p:grpSp>
        <p:nvGrpSpPr>
          <p:cNvPr id="18" name="Group 17">
            <a:extLst>
              <a:ext uri="{FF2B5EF4-FFF2-40B4-BE49-F238E27FC236}">
                <a16:creationId xmlns:a16="http://schemas.microsoft.com/office/drawing/2014/main" id="{97DD40E7-6FA5-794B-854C-9937072B2B41}"/>
              </a:ext>
            </a:extLst>
          </p:cNvPr>
          <p:cNvGrpSpPr/>
          <p:nvPr/>
        </p:nvGrpSpPr>
        <p:grpSpPr>
          <a:xfrm>
            <a:off x="5908910" y="1519666"/>
            <a:ext cx="2150846" cy="4989995"/>
            <a:chOff x="5599623" y="820490"/>
            <a:chExt cx="2150846" cy="4989995"/>
          </a:xfrm>
        </p:grpSpPr>
        <p:sp>
          <p:nvSpPr>
            <p:cNvPr id="19" name="TextBox 18">
              <a:extLst>
                <a:ext uri="{FF2B5EF4-FFF2-40B4-BE49-F238E27FC236}">
                  <a16:creationId xmlns:a16="http://schemas.microsoft.com/office/drawing/2014/main" id="{43BB6509-EBE7-6D4F-8742-86B80A064967}"/>
                </a:ext>
              </a:extLst>
            </p:cNvPr>
            <p:cNvSpPr txBox="1"/>
            <p:nvPr/>
          </p:nvSpPr>
          <p:spPr>
            <a:xfrm>
              <a:off x="5737844" y="2699287"/>
              <a:ext cx="401072" cy="338554"/>
            </a:xfrm>
            <a:prstGeom prst="rect">
              <a:avLst/>
            </a:prstGeom>
            <a:noFill/>
          </p:spPr>
          <p:txBody>
            <a:bodyPr wrap="none" rtlCol="0">
              <a:spAutoFit/>
            </a:bodyPr>
            <a:lstStyle/>
            <a:p>
              <a:r>
                <a:rPr lang="en-BE" sz="1600">
                  <a:solidFill>
                    <a:srgbClr val="4472C4"/>
                  </a:solidFill>
                </a:rPr>
                <a:t>no</a:t>
              </a:r>
            </a:p>
          </p:txBody>
        </p:sp>
        <p:sp>
          <p:nvSpPr>
            <p:cNvPr id="20" name="Rounded Rectangle 19">
              <a:extLst>
                <a:ext uri="{FF2B5EF4-FFF2-40B4-BE49-F238E27FC236}">
                  <a16:creationId xmlns:a16="http://schemas.microsoft.com/office/drawing/2014/main" id="{17D12C44-5297-4B40-85A6-0DC5B427E908}"/>
                </a:ext>
              </a:extLst>
            </p:cNvPr>
            <p:cNvSpPr/>
            <p:nvPr/>
          </p:nvSpPr>
          <p:spPr>
            <a:xfrm>
              <a:off x="6079751" y="820490"/>
              <a:ext cx="1165704" cy="3385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t>Input </a:t>
              </a:r>
              <a:r>
                <a:rPr lang="en-GB" sz="1400" err="1"/>
                <a:t>a,b</a:t>
              </a:r>
              <a:endParaRPr lang="en-BE" sz="1400"/>
            </a:p>
          </p:txBody>
        </p:sp>
        <p:sp>
          <p:nvSpPr>
            <p:cNvPr id="21" name="Rounded Rectangle 20">
              <a:extLst>
                <a:ext uri="{FF2B5EF4-FFF2-40B4-BE49-F238E27FC236}">
                  <a16:creationId xmlns:a16="http://schemas.microsoft.com/office/drawing/2014/main" id="{F24D5D30-34B6-4E4D-9AC1-72FB8DBF79C0}"/>
                </a:ext>
              </a:extLst>
            </p:cNvPr>
            <p:cNvSpPr/>
            <p:nvPr/>
          </p:nvSpPr>
          <p:spPr>
            <a:xfrm>
              <a:off x="6076508" y="5471931"/>
              <a:ext cx="1178454" cy="3385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t>Print a</a:t>
              </a:r>
              <a:endParaRPr lang="en-BE" sz="1400"/>
            </a:p>
          </p:txBody>
        </p:sp>
        <mc:AlternateContent xmlns:mc="http://schemas.openxmlformats.org/markup-compatibility/2006" xmlns:a14="http://schemas.microsoft.com/office/drawing/2010/main">
          <mc:Choice Requires="a14">
            <p:sp>
              <p:nvSpPr>
                <p:cNvPr id="22" name="Diamond 21">
                  <a:extLst>
                    <a:ext uri="{FF2B5EF4-FFF2-40B4-BE49-F238E27FC236}">
                      <a16:creationId xmlns:a16="http://schemas.microsoft.com/office/drawing/2014/main" id="{7C78E6FF-CF65-6E44-AB9A-6EECD72DEDE0}"/>
                    </a:ext>
                  </a:extLst>
                </p:cNvPr>
                <p:cNvSpPr/>
                <p:nvPr/>
              </p:nvSpPr>
              <p:spPr>
                <a:xfrm>
                  <a:off x="6079751" y="1634767"/>
                  <a:ext cx="1165704" cy="599922"/>
                </a:xfrm>
                <a:prstGeom prst="diamon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sz="1400" dirty="0">
                      <a:solidFill>
                        <a:srgbClr val="404040"/>
                      </a:solidFill>
                      <a:ea typeface="Cambria Math" panose="02040503050406030204" pitchFamily="18" charset="0"/>
                    </a:rPr>
                    <a:t>a </a:t>
                  </a:r>
                  <a14:m>
                    <m:oMath xmlns:m="http://schemas.openxmlformats.org/officeDocument/2006/math">
                      <m:r>
                        <a:rPr lang="en-BE" sz="1400" i="1" smtClean="0">
                          <a:solidFill>
                            <a:srgbClr val="404040"/>
                          </a:solidFill>
                          <a:latin typeface="Cambria Math" panose="02040503050406030204" pitchFamily="18" charset="0"/>
                          <a:ea typeface="Cambria Math" panose="02040503050406030204" pitchFamily="18" charset="0"/>
                        </a:rPr>
                        <m:t>≠</m:t>
                      </m:r>
                    </m:oMath>
                  </a14:m>
                  <a:r>
                    <a:rPr lang="en-BE" sz="1400" dirty="0">
                      <a:solidFill>
                        <a:srgbClr val="404040"/>
                      </a:solidFill>
                    </a:rPr>
                    <a:t> </a:t>
                  </a:r>
                  <a:r>
                    <a:rPr lang="en-BE" sz="1400" dirty="0">
                      <a:solidFill>
                        <a:schemeClr val="tx1">
                          <a:lumMod val="75000"/>
                          <a:lumOff val="25000"/>
                        </a:schemeClr>
                      </a:solidFill>
                    </a:rPr>
                    <a:t>b</a:t>
                  </a:r>
                </a:p>
              </p:txBody>
            </p:sp>
          </mc:Choice>
          <mc:Fallback xmlns="">
            <p:sp>
              <p:nvSpPr>
                <p:cNvPr id="22" name="Diamond 21">
                  <a:extLst>
                    <a:ext uri="{FF2B5EF4-FFF2-40B4-BE49-F238E27FC236}">
                      <a16:creationId xmlns:a16="http://schemas.microsoft.com/office/drawing/2014/main" id="{7C78E6FF-CF65-6E44-AB9A-6EECD72DEDE0}"/>
                    </a:ext>
                  </a:extLst>
                </p:cNvPr>
                <p:cNvSpPr>
                  <a:spLocks noRot="1" noChangeAspect="1" noMove="1" noResize="1" noEditPoints="1" noAdjustHandles="1" noChangeArrowheads="1" noChangeShapeType="1" noTextEdit="1"/>
                </p:cNvSpPr>
                <p:nvPr/>
              </p:nvSpPr>
              <p:spPr>
                <a:xfrm>
                  <a:off x="6079751" y="1634767"/>
                  <a:ext cx="1165704" cy="599922"/>
                </a:xfrm>
                <a:prstGeom prst="diamond">
                  <a:avLst/>
                </a:prstGeom>
                <a:blipFill>
                  <a:blip r:embed="rId3"/>
                  <a:stretch>
                    <a:fillRect/>
                  </a:stretch>
                </a:blipFill>
              </p:spPr>
              <p:txBody>
                <a:bodyPr/>
                <a:lstStyle/>
                <a:p>
                  <a:r>
                    <a:rPr lang="en-BE">
                      <a:noFill/>
                    </a:rPr>
                    <a:t> </a:t>
                  </a:r>
                </a:p>
              </p:txBody>
            </p:sp>
          </mc:Fallback>
        </mc:AlternateContent>
        <p:sp>
          <p:nvSpPr>
            <p:cNvPr id="23" name="Diamond 22">
              <a:extLst>
                <a:ext uri="{FF2B5EF4-FFF2-40B4-BE49-F238E27FC236}">
                  <a16:creationId xmlns:a16="http://schemas.microsoft.com/office/drawing/2014/main" id="{4285D596-980F-504A-86E6-7A330E6508EE}"/>
                </a:ext>
              </a:extLst>
            </p:cNvPr>
            <p:cNvSpPr/>
            <p:nvPr/>
          </p:nvSpPr>
          <p:spPr>
            <a:xfrm>
              <a:off x="6079750" y="2690109"/>
              <a:ext cx="1165704" cy="599922"/>
            </a:xfrm>
            <a:prstGeom prst="diamon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sz="1400">
                  <a:solidFill>
                    <a:schemeClr val="tx1">
                      <a:lumMod val="75000"/>
                      <a:lumOff val="25000"/>
                    </a:schemeClr>
                  </a:solidFill>
                  <a:ea typeface="Cambria Math" panose="02040503050406030204" pitchFamily="18" charset="0"/>
                </a:rPr>
                <a:t>a &gt; </a:t>
              </a:r>
              <a:r>
                <a:rPr lang="en-BE" sz="1400">
                  <a:solidFill>
                    <a:schemeClr val="tx1">
                      <a:lumMod val="75000"/>
                      <a:lumOff val="25000"/>
                    </a:schemeClr>
                  </a:solidFill>
                </a:rPr>
                <a:t>b</a:t>
              </a:r>
            </a:p>
          </p:txBody>
        </p:sp>
        <p:sp>
          <p:nvSpPr>
            <p:cNvPr id="25" name="Rounded Rectangle 24">
              <a:extLst>
                <a:ext uri="{FF2B5EF4-FFF2-40B4-BE49-F238E27FC236}">
                  <a16:creationId xmlns:a16="http://schemas.microsoft.com/office/drawing/2014/main" id="{815021B1-AAA6-084E-9DC7-651CCBC4614C}"/>
                </a:ext>
              </a:extLst>
            </p:cNvPr>
            <p:cNvSpPr/>
            <p:nvPr/>
          </p:nvSpPr>
          <p:spPr>
            <a:xfrm>
              <a:off x="6076508" y="3767823"/>
              <a:ext cx="1165704" cy="338554"/>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t>a</a:t>
              </a:r>
              <a:r>
                <a:rPr lang="en-BE" sz="1400"/>
                <a:t> = a - b</a:t>
              </a:r>
            </a:p>
          </p:txBody>
        </p:sp>
        <p:sp>
          <p:nvSpPr>
            <p:cNvPr id="26" name="Rounded Rectangle 25">
              <a:extLst>
                <a:ext uri="{FF2B5EF4-FFF2-40B4-BE49-F238E27FC236}">
                  <a16:creationId xmlns:a16="http://schemas.microsoft.com/office/drawing/2014/main" id="{7B8DC496-E26D-A149-AEA2-D30A22563338}"/>
                </a:ext>
              </a:extLst>
            </p:cNvPr>
            <p:cNvSpPr/>
            <p:nvPr/>
          </p:nvSpPr>
          <p:spPr>
            <a:xfrm>
              <a:off x="6076508" y="4619877"/>
              <a:ext cx="1165704" cy="338554"/>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sz="1400"/>
                <a:t>b = b - a</a:t>
              </a:r>
            </a:p>
          </p:txBody>
        </p:sp>
        <p:cxnSp>
          <p:nvCxnSpPr>
            <p:cNvPr id="28" name="Straight Arrow Connector 27">
              <a:extLst>
                <a:ext uri="{FF2B5EF4-FFF2-40B4-BE49-F238E27FC236}">
                  <a16:creationId xmlns:a16="http://schemas.microsoft.com/office/drawing/2014/main" id="{AD9C601E-280F-E04E-A53C-C0662D8092B4}"/>
                </a:ext>
              </a:extLst>
            </p:cNvPr>
            <p:cNvCxnSpPr>
              <a:cxnSpLocks/>
            </p:cNvCxnSpPr>
            <p:nvPr/>
          </p:nvCxnSpPr>
          <p:spPr>
            <a:xfrm flipH="1">
              <a:off x="6662603" y="1153706"/>
              <a:ext cx="1" cy="481061"/>
            </a:xfrm>
            <a:prstGeom prst="straightConnector1">
              <a:avLst/>
            </a:prstGeom>
            <a:ln w="9525">
              <a:tailEnd type="triangle" w="lg"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85B4D077-C548-B241-B3D0-F1894EEF7944}"/>
                </a:ext>
              </a:extLst>
            </p:cNvPr>
            <p:cNvCxnSpPr>
              <a:cxnSpLocks/>
            </p:cNvCxnSpPr>
            <p:nvPr/>
          </p:nvCxnSpPr>
          <p:spPr>
            <a:xfrm flipH="1">
              <a:off x="6662602" y="2230388"/>
              <a:ext cx="1" cy="481061"/>
            </a:xfrm>
            <a:prstGeom prst="straightConnector1">
              <a:avLst/>
            </a:prstGeom>
            <a:ln w="9525">
              <a:tailEnd type="triangle"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549FDC5-5B51-004E-BE6A-26B5BC8B31C9}"/>
                </a:ext>
              </a:extLst>
            </p:cNvPr>
            <p:cNvCxnSpPr>
              <a:cxnSpLocks/>
            </p:cNvCxnSpPr>
            <p:nvPr/>
          </p:nvCxnSpPr>
          <p:spPr>
            <a:xfrm flipH="1">
              <a:off x="6659360" y="3290548"/>
              <a:ext cx="1" cy="481061"/>
            </a:xfrm>
            <a:prstGeom prst="straightConnector1">
              <a:avLst/>
            </a:prstGeom>
            <a:ln w="9525">
              <a:tailEnd type="triangle" w="lg" len="lg"/>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23F20681-4D8F-1744-9239-A6278CA5B958}"/>
                </a:ext>
              </a:extLst>
            </p:cNvPr>
            <p:cNvSpPr txBox="1"/>
            <p:nvPr/>
          </p:nvSpPr>
          <p:spPr>
            <a:xfrm>
              <a:off x="6659360" y="2252792"/>
              <a:ext cx="457882" cy="338554"/>
            </a:xfrm>
            <a:prstGeom prst="rect">
              <a:avLst/>
            </a:prstGeom>
            <a:noFill/>
          </p:spPr>
          <p:txBody>
            <a:bodyPr wrap="none" rtlCol="0">
              <a:spAutoFit/>
            </a:bodyPr>
            <a:lstStyle/>
            <a:p>
              <a:r>
                <a:rPr lang="en-BE" sz="1600">
                  <a:solidFill>
                    <a:srgbClr val="4472C4"/>
                  </a:solidFill>
                </a:rPr>
                <a:t>yes</a:t>
              </a:r>
            </a:p>
          </p:txBody>
        </p:sp>
        <p:sp>
          <p:nvSpPr>
            <p:cNvPr id="32" name="TextBox 31">
              <a:extLst>
                <a:ext uri="{FF2B5EF4-FFF2-40B4-BE49-F238E27FC236}">
                  <a16:creationId xmlns:a16="http://schemas.microsoft.com/office/drawing/2014/main" id="{8C3179C9-4A91-6F47-B03C-B8ADC8DC65BC}"/>
                </a:ext>
              </a:extLst>
            </p:cNvPr>
            <p:cNvSpPr txBox="1"/>
            <p:nvPr/>
          </p:nvSpPr>
          <p:spPr>
            <a:xfrm>
              <a:off x="6660073" y="3259734"/>
              <a:ext cx="457882" cy="338554"/>
            </a:xfrm>
            <a:prstGeom prst="rect">
              <a:avLst/>
            </a:prstGeom>
            <a:noFill/>
          </p:spPr>
          <p:txBody>
            <a:bodyPr wrap="none" rtlCol="0">
              <a:spAutoFit/>
            </a:bodyPr>
            <a:lstStyle/>
            <a:p>
              <a:r>
                <a:rPr lang="en-BE" sz="1600">
                  <a:solidFill>
                    <a:srgbClr val="4472C4"/>
                  </a:solidFill>
                </a:rPr>
                <a:t>yes</a:t>
              </a:r>
            </a:p>
          </p:txBody>
        </p:sp>
        <p:cxnSp>
          <p:nvCxnSpPr>
            <p:cNvPr id="33" name="Straight Arrow Connector 32">
              <a:extLst>
                <a:ext uri="{FF2B5EF4-FFF2-40B4-BE49-F238E27FC236}">
                  <a16:creationId xmlns:a16="http://schemas.microsoft.com/office/drawing/2014/main" id="{6063A2DC-BF6C-0D48-A5A7-A2499473BD6E}"/>
                </a:ext>
              </a:extLst>
            </p:cNvPr>
            <p:cNvCxnSpPr>
              <a:cxnSpLocks/>
            </p:cNvCxnSpPr>
            <p:nvPr/>
          </p:nvCxnSpPr>
          <p:spPr>
            <a:xfrm flipH="1">
              <a:off x="5778484" y="2995150"/>
              <a:ext cx="308185" cy="0"/>
            </a:xfrm>
            <a:prstGeom prst="straightConnector1">
              <a:avLst/>
            </a:prstGeom>
            <a:ln w="9525">
              <a:tailEnd type="none" w="lg" len="lg"/>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1818D86B-F377-8A4C-8D5F-153166976C9D}"/>
                </a:ext>
              </a:extLst>
            </p:cNvPr>
            <p:cNvCxnSpPr>
              <a:cxnSpLocks/>
            </p:cNvCxnSpPr>
            <p:nvPr/>
          </p:nvCxnSpPr>
          <p:spPr>
            <a:xfrm>
              <a:off x="6672263" y="4286388"/>
              <a:ext cx="0" cy="335489"/>
            </a:xfrm>
            <a:prstGeom prst="straightConnector1">
              <a:avLst/>
            </a:prstGeom>
            <a:ln w="9525">
              <a:tailEnd type="triangle" w="lg" len="lg"/>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7D8AA269-819E-3E4E-A25E-F330700AA2EE}"/>
                </a:ext>
              </a:extLst>
            </p:cNvPr>
            <p:cNvCxnSpPr>
              <a:cxnSpLocks/>
            </p:cNvCxnSpPr>
            <p:nvPr/>
          </p:nvCxnSpPr>
          <p:spPr>
            <a:xfrm flipH="1">
              <a:off x="5770943" y="2990070"/>
              <a:ext cx="1" cy="1301096"/>
            </a:xfrm>
            <a:prstGeom prst="straightConnector1">
              <a:avLst/>
            </a:prstGeom>
            <a:ln w="9525">
              <a:tailEnd type="none" w="lg" len="lg"/>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E9A16B4B-2A21-8B45-8DF3-EA0D668EA3AC}"/>
                </a:ext>
              </a:extLst>
            </p:cNvPr>
            <p:cNvCxnSpPr>
              <a:cxnSpLocks/>
            </p:cNvCxnSpPr>
            <p:nvPr/>
          </p:nvCxnSpPr>
          <p:spPr>
            <a:xfrm flipH="1">
              <a:off x="5768324" y="4291166"/>
              <a:ext cx="903939" cy="0"/>
            </a:xfrm>
            <a:prstGeom prst="straightConnector1">
              <a:avLst/>
            </a:prstGeom>
            <a:ln w="9525">
              <a:tailEnd type="none" w="lg" len="lg"/>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8468F81A-7932-E84E-8D43-CCB97A514F5A}"/>
                </a:ext>
              </a:extLst>
            </p:cNvPr>
            <p:cNvSpPr txBox="1"/>
            <p:nvPr/>
          </p:nvSpPr>
          <p:spPr>
            <a:xfrm>
              <a:off x="5645878" y="1651118"/>
              <a:ext cx="401072" cy="338554"/>
            </a:xfrm>
            <a:prstGeom prst="rect">
              <a:avLst/>
            </a:prstGeom>
            <a:noFill/>
          </p:spPr>
          <p:txBody>
            <a:bodyPr wrap="none" rtlCol="0">
              <a:spAutoFit/>
            </a:bodyPr>
            <a:lstStyle/>
            <a:p>
              <a:r>
                <a:rPr lang="en-BE" sz="1600">
                  <a:solidFill>
                    <a:srgbClr val="4472C4"/>
                  </a:solidFill>
                </a:rPr>
                <a:t>no</a:t>
              </a:r>
            </a:p>
          </p:txBody>
        </p:sp>
        <p:cxnSp>
          <p:nvCxnSpPr>
            <p:cNvPr id="44" name="Straight Arrow Connector 43">
              <a:extLst>
                <a:ext uri="{FF2B5EF4-FFF2-40B4-BE49-F238E27FC236}">
                  <a16:creationId xmlns:a16="http://schemas.microsoft.com/office/drawing/2014/main" id="{FC3A958F-464A-4D44-824F-1FA9C6D7B3AE}"/>
                </a:ext>
              </a:extLst>
            </p:cNvPr>
            <p:cNvCxnSpPr>
              <a:cxnSpLocks/>
            </p:cNvCxnSpPr>
            <p:nvPr/>
          </p:nvCxnSpPr>
          <p:spPr>
            <a:xfrm flipH="1">
              <a:off x="5599623" y="1934064"/>
              <a:ext cx="493151" cy="0"/>
            </a:xfrm>
            <a:prstGeom prst="straightConnector1">
              <a:avLst/>
            </a:prstGeom>
            <a:ln w="9525">
              <a:tailEnd type="none" w="lg" len="lg"/>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FB6A5D75-6BAD-A542-9E9B-A4C91BCE9DC7}"/>
                </a:ext>
              </a:extLst>
            </p:cNvPr>
            <p:cNvCxnSpPr>
              <a:cxnSpLocks/>
            </p:cNvCxnSpPr>
            <p:nvPr/>
          </p:nvCxnSpPr>
          <p:spPr>
            <a:xfrm>
              <a:off x="6678367" y="5136440"/>
              <a:ext cx="0" cy="335489"/>
            </a:xfrm>
            <a:prstGeom prst="straightConnector1">
              <a:avLst/>
            </a:prstGeom>
            <a:ln w="9525">
              <a:tailEnd type="triangle" w="lg" len="lg"/>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96B57266-DF24-1849-9D09-9E5AE2CDF673}"/>
                </a:ext>
              </a:extLst>
            </p:cNvPr>
            <p:cNvCxnSpPr>
              <a:cxnSpLocks/>
            </p:cNvCxnSpPr>
            <p:nvPr/>
          </p:nvCxnSpPr>
          <p:spPr>
            <a:xfrm>
              <a:off x="5599624" y="1934064"/>
              <a:ext cx="0" cy="3206705"/>
            </a:xfrm>
            <a:prstGeom prst="straightConnector1">
              <a:avLst/>
            </a:prstGeom>
            <a:ln w="9525">
              <a:tailEnd type="none" w="lg" len="lg"/>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61AE2AB3-F967-BA4C-9F7C-5D5839A1FA78}"/>
                </a:ext>
              </a:extLst>
            </p:cNvPr>
            <p:cNvCxnSpPr>
              <a:cxnSpLocks/>
            </p:cNvCxnSpPr>
            <p:nvPr/>
          </p:nvCxnSpPr>
          <p:spPr>
            <a:xfrm flipH="1">
              <a:off x="5599623" y="5141218"/>
              <a:ext cx="1078745" cy="0"/>
            </a:xfrm>
            <a:prstGeom prst="straightConnector1">
              <a:avLst/>
            </a:prstGeom>
            <a:ln w="9525">
              <a:tailEnd type="none" w="lg" len="lg"/>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43706633-9A22-EF4A-AA7B-1806C8A2B723}"/>
                </a:ext>
              </a:extLst>
            </p:cNvPr>
            <p:cNvCxnSpPr>
              <a:cxnSpLocks/>
            </p:cNvCxnSpPr>
            <p:nvPr/>
          </p:nvCxnSpPr>
          <p:spPr>
            <a:xfrm flipH="1">
              <a:off x="7242212" y="3932296"/>
              <a:ext cx="308185" cy="0"/>
            </a:xfrm>
            <a:prstGeom prst="straightConnector1">
              <a:avLst/>
            </a:prstGeom>
            <a:ln w="9525">
              <a:tailEnd type="none" w="lg" len="lg"/>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0830FD96-EB9A-4B4F-9AC3-39EE41B28EC7}"/>
                </a:ext>
              </a:extLst>
            </p:cNvPr>
            <p:cNvCxnSpPr>
              <a:cxnSpLocks/>
            </p:cNvCxnSpPr>
            <p:nvPr/>
          </p:nvCxnSpPr>
          <p:spPr>
            <a:xfrm>
              <a:off x="7550301" y="1351649"/>
              <a:ext cx="1" cy="2580647"/>
            </a:xfrm>
            <a:prstGeom prst="straightConnector1">
              <a:avLst/>
            </a:prstGeom>
            <a:ln w="9525">
              <a:tailEnd type="none" w="lg" len="lg"/>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50B5D667-C528-394F-9890-EFD368A7BC3D}"/>
                </a:ext>
              </a:extLst>
            </p:cNvPr>
            <p:cNvCxnSpPr>
              <a:cxnSpLocks/>
            </p:cNvCxnSpPr>
            <p:nvPr/>
          </p:nvCxnSpPr>
          <p:spPr>
            <a:xfrm flipH="1">
              <a:off x="6741012" y="1351649"/>
              <a:ext cx="1009457" cy="0"/>
            </a:xfrm>
            <a:prstGeom prst="straightConnector1">
              <a:avLst/>
            </a:prstGeom>
            <a:ln w="9525">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03FACA29-2700-4547-B858-B84F9C56B6E5}"/>
                </a:ext>
              </a:extLst>
            </p:cNvPr>
            <p:cNvCxnSpPr>
              <a:cxnSpLocks/>
            </p:cNvCxnSpPr>
            <p:nvPr/>
          </p:nvCxnSpPr>
          <p:spPr>
            <a:xfrm>
              <a:off x="7750469" y="1351649"/>
              <a:ext cx="0" cy="3444329"/>
            </a:xfrm>
            <a:prstGeom prst="straightConnector1">
              <a:avLst/>
            </a:prstGeom>
            <a:ln w="9525">
              <a:tailEnd type="none" w="lg" len="lg"/>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B488D001-355E-224B-8E95-9700D44D2C09}"/>
                </a:ext>
              </a:extLst>
            </p:cNvPr>
            <p:cNvCxnSpPr>
              <a:cxnSpLocks/>
            </p:cNvCxnSpPr>
            <p:nvPr/>
          </p:nvCxnSpPr>
          <p:spPr>
            <a:xfrm flipH="1">
              <a:off x="7242117" y="4789154"/>
              <a:ext cx="508352" cy="0"/>
            </a:xfrm>
            <a:prstGeom prst="straightConnector1">
              <a:avLst/>
            </a:prstGeom>
            <a:ln w="9525">
              <a:tailEnd type="none" w="lg" len="lg"/>
            </a:ln>
          </p:spPr>
          <p:style>
            <a:lnRef idx="1">
              <a:schemeClr val="accent1"/>
            </a:lnRef>
            <a:fillRef idx="0">
              <a:schemeClr val="accent1"/>
            </a:fillRef>
            <a:effectRef idx="0">
              <a:schemeClr val="accent1"/>
            </a:effectRef>
            <a:fontRef idx="minor">
              <a:schemeClr val="tx1"/>
            </a:fontRef>
          </p:style>
        </p:cxnSp>
      </p:grpSp>
      <p:pic>
        <p:nvPicPr>
          <p:cNvPr id="56" name="Picture 55">
            <a:extLst>
              <a:ext uri="{FF2B5EF4-FFF2-40B4-BE49-F238E27FC236}">
                <a16:creationId xmlns:a16="http://schemas.microsoft.com/office/drawing/2014/main" id="{21CFFC38-889E-384A-A21C-748AABA68F1B}"/>
              </a:ext>
            </a:extLst>
          </p:cNvPr>
          <p:cNvPicPr>
            <a:picLocks noChangeAspect="1"/>
          </p:cNvPicPr>
          <p:nvPr/>
        </p:nvPicPr>
        <p:blipFill>
          <a:blip r:embed="rId4"/>
          <a:stretch>
            <a:fillRect/>
          </a:stretch>
        </p:blipFill>
        <p:spPr>
          <a:xfrm>
            <a:off x="8865958" y="1712808"/>
            <a:ext cx="2887839" cy="2246098"/>
          </a:xfrm>
          <a:prstGeom prst="rect">
            <a:avLst/>
          </a:prstGeom>
        </p:spPr>
      </p:pic>
      <p:pic>
        <p:nvPicPr>
          <p:cNvPr id="55" name="Picture 54" descr="A picture containing outdoor, zebra, person, sitting&#10;&#10;Description automatically generated">
            <a:extLst>
              <a:ext uri="{FF2B5EF4-FFF2-40B4-BE49-F238E27FC236}">
                <a16:creationId xmlns:a16="http://schemas.microsoft.com/office/drawing/2014/main" id="{594AF1E8-230E-EB4D-99B2-EB1F64BB07B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850710" y="769334"/>
            <a:ext cx="924342" cy="1111930"/>
          </a:xfrm>
          <a:prstGeom prst="rect">
            <a:avLst/>
          </a:prstGeom>
        </p:spPr>
      </p:pic>
      <p:sp>
        <p:nvSpPr>
          <p:cNvPr id="71" name="TextBox 70">
            <a:extLst>
              <a:ext uri="{FF2B5EF4-FFF2-40B4-BE49-F238E27FC236}">
                <a16:creationId xmlns:a16="http://schemas.microsoft.com/office/drawing/2014/main" id="{3ED18138-64B9-EB44-9040-D893E56E8DB3}"/>
              </a:ext>
            </a:extLst>
          </p:cNvPr>
          <p:cNvSpPr txBox="1"/>
          <p:nvPr/>
        </p:nvSpPr>
        <p:spPr>
          <a:xfrm>
            <a:off x="10497029" y="404813"/>
            <a:ext cx="1394934" cy="523220"/>
          </a:xfrm>
          <a:prstGeom prst="rect">
            <a:avLst/>
          </a:prstGeom>
          <a:noFill/>
        </p:spPr>
        <p:txBody>
          <a:bodyPr wrap="none" rtlCol="0">
            <a:spAutoFit/>
          </a:bodyPr>
          <a:lstStyle/>
          <a:p>
            <a:r>
              <a:rPr lang="en-BE" sz="2800" b="1" dirty="0">
                <a:solidFill>
                  <a:srgbClr val="932833"/>
                </a:solidFill>
              </a:rPr>
              <a:t>Euclides</a:t>
            </a:r>
            <a:endParaRPr lang="en-BE" sz="2800" b="1" i="1" dirty="0">
              <a:solidFill>
                <a:srgbClr val="932833"/>
              </a:solidFill>
            </a:endParaRPr>
          </a:p>
        </p:txBody>
      </p:sp>
    </p:spTree>
    <p:extLst>
      <p:ext uri="{BB962C8B-B14F-4D97-AF65-F5344CB8AC3E}">
        <p14:creationId xmlns:p14="http://schemas.microsoft.com/office/powerpoint/2010/main" val="34100473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0590FF5A-F83B-CC47-82B6-A82087352303}"/>
              </a:ext>
            </a:extLst>
          </p:cNvPr>
          <p:cNvGrpSpPr/>
          <p:nvPr/>
        </p:nvGrpSpPr>
        <p:grpSpPr>
          <a:xfrm>
            <a:off x="887828" y="2799826"/>
            <a:ext cx="4072359" cy="2886203"/>
            <a:chOff x="5478069" y="1092946"/>
            <a:chExt cx="4072359" cy="2886203"/>
          </a:xfrm>
        </p:grpSpPr>
        <p:sp>
          <p:nvSpPr>
            <p:cNvPr id="72" name="TextBox 71">
              <a:extLst>
                <a:ext uri="{FF2B5EF4-FFF2-40B4-BE49-F238E27FC236}">
                  <a16:creationId xmlns:a16="http://schemas.microsoft.com/office/drawing/2014/main" id="{08B76787-0495-6940-9FF1-D2F679C9A68C}"/>
                </a:ext>
              </a:extLst>
            </p:cNvPr>
            <p:cNvSpPr txBox="1"/>
            <p:nvPr/>
          </p:nvSpPr>
          <p:spPr>
            <a:xfrm>
              <a:off x="7165247" y="2764608"/>
              <a:ext cx="401072" cy="338554"/>
            </a:xfrm>
            <a:prstGeom prst="rect">
              <a:avLst/>
            </a:prstGeom>
            <a:noFill/>
          </p:spPr>
          <p:txBody>
            <a:bodyPr wrap="none" rtlCol="0">
              <a:spAutoFit/>
            </a:bodyPr>
            <a:lstStyle/>
            <a:p>
              <a:r>
                <a:rPr lang="en-BE" sz="1600" dirty="0">
                  <a:solidFill>
                    <a:srgbClr val="4472C4"/>
                  </a:solidFill>
                </a:rPr>
                <a:t>no</a:t>
              </a:r>
            </a:p>
          </p:txBody>
        </p:sp>
        <p:sp>
          <p:nvSpPr>
            <p:cNvPr id="73" name="Rounded Rectangle 72">
              <a:extLst>
                <a:ext uri="{FF2B5EF4-FFF2-40B4-BE49-F238E27FC236}">
                  <a16:creationId xmlns:a16="http://schemas.microsoft.com/office/drawing/2014/main" id="{BB3D9880-CEB3-5246-B403-C29F2FE4A3CC}"/>
                </a:ext>
              </a:extLst>
            </p:cNvPr>
            <p:cNvSpPr/>
            <p:nvPr/>
          </p:nvSpPr>
          <p:spPr>
            <a:xfrm>
              <a:off x="5478069" y="1092946"/>
              <a:ext cx="1863762" cy="3385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t>Start met twee getallen</a:t>
              </a:r>
            </a:p>
          </p:txBody>
        </p:sp>
        <p:sp>
          <p:nvSpPr>
            <p:cNvPr id="74" name="Rounded Rectangle 73">
              <a:extLst>
                <a:ext uri="{FF2B5EF4-FFF2-40B4-BE49-F238E27FC236}">
                  <a16:creationId xmlns:a16="http://schemas.microsoft.com/office/drawing/2014/main" id="{4234CDF8-ED63-BD4C-A184-9DF5C9C03192}"/>
                </a:ext>
              </a:extLst>
            </p:cNvPr>
            <p:cNvSpPr/>
            <p:nvPr/>
          </p:nvSpPr>
          <p:spPr>
            <a:xfrm>
              <a:off x="5652098" y="3640595"/>
              <a:ext cx="1521442" cy="3385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t>kleinste = ggd</a:t>
              </a:r>
            </a:p>
          </p:txBody>
        </p:sp>
        <p:sp>
          <p:nvSpPr>
            <p:cNvPr id="75" name="Rounded Rectangle 74">
              <a:extLst>
                <a:ext uri="{FF2B5EF4-FFF2-40B4-BE49-F238E27FC236}">
                  <a16:creationId xmlns:a16="http://schemas.microsoft.com/office/drawing/2014/main" id="{7AB701F3-8F85-B94C-A733-84630884AF6F}"/>
                </a:ext>
              </a:extLst>
            </p:cNvPr>
            <p:cNvSpPr/>
            <p:nvPr/>
          </p:nvSpPr>
          <p:spPr>
            <a:xfrm>
              <a:off x="5667013" y="2904776"/>
              <a:ext cx="1473791" cy="338554"/>
            </a:xfrm>
            <a:prstGeom prst="roundRect">
              <a:avLst/>
            </a:prstGeom>
            <a:solidFill>
              <a:srgbClr val="FFFF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solidFill>
                    <a:srgbClr val="404040"/>
                  </a:solidFill>
                </a:rPr>
                <a:t>Is het resultaat 0?</a:t>
              </a:r>
            </a:p>
          </p:txBody>
        </p:sp>
        <p:sp>
          <p:nvSpPr>
            <p:cNvPr id="76" name="TextBox 75">
              <a:extLst>
                <a:ext uri="{FF2B5EF4-FFF2-40B4-BE49-F238E27FC236}">
                  <a16:creationId xmlns:a16="http://schemas.microsoft.com/office/drawing/2014/main" id="{866DB56F-B667-7E41-97A0-45E85C360276}"/>
                </a:ext>
              </a:extLst>
            </p:cNvPr>
            <p:cNvSpPr txBox="1"/>
            <p:nvPr/>
          </p:nvSpPr>
          <p:spPr>
            <a:xfrm>
              <a:off x="5940027" y="3214852"/>
              <a:ext cx="424540" cy="307777"/>
            </a:xfrm>
            <a:prstGeom prst="rect">
              <a:avLst/>
            </a:prstGeom>
            <a:noFill/>
          </p:spPr>
          <p:txBody>
            <a:bodyPr wrap="none" rtlCol="0">
              <a:spAutoFit/>
            </a:bodyPr>
            <a:lstStyle/>
            <a:p>
              <a:r>
                <a:rPr lang="en-BE" sz="1400" dirty="0">
                  <a:solidFill>
                    <a:srgbClr val="4472C4"/>
                  </a:solidFill>
                </a:rPr>
                <a:t>yes</a:t>
              </a:r>
            </a:p>
          </p:txBody>
        </p:sp>
        <p:cxnSp>
          <p:nvCxnSpPr>
            <p:cNvPr id="77" name="Straight Arrow Connector 76">
              <a:extLst>
                <a:ext uri="{FF2B5EF4-FFF2-40B4-BE49-F238E27FC236}">
                  <a16:creationId xmlns:a16="http://schemas.microsoft.com/office/drawing/2014/main" id="{45350FAA-F232-7F41-AD9E-AB416AB2CCEB}"/>
                </a:ext>
              </a:extLst>
            </p:cNvPr>
            <p:cNvCxnSpPr>
              <a:cxnSpLocks/>
              <a:endCxn id="79" idx="0"/>
            </p:cNvCxnSpPr>
            <p:nvPr/>
          </p:nvCxnSpPr>
          <p:spPr>
            <a:xfrm>
              <a:off x="6403908" y="1438822"/>
              <a:ext cx="6376" cy="399047"/>
            </a:xfrm>
            <a:prstGeom prst="straightConnector1">
              <a:avLst/>
            </a:prstGeom>
            <a:ln w="9525">
              <a:tailEnd type="triangle" w="lg" len="lg"/>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BD56092B-70FC-AB48-BF94-6D685D8C09F8}"/>
                </a:ext>
              </a:extLst>
            </p:cNvPr>
            <p:cNvCxnSpPr>
              <a:cxnSpLocks/>
            </p:cNvCxnSpPr>
            <p:nvPr/>
          </p:nvCxnSpPr>
          <p:spPr>
            <a:xfrm flipH="1">
              <a:off x="7140806" y="3072682"/>
              <a:ext cx="1551525" cy="0"/>
            </a:xfrm>
            <a:prstGeom prst="straightConnector1">
              <a:avLst/>
            </a:prstGeom>
            <a:ln w="9525">
              <a:tailEnd type="none" w="lg" len="lg"/>
            </a:ln>
          </p:spPr>
          <p:style>
            <a:lnRef idx="1">
              <a:schemeClr val="accent1"/>
            </a:lnRef>
            <a:fillRef idx="0">
              <a:schemeClr val="accent1"/>
            </a:fillRef>
            <a:effectRef idx="0">
              <a:schemeClr val="accent1"/>
            </a:effectRef>
            <a:fontRef idx="minor">
              <a:schemeClr val="tx1"/>
            </a:fontRef>
          </p:style>
        </p:cxnSp>
        <p:sp>
          <p:nvSpPr>
            <p:cNvPr id="79" name="Rectangle 78">
              <a:extLst>
                <a:ext uri="{FF2B5EF4-FFF2-40B4-BE49-F238E27FC236}">
                  <a16:creationId xmlns:a16="http://schemas.microsoft.com/office/drawing/2014/main" id="{82D4D356-90A0-2346-804A-B3F015A773AA}"/>
                </a:ext>
              </a:extLst>
            </p:cNvPr>
            <p:cNvSpPr/>
            <p:nvPr/>
          </p:nvSpPr>
          <p:spPr>
            <a:xfrm>
              <a:off x="5566906" y="1837869"/>
              <a:ext cx="1686756" cy="67470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1200" dirty="0">
                <a:solidFill>
                  <a:schemeClr val="bg1"/>
                </a:solidFill>
                <a:ea typeface="Cambria Math" panose="02040503050406030204" pitchFamily="18" charset="0"/>
              </a:endParaRPr>
            </a:p>
            <a:p>
              <a:pPr algn="ctr"/>
              <a:r>
                <a:rPr lang="en-BE" sz="1200" dirty="0">
                  <a:solidFill>
                    <a:schemeClr val="bg1"/>
                  </a:solidFill>
                  <a:ea typeface="Cambria Math" panose="02040503050406030204" pitchFamily="18" charset="0"/>
                </a:rPr>
                <a:t>Verminder het grootste getal zo vaak mogelijk met het kleinste</a:t>
              </a:r>
            </a:p>
            <a:p>
              <a:pPr algn="ctr"/>
              <a:endParaRPr lang="en-BE" sz="1200" dirty="0">
                <a:solidFill>
                  <a:schemeClr val="bg1"/>
                </a:solidFill>
              </a:endParaRPr>
            </a:p>
          </p:txBody>
        </p:sp>
        <p:cxnSp>
          <p:nvCxnSpPr>
            <p:cNvPr id="80" name="Straight Arrow Connector 79">
              <a:extLst>
                <a:ext uri="{FF2B5EF4-FFF2-40B4-BE49-F238E27FC236}">
                  <a16:creationId xmlns:a16="http://schemas.microsoft.com/office/drawing/2014/main" id="{FF828CE1-C956-D049-AC33-232E070CA545}"/>
                </a:ext>
              </a:extLst>
            </p:cNvPr>
            <p:cNvCxnSpPr>
              <a:cxnSpLocks/>
              <a:endCxn id="75" idx="0"/>
            </p:cNvCxnSpPr>
            <p:nvPr/>
          </p:nvCxnSpPr>
          <p:spPr>
            <a:xfrm>
              <a:off x="6403908" y="2512572"/>
              <a:ext cx="1" cy="392204"/>
            </a:xfrm>
            <a:prstGeom prst="straightConnector1">
              <a:avLst/>
            </a:prstGeom>
            <a:ln w="9525">
              <a:tailEnd type="triangle" w="lg" len="lg"/>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52F983D1-E165-324D-A95F-22DD1FB0E9CE}"/>
                </a:ext>
              </a:extLst>
            </p:cNvPr>
            <p:cNvCxnSpPr>
              <a:cxnSpLocks/>
              <a:endCxn id="74" idx="0"/>
            </p:cNvCxnSpPr>
            <p:nvPr/>
          </p:nvCxnSpPr>
          <p:spPr>
            <a:xfrm>
              <a:off x="6403908" y="3261255"/>
              <a:ext cx="8911" cy="379340"/>
            </a:xfrm>
            <a:prstGeom prst="straightConnector1">
              <a:avLst/>
            </a:prstGeom>
            <a:ln w="9525">
              <a:tailEnd type="triangle" w="lg" len="lg"/>
            </a:ln>
          </p:spPr>
          <p:style>
            <a:lnRef idx="1">
              <a:schemeClr val="accent1"/>
            </a:lnRef>
            <a:fillRef idx="0">
              <a:schemeClr val="accent1"/>
            </a:fillRef>
            <a:effectRef idx="0">
              <a:schemeClr val="accent1"/>
            </a:effectRef>
            <a:fontRef idx="minor">
              <a:schemeClr val="tx1"/>
            </a:fontRef>
          </p:style>
        </p:cxnSp>
        <p:sp>
          <p:nvSpPr>
            <p:cNvPr id="82" name="Rectangle 81">
              <a:extLst>
                <a:ext uri="{FF2B5EF4-FFF2-40B4-BE49-F238E27FC236}">
                  <a16:creationId xmlns:a16="http://schemas.microsoft.com/office/drawing/2014/main" id="{21C1A42D-0177-D045-A621-6B891D2153D2}"/>
                </a:ext>
              </a:extLst>
            </p:cNvPr>
            <p:cNvSpPr/>
            <p:nvPr/>
          </p:nvSpPr>
          <p:spPr>
            <a:xfrm>
              <a:off x="7863672" y="1837368"/>
              <a:ext cx="1686756" cy="67470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sz="1200" dirty="0">
                  <a:solidFill>
                    <a:schemeClr val="bg1"/>
                  </a:solidFill>
                  <a:ea typeface="Cambria Math" panose="02040503050406030204" pitchFamily="18" charset="0"/>
                </a:rPr>
                <a:t>Vervang grootste </a:t>
              </a:r>
            </a:p>
            <a:p>
              <a:pPr algn="ctr"/>
              <a:r>
                <a:rPr lang="en-BE" sz="1200" dirty="0">
                  <a:solidFill>
                    <a:schemeClr val="bg1"/>
                  </a:solidFill>
                  <a:ea typeface="Cambria Math" panose="02040503050406030204" pitchFamily="18" charset="0"/>
                </a:rPr>
                <a:t>getal door het resultaat van de bewerking</a:t>
              </a:r>
              <a:endParaRPr lang="en-BE" sz="1200" dirty="0">
                <a:solidFill>
                  <a:schemeClr val="bg1"/>
                </a:solidFill>
              </a:endParaRPr>
            </a:p>
          </p:txBody>
        </p:sp>
        <p:cxnSp>
          <p:nvCxnSpPr>
            <p:cNvPr id="83" name="Straight Arrow Connector 82">
              <a:extLst>
                <a:ext uri="{FF2B5EF4-FFF2-40B4-BE49-F238E27FC236}">
                  <a16:creationId xmlns:a16="http://schemas.microsoft.com/office/drawing/2014/main" id="{EF61DA7C-1209-B642-A647-CAC3AD90157E}"/>
                </a:ext>
              </a:extLst>
            </p:cNvPr>
            <p:cNvCxnSpPr>
              <a:cxnSpLocks/>
              <a:endCxn id="82" idx="2"/>
            </p:cNvCxnSpPr>
            <p:nvPr/>
          </p:nvCxnSpPr>
          <p:spPr>
            <a:xfrm flipV="1">
              <a:off x="8692331" y="2512071"/>
              <a:ext cx="14719" cy="560612"/>
            </a:xfrm>
            <a:prstGeom prst="straightConnector1">
              <a:avLst/>
            </a:prstGeom>
            <a:ln w="9525">
              <a:tailEnd type="triangle" w="lg" len="lg"/>
            </a:ln>
          </p:spPr>
          <p:style>
            <a:lnRef idx="1">
              <a:schemeClr val="accent1"/>
            </a:lnRef>
            <a:fillRef idx="0">
              <a:schemeClr val="accent1"/>
            </a:fillRef>
            <a:effectRef idx="0">
              <a:schemeClr val="accent1"/>
            </a:effectRef>
            <a:fontRef idx="minor">
              <a:schemeClr val="tx1"/>
            </a:fontRef>
          </p:style>
        </p:cxnSp>
      </p:grpSp>
      <p:cxnSp>
        <p:nvCxnSpPr>
          <p:cNvPr id="84" name="Straight Arrow Connector 83">
            <a:extLst>
              <a:ext uri="{FF2B5EF4-FFF2-40B4-BE49-F238E27FC236}">
                <a16:creationId xmlns:a16="http://schemas.microsoft.com/office/drawing/2014/main" id="{75C43729-7EDF-D643-8654-D7A11ABC2D7B}"/>
              </a:ext>
            </a:extLst>
          </p:cNvPr>
          <p:cNvCxnSpPr>
            <a:cxnSpLocks/>
          </p:cNvCxnSpPr>
          <p:nvPr/>
        </p:nvCxnSpPr>
        <p:spPr>
          <a:xfrm flipH="1">
            <a:off x="2663421" y="3877364"/>
            <a:ext cx="610013" cy="0"/>
          </a:xfrm>
          <a:prstGeom prst="straightConnector1">
            <a:avLst/>
          </a:prstGeom>
          <a:ln w="9525">
            <a:tailEnd type="triangle" w="lg" len="lg"/>
          </a:ln>
        </p:spPr>
        <p:style>
          <a:lnRef idx="1">
            <a:schemeClr val="accent1"/>
          </a:lnRef>
          <a:fillRef idx="0">
            <a:schemeClr val="accent1"/>
          </a:fillRef>
          <a:effectRef idx="0">
            <a:schemeClr val="accent1"/>
          </a:effectRef>
          <a:fontRef idx="minor">
            <a:schemeClr val="tx1"/>
          </a:fontRef>
        </p:style>
      </p:cxnSp>
      <p:sp>
        <p:nvSpPr>
          <p:cNvPr id="70" name="Rectangle 69">
            <a:extLst>
              <a:ext uri="{FF2B5EF4-FFF2-40B4-BE49-F238E27FC236}">
                <a16:creationId xmlns:a16="http://schemas.microsoft.com/office/drawing/2014/main" id="{863A77A0-FE95-694B-8C6A-DD4DBF64EFDF}"/>
              </a:ext>
            </a:extLst>
          </p:cNvPr>
          <p:cNvSpPr/>
          <p:nvPr/>
        </p:nvSpPr>
        <p:spPr>
          <a:xfrm>
            <a:off x="711508" y="2633240"/>
            <a:ext cx="4486275" cy="3202376"/>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7" name="TextBox 36">
            <a:extLst>
              <a:ext uri="{FF2B5EF4-FFF2-40B4-BE49-F238E27FC236}">
                <a16:creationId xmlns:a16="http://schemas.microsoft.com/office/drawing/2014/main" id="{1BD37EED-8487-9649-87E5-112ACDBD60D7}"/>
              </a:ext>
            </a:extLst>
          </p:cNvPr>
          <p:cNvSpPr txBox="1"/>
          <p:nvPr/>
        </p:nvSpPr>
        <p:spPr>
          <a:xfrm>
            <a:off x="304402" y="404813"/>
            <a:ext cx="3760517" cy="954107"/>
          </a:xfrm>
          <a:prstGeom prst="rect">
            <a:avLst/>
          </a:prstGeom>
          <a:noFill/>
        </p:spPr>
        <p:txBody>
          <a:bodyPr wrap="none" rtlCol="0">
            <a:spAutoFit/>
          </a:bodyPr>
          <a:lstStyle/>
          <a:p>
            <a:r>
              <a:rPr lang="en-BE" sz="2800" b="1" dirty="0">
                <a:solidFill>
                  <a:srgbClr val="932833"/>
                </a:solidFill>
              </a:rPr>
              <a:t>Computational Thinking</a:t>
            </a:r>
            <a:br>
              <a:rPr lang="en-BE" sz="2800" b="1" dirty="0">
                <a:solidFill>
                  <a:srgbClr val="932833"/>
                </a:solidFill>
              </a:rPr>
            </a:br>
            <a:r>
              <a:rPr lang="en-BE" sz="2800" b="1" i="1" dirty="0">
                <a:solidFill>
                  <a:srgbClr val="932833"/>
                </a:solidFill>
              </a:rPr>
              <a:t>in de klas</a:t>
            </a:r>
          </a:p>
        </p:txBody>
      </p:sp>
      <p:sp>
        <p:nvSpPr>
          <p:cNvPr id="2" name="Rectangle 1">
            <a:extLst>
              <a:ext uri="{FF2B5EF4-FFF2-40B4-BE49-F238E27FC236}">
                <a16:creationId xmlns:a16="http://schemas.microsoft.com/office/drawing/2014/main" id="{36E8D962-2A56-544E-A2A6-D4CDDCEED73E}"/>
              </a:ext>
            </a:extLst>
          </p:cNvPr>
          <p:cNvSpPr/>
          <p:nvPr/>
        </p:nvSpPr>
        <p:spPr>
          <a:xfrm>
            <a:off x="500109" y="1440377"/>
            <a:ext cx="5030679" cy="830997"/>
          </a:xfrm>
          <a:prstGeom prst="rect">
            <a:avLst/>
          </a:prstGeom>
        </p:spPr>
        <p:txBody>
          <a:bodyPr wrap="square">
            <a:spAutoFit/>
          </a:bodyPr>
          <a:lstStyle/>
          <a:p>
            <a:r>
              <a:rPr lang="nl-NL" sz="1600" i="1" dirty="0">
                <a:solidFill>
                  <a:srgbClr val="595652"/>
                </a:solidFill>
                <a:latin typeface="Arial" panose="020B0604020202020204" pitchFamily="34" charset="0"/>
              </a:rPr>
              <a:t>De ggd van twee gehele getallen is ook de </a:t>
            </a:r>
            <a:r>
              <a:rPr lang="nl-NL" sz="1600" i="1" dirty="0" err="1">
                <a:solidFill>
                  <a:srgbClr val="595652"/>
                </a:solidFill>
                <a:latin typeface="Arial" panose="020B0604020202020204" pitchFamily="34" charset="0"/>
              </a:rPr>
              <a:t>ggd</a:t>
            </a:r>
            <a:r>
              <a:rPr lang="nl-NL" sz="1600" i="1" dirty="0">
                <a:solidFill>
                  <a:srgbClr val="595652"/>
                </a:solidFill>
                <a:latin typeface="Arial" panose="020B0604020202020204" pitchFamily="34" charset="0"/>
              </a:rPr>
              <a:t> van</a:t>
            </a:r>
          </a:p>
          <a:p>
            <a:r>
              <a:rPr lang="nl-NL" sz="1600" i="1" dirty="0">
                <a:solidFill>
                  <a:srgbClr val="595652"/>
                </a:solidFill>
                <a:latin typeface="Arial" panose="020B0604020202020204" pitchFamily="34" charset="0"/>
              </a:rPr>
              <a:t>het kleinste getal en de rest die overblijft bij deling van het grootste getal door het kleinste.</a:t>
            </a:r>
            <a:endParaRPr lang="nl-NL" sz="1600" i="1" dirty="0">
              <a:solidFill>
                <a:srgbClr val="595652"/>
              </a:solidFill>
            </a:endParaRPr>
          </a:p>
        </p:txBody>
      </p:sp>
      <p:pic>
        <p:nvPicPr>
          <p:cNvPr id="5" name="Picture 4">
            <a:extLst>
              <a:ext uri="{FF2B5EF4-FFF2-40B4-BE49-F238E27FC236}">
                <a16:creationId xmlns:a16="http://schemas.microsoft.com/office/drawing/2014/main" id="{2012234B-756D-7C48-948F-FE583E6C8E93}"/>
              </a:ext>
            </a:extLst>
          </p:cNvPr>
          <p:cNvPicPr>
            <a:picLocks noChangeAspect="1"/>
          </p:cNvPicPr>
          <p:nvPr/>
        </p:nvPicPr>
        <p:blipFill>
          <a:blip r:embed="rId3"/>
          <a:stretch>
            <a:fillRect/>
          </a:stretch>
        </p:blipFill>
        <p:spPr>
          <a:xfrm>
            <a:off x="8865958" y="1712808"/>
            <a:ext cx="2887839" cy="2246098"/>
          </a:xfrm>
          <a:prstGeom prst="rect">
            <a:avLst/>
          </a:prstGeom>
        </p:spPr>
      </p:pic>
      <p:grpSp>
        <p:nvGrpSpPr>
          <p:cNvPr id="9" name="Group 8">
            <a:extLst>
              <a:ext uri="{FF2B5EF4-FFF2-40B4-BE49-F238E27FC236}">
                <a16:creationId xmlns:a16="http://schemas.microsoft.com/office/drawing/2014/main" id="{9E5D2BC4-5036-0D47-8B0E-34762E3E1BF1}"/>
              </a:ext>
            </a:extLst>
          </p:cNvPr>
          <p:cNvGrpSpPr/>
          <p:nvPr/>
        </p:nvGrpSpPr>
        <p:grpSpPr>
          <a:xfrm>
            <a:off x="8733745" y="4297464"/>
            <a:ext cx="3050519" cy="2156593"/>
            <a:chOff x="8733745" y="4297464"/>
            <a:chExt cx="3050519" cy="2156593"/>
          </a:xfrm>
        </p:grpSpPr>
        <p:pic>
          <p:nvPicPr>
            <p:cNvPr id="56" name="Picture 55">
              <a:extLst>
                <a:ext uri="{FF2B5EF4-FFF2-40B4-BE49-F238E27FC236}">
                  <a16:creationId xmlns:a16="http://schemas.microsoft.com/office/drawing/2014/main" id="{550A7E5E-BCFC-774B-BB8C-A8BD5FB4E9C6}"/>
                </a:ext>
              </a:extLst>
            </p:cNvPr>
            <p:cNvPicPr>
              <a:picLocks noChangeAspect="1"/>
            </p:cNvPicPr>
            <p:nvPr/>
          </p:nvPicPr>
          <p:blipFill>
            <a:blip r:embed="rId4"/>
            <a:stretch>
              <a:fillRect/>
            </a:stretch>
          </p:blipFill>
          <p:spPr>
            <a:xfrm>
              <a:off x="8733745" y="4297464"/>
              <a:ext cx="1340585" cy="2156593"/>
            </a:xfrm>
            <a:prstGeom prst="rect">
              <a:avLst/>
            </a:prstGeom>
          </p:spPr>
        </p:pic>
        <p:pic>
          <p:nvPicPr>
            <p:cNvPr id="57" name="Picture 56">
              <a:extLst>
                <a:ext uri="{FF2B5EF4-FFF2-40B4-BE49-F238E27FC236}">
                  <a16:creationId xmlns:a16="http://schemas.microsoft.com/office/drawing/2014/main" id="{E11887A6-E265-A540-8BF7-8F9C31FE0E83}"/>
                </a:ext>
              </a:extLst>
            </p:cNvPr>
            <p:cNvPicPr>
              <a:picLocks noChangeAspect="1"/>
            </p:cNvPicPr>
            <p:nvPr/>
          </p:nvPicPr>
          <p:blipFill>
            <a:blip r:embed="rId5"/>
            <a:stretch>
              <a:fillRect/>
            </a:stretch>
          </p:blipFill>
          <p:spPr>
            <a:xfrm>
              <a:off x="10389329" y="4329665"/>
              <a:ext cx="1394935" cy="1195659"/>
            </a:xfrm>
            <a:prstGeom prst="rect">
              <a:avLst/>
            </a:prstGeom>
          </p:spPr>
        </p:pic>
      </p:grpSp>
      <p:grpSp>
        <p:nvGrpSpPr>
          <p:cNvPr id="85" name="Group 84">
            <a:extLst>
              <a:ext uri="{FF2B5EF4-FFF2-40B4-BE49-F238E27FC236}">
                <a16:creationId xmlns:a16="http://schemas.microsoft.com/office/drawing/2014/main" id="{55038162-134E-9B4F-99BE-669C1A57CE63}"/>
              </a:ext>
            </a:extLst>
          </p:cNvPr>
          <p:cNvGrpSpPr/>
          <p:nvPr/>
        </p:nvGrpSpPr>
        <p:grpSpPr>
          <a:xfrm>
            <a:off x="5908910" y="1519666"/>
            <a:ext cx="2150846" cy="4989995"/>
            <a:chOff x="5599623" y="820490"/>
            <a:chExt cx="2150846" cy="4989995"/>
          </a:xfrm>
        </p:grpSpPr>
        <p:sp>
          <p:nvSpPr>
            <p:cNvPr id="86" name="TextBox 85">
              <a:extLst>
                <a:ext uri="{FF2B5EF4-FFF2-40B4-BE49-F238E27FC236}">
                  <a16:creationId xmlns:a16="http://schemas.microsoft.com/office/drawing/2014/main" id="{B80C37F7-C7CF-CC43-9532-4E7E43DF239D}"/>
                </a:ext>
              </a:extLst>
            </p:cNvPr>
            <p:cNvSpPr txBox="1"/>
            <p:nvPr/>
          </p:nvSpPr>
          <p:spPr>
            <a:xfrm>
              <a:off x="5737844" y="2699287"/>
              <a:ext cx="401072" cy="338554"/>
            </a:xfrm>
            <a:prstGeom prst="rect">
              <a:avLst/>
            </a:prstGeom>
            <a:noFill/>
          </p:spPr>
          <p:txBody>
            <a:bodyPr wrap="none" rtlCol="0">
              <a:spAutoFit/>
            </a:bodyPr>
            <a:lstStyle/>
            <a:p>
              <a:r>
                <a:rPr lang="en-BE" sz="1600">
                  <a:solidFill>
                    <a:srgbClr val="4472C4"/>
                  </a:solidFill>
                </a:rPr>
                <a:t>no</a:t>
              </a:r>
            </a:p>
          </p:txBody>
        </p:sp>
        <p:sp>
          <p:nvSpPr>
            <p:cNvPr id="87" name="Rounded Rectangle 86">
              <a:extLst>
                <a:ext uri="{FF2B5EF4-FFF2-40B4-BE49-F238E27FC236}">
                  <a16:creationId xmlns:a16="http://schemas.microsoft.com/office/drawing/2014/main" id="{D15B0A05-B736-804B-8497-C4E7B6F61A19}"/>
                </a:ext>
              </a:extLst>
            </p:cNvPr>
            <p:cNvSpPr/>
            <p:nvPr/>
          </p:nvSpPr>
          <p:spPr>
            <a:xfrm>
              <a:off x="6079751" y="820490"/>
              <a:ext cx="1165704" cy="3385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t>Input </a:t>
              </a:r>
              <a:r>
                <a:rPr lang="en-GB" sz="1400" err="1"/>
                <a:t>a,b</a:t>
              </a:r>
              <a:endParaRPr lang="en-BE" sz="1400"/>
            </a:p>
          </p:txBody>
        </p:sp>
        <p:sp>
          <p:nvSpPr>
            <p:cNvPr id="88" name="Rounded Rectangle 87">
              <a:extLst>
                <a:ext uri="{FF2B5EF4-FFF2-40B4-BE49-F238E27FC236}">
                  <a16:creationId xmlns:a16="http://schemas.microsoft.com/office/drawing/2014/main" id="{308F637A-CF17-CB43-ADDF-BD539AD5FE90}"/>
                </a:ext>
              </a:extLst>
            </p:cNvPr>
            <p:cNvSpPr/>
            <p:nvPr/>
          </p:nvSpPr>
          <p:spPr>
            <a:xfrm>
              <a:off x="6076508" y="5471931"/>
              <a:ext cx="1178454" cy="3385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t>Print a</a:t>
              </a:r>
              <a:endParaRPr lang="en-BE" sz="1400"/>
            </a:p>
          </p:txBody>
        </p:sp>
        <mc:AlternateContent xmlns:mc="http://schemas.openxmlformats.org/markup-compatibility/2006" xmlns:a14="http://schemas.microsoft.com/office/drawing/2010/main">
          <mc:Choice Requires="a14">
            <p:sp>
              <p:nvSpPr>
                <p:cNvPr id="89" name="Diamond 88">
                  <a:extLst>
                    <a:ext uri="{FF2B5EF4-FFF2-40B4-BE49-F238E27FC236}">
                      <a16:creationId xmlns:a16="http://schemas.microsoft.com/office/drawing/2014/main" id="{14D802C5-1DC7-3B45-A52A-40C5AA72DBB5}"/>
                    </a:ext>
                  </a:extLst>
                </p:cNvPr>
                <p:cNvSpPr/>
                <p:nvPr/>
              </p:nvSpPr>
              <p:spPr>
                <a:xfrm>
                  <a:off x="6079751" y="1634767"/>
                  <a:ext cx="1165704" cy="599922"/>
                </a:xfrm>
                <a:prstGeom prst="diamon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sz="1400" dirty="0">
                      <a:solidFill>
                        <a:srgbClr val="404040"/>
                      </a:solidFill>
                      <a:ea typeface="Cambria Math" panose="02040503050406030204" pitchFamily="18" charset="0"/>
                    </a:rPr>
                    <a:t>a </a:t>
                  </a:r>
                  <a14:m>
                    <m:oMath xmlns:m="http://schemas.openxmlformats.org/officeDocument/2006/math">
                      <m:r>
                        <a:rPr lang="en-BE" sz="1400" i="1" smtClean="0">
                          <a:solidFill>
                            <a:srgbClr val="404040"/>
                          </a:solidFill>
                          <a:latin typeface="Cambria Math" panose="02040503050406030204" pitchFamily="18" charset="0"/>
                          <a:ea typeface="Cambria Math" panose="02040503050406030204" pitchFamily="18" charset="0"/>
                        </a:rPr>
                        <m:t>≠</m:t>
                      </m:r>
                    </m:oMath>
                  </a14:m>
                  <a:r>
                    <a:rPr lang="en-BE" sz="1400" dirty="0">
                      <a:solidFill>
                        <a:srgbClr val="404040"/>
                      </a:solidFill>
                    </a:rPr>
                    <a:t> </a:t>
                  </a:r>
                  <a:r>
                    <a:rPr lang="en-BE" sz="1400" dirty="0">
                      <a:solidFill>
                        <a:schemeClr val="tx1">
                          <a:lumMod val="75000"/>
                          <a:lumOff val="25000"/>
                        </a:schemeClr>
                      </a:solidFill>
                    </a:rPr>
                    <a:t>b</a:t>
                  </a:r>
                </a:p>
              </p:txBody>
            </p:sp>
          </mc:Choice>
          <mc:Fallback xmlns="">
            <p:sp>
              <p:nvSpPr>
                <p:cNvPr id="89" name="Diamond 88">
                  <a:extLst>
                    <a:ext uri="{FF2B5EF4-FFF2-40B4-BE49-F238E27FC236}">
                      <a16:creationId xmlns:a16="http://schemas.microsoft.com/office/drawing/2014/main" id="{14D802C5-1DC7-3B45-A52A-40C5AA72DBB5}"/>
                    </a:ext>
                  </a:extLst>
                </p:cNvPr>
                <p:cNvSpPr>
                  <a:spLocks noRot="1" noChangeAspect="1" noMove="1" noResize="1" noEditPoints="1" noAdjustHandles="1" noChangeArrowheads="1" noChangeShapeType="1" noTextEdit="1"/>
                </p:cNvSpPr>
                <p:nvPr/>
              </p:nvSpPr>
              <p:spPr>
                <a:xfrm>
                  <a:off x="6079751" y="1634767"/>
                  <a:ext cx="1165704" cy="599922"/>
                </a:xfrm>
                <a:prstGeom prst="diamond">
                  <a:avLst/>
                </a:prstGeom>
                <a:blipFill>
                  <a:blip r:embed="rId6"/>
                  <a:stretch>
                    <a:fillRect/>
                  </a:stretch>
                </a:blipFill>
              </p:spPr>
              <p:txBody>
                <a:bodyPr/>
                <a:lstStyle/>
                <a:p>
                  <a:r>
                    <a:rPr lang="en-BE">
                      <a:noFill/>
                    </a:rPr>
                    <a:t> </a:t>
                  </a:r>
                </a:p>
              </p:txBody>
            </p:sp>
          </mc:Fallback>
        </mc:AlternateContent>
        <p:sp>
          <p:nvSpPr>
            <p:cNvPr id="90" name="Diamond 89">
              <a:extLst>
                <a:ext uri="{FF2B5EF4-FFF2-40B4-BE49-F238E27FC236}">
                  <a16:creationId xmlns:a16="http://schemas.microsoft.com/office/drawing/2014/main" id="{19746904-786C-6D46-8814-C75FBAAB61B0}"/>
                </a:ext>
              </a:extLst>
            </p:cNvPr>
            <p:cNvSpPr/>
            <p:nvPr/>
          </p:nvSpPr>
          <p:spPr>
            <a:xfrm>
              <a:off x="6079750" y="2690109"/>
              <a:ext cx="1165704" cy="599922"/>
            </a:xfrm>
            <a:prstGeom prst="diamon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sz="1400">
                  <a:solidFill>
                    <a:schemeClr val="tx1">
                      <a:lumMod val="75000"/>
                      <a:lumOff val="25000"/>
                    </a:schemeClr>
                  </a:solidFill>
                  <a:ea typeface="Cambria Math" panose="02040503050406030204" pitchFamily="18" charset="0"/>
                </a:rPr>
                <a:t>a &gt; </a:t>
              </a:r>
              <a:r>
                <a:rPr lang="en-BE" sz="1400">
                  <a:solidFill>
                    <a:schemeClr val="tx1">
                      <a:lumMod val="75000"/>
                      <a:lumOff val="25000"/>
                    </a:schemeClr>
                  </a:solidFill>
                </a:rPr>
                <a:t>b</a:t>
              </a:r>
            </a:p>
          </p:txBody>
        </p:sp>
        <p:sp>
          <p:nvSpPr>
            <p:cNvPr id="91" name="Rounded Rectangle 90">
              <a:extLst>
                <a:ext uri="{FF2B5EF4-FFF2-40B4-BE49-F238E27FC236}">
                  <a16:creationId xmlns:a16="http://schemas.microsoft.com/office/drawing/2014/main" id="{E522A07A-2F1A-994E-9F8A-B2C6D4405326}"/>
                </a:ext>
              </a:extLst>
            </p:cNvPr>
            <p:cNvSpPr/>
            <p:nvPr/>
          </p:nvSpPr>
          <p:spPr>
            <a:xfrm>
              <a:off x="6076508" y="3767823"/>
              <a:ext cx="1165704" cy="338554"/>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t>a</a:t>
              </a:r>
              <a:r>
                <a:rPr lang="en-BE" sz="1400"/>
                <a:t> = a - b</a:t>
              </a:r>
            </a:p>
          </p:txBody>
        </p:sp>
        <p:sp>
          <p:nvSpPr>
            <p:cNvPr id="92" name="Rounded Rectangle 91">
              <a:extLst>
                <a:ext uri="{FF2B5EF4-FFF2-40B4-BE49-F238E27FC236}">
                  <a16:creationId xmlns:a16="http://schemas.microsoft.com/office/drawing/2014/main" id="{671DD869-4309-D845-8308-EAD4B343E6AB}"/>
                </a:ext>
              </a:extLst>
            </p:cNvPr>
            <p:cNvSpPr/>
            <p:nvPr/>
          </p:nvSpPr>
          <p:spPr>
            <a:xfrm>
              <a:off x="6076508" y="4619877"/>
              <a:ext cx="1165704" cy="338554"/>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sz="1400"/>
                <a:t>b = b - a</a:t>
              </a:r>
            </a:p>
          </p:txBody>
        </p:sp>
        <p:cxnSp>
          <p:nvCxnSpPr>
            <p:cNvPr id="93" name="Straight Arrow Connector 92">
              <a:extLst>
                <a:ext uri="{FF2B5EF4-FFF2-40B4-BE49-F238E27FC236}">
                  <a16:creationId xmlns:a16="http://schemas.microsoft.com/office/drawing/2014/main" id="{57178576-5109-FF4A-8BA8-7FCA2A919B29}"/>
                </a:ext>
              </a:extLst>
            </p:cNvPr>
            <p:cNvCxnSpPr>
              <a:cxnSpLocks/>
            </p:cNvCxnSpPr>
            <p:nvPr/>
          </p:nvCxnSpPr>
          <p:spPr>
            <a:xfrm flipH="1">
              <a:off x="6662603" y="1153706"/>
              <a:ext cx="1" cy="481061"/>
            </a:xfrm>
            <a:prstGeom prst="straightConnector1">
              <a:avLst/>
            </a:prstGeom>
            <a:ln w="9525">
              <a:tailEnd type="triangle" w="lg" len="lg"/>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D44617F3-1C06-224E-ADF3-17D79E1FF7E4}"/>
                </a:ext>
              </a:extLst>
            </p:cNvPr>
            <p:cNvCxnSpPr>
              <a:cxnSpLocks/>
            </p:cNvCxnSpPr>
            <p:nvPr/>
          </p:nvCxnSpPr>
          <p:spPr>
            <a:xfrm flipH="1">
              <a:off x="6662602" y="2230388"/>
              <a:ext cx="1" cy="481061"/>
            </a:xfrm>
            <a:prstGeom prst="straightConnector1">
              <a:avLst/>
            </a:prstGeom>
            <a:ln w="9525">
              <a:tailEnd type="triangle" w="lg" len="lg"/>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19990D1A-48D4-8645-A8D7-04C921D89E87}"/>
                </a:ext>
              </a:extLst>
            </p:cNvPr>
            <p:cNvCxnSpPr>
              <a:cxnSpLocks/>
            </p:cNvCxnSpPr>
            <p:nvPr/>
          </p:nvCxnSpPr>
          <p:spPr>
            <a:xfrm flipH="1">
              <a:off x="6659360" y="3290548"/>
              <a:ext cx="1" cy="481061"/>
            </a:xfrm>
            <a:prstGeom prst="straightConnector1">
              <a:avLst/>
            </a:prstGeom>
            <a:ln w="9525">
              <a:tailEnd type="triangle" w="lg" len="lg"/>
            </a:ln>
          </p:spPr>
          <p:style>
            <a:lnRef idx="1">
              <a:schemeClr val="accent1"/>
            </a:lnRef>
            <a:fillRef idx="0">
              <a:schemeClr val="accent1"/>
            </a:fillRef>
            <a:effectRef idx="0">
              <a:schemeClr val="accent1"/>
            </a:effectRef>
            <a:fontRef idx="minor">
              <a:schemeClr val="tx1"/>
            </a:fontRef>
          </p:style>
        </p:cxnSp>
        <p:sp>
          <p:nvSpPr>
            <p:cNvPr id="96" name="TextBox 95">
              <a:extLst>
                <a:ext uri="{FF2B5EF4-FFF2-40B4-BE49-F238E27FC236}">
                  <a16:creationId xmlns:a16="http://schemas.microsoft.com/office/drawing/2014/main" id="{ADEC8ABA-4CD2-4942-9A0C-BEEC80DB1CF4}"/>
                </a:ext>
              </a:extLst>
            </p:cNvPr>
            <p:cNvSpPr txBox="1"/>
            <p:nvPr/>
          </p:nvSpPr>
          <p:spPr>
            <a:xfrm>
              <a:off x="6659360" y="2252792"/>
              <a:ext cx="457882" cy="338554"/>
            </a:xfrm>
            <a:prstGeom prst="rect">
              <a:avLst/>
            </a:prstGeom>
            <a:noFill/>
          </p:spPr>
          <p:txBody>
            <a:bodyPr wrap="none" rtlCol="0">
              <a:spAutoFit/>
            </a:bodyPr>
            <a:lstStyle/>
            <a:p>
              <a:r>
                <a:rPr lang="en-BE" sz="1600">
                  <a:solidFill>
                    <a:srgbClr val="4472C4"/>
                  </a:solidFill>
                </a:rPr>
                <a:t>yes</a:t>
              </a:r>
            </a:p>
          </p:txBody>
        </p:sp>
        <p:sp>
          <p:nvSpPr>
            <p:cNvPr id="97" name="TextBox 96">
              <a:extLst>
                <a:ext uri="{FF2B5EF4-FFF2-40B4-BE49-F238E27FC236}">
                  <a16:creationId xmlns:a16="http://schemas.microsoft.com/office/drawing/2014/main" id="{75178936-730B-5048-92A3-6F323709B396}"/>
                </a:ext>
              </a:extLst>
            </p:cNvPr>
            <p:cNvSpPr txBox="1"/>
            <p:nvPr/>
          </p:nvSpPr>
          <p:spPr>
            <a:xfrm>
              <a:off x="6660073" y="3259734"/>
              <a:ext cx="457882" cy="338554"/>
            </a:xfrm>
            <a:prstGeom prst="rect">
              <a:avLst/>
            </a:prstGeom>
            <a:noFill/>
          </p:spPr>
          <p:txBody>
            <a:bodyPr wrap="none" rtlCol="0">
              <a:spAutoFit/>
            </a:bodyPr>
            <a:lstStyle/>
            <a:p>
              <a:r>
                <a:rPr lang="en-BE" sz="1600">
                  <a:solidFill>
                    <a:srgbClr val="4472C4"/>
                  </a:solidFill>
                </a:rPr>
                <a:t>yes</a:t>
              </a:r>
            </a:p>
          </p:txBody>
        </p:sp>
        <p:cxnSp>
          <p:nvCxnSpPr>
            <p:cNvPr id="98" name="Straight Arrow Connector 97">
              <a:extLst>
                <a:ext uri="{FF2B5EF4-FFF2-40B4-BE49-F238E27FC236}">
                  <a16:creationId xmlns:a16="http://schemas.microsoft.com/office/drawing/2014/main" id="{C5C11355-4116-684B-A643-D1318A04B272}"/>
                </a:ext>
              </a:extLst>
            </p:cNvPr>
            <p:cNvCxnSpPr>
              <a:cxnSpLocks/>
            </p:cNvCxnSpPr>
            <p:nvPr/>
          </p:nvCxnSpPr>
          <p:spPr>
            <a:xfrm flipH="1">
              <a:off x="5778484" y="2995150"/>
              <a:ext cx="308185" cy="0"/>
            </a:xfrm>
            <a:prstGeom prst="straightConnector1">
              <a:avLst/>
            </a:prstGeom>
            <a:ln w="9525">
              <a:tailEnd type="none" w="lg" len="lg"/>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EFD01BE8-3BF2-CA4E-8302-48315EBC2CE5}"/>
                </a:ext>
              </a:extLst>
            </p:cNvPr>
            <p:cNvCxnSpPr>
              <a:cxnSpLocks/>
            </p:cNvCxnSpPr>
            <p:nvPr/>
          </p:nvCxnSpPr>
          <p:spPr>
            <a:xfrm>
              <a:off x="6672263" y="4286388"/>
              <a:ext cx="0" cy="335489"/>
            </a:xfrm>
            <a:prstGeom prst="straightConnector1">
              <a:avLst/>
            </a:prstGeom>
            <a:ln w="9525">
              <a:tailEnd type="triangle" w="lg" len="lg"/>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1F9C8B74-D1FD-7144-9809-8DEF89C619A2}"/>
                </a:ext>
              </a:extLst>
            </p:cNvPr>
            <p:cNvCxnSpPr>
              <a:cxnSpLocks/>
            </p:cNvCxnSpPr>
            <p:nvPr/>
          </p:nvCxnSpPr>
          <p:spPr>
            <a:xfrm flipH="1">
              <a:off x="5770943" y="2990070"/>
              <a:ext cx="1" cy="1301096"/>
            </a:xfrm>
            <a:prstGeom prst="straightConnector1">
              <a:avLst/>
            </a:prstGeom>
            <a:ln w="9525">
              <a:tailEnd type="none" w="lg" len="lg"/>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3849EF5D-255C-4B43-B9D4-0A916E5F3FF2}"/>
                </a:ext>
              </a:extLst>
            </p:cNvPr>
            <p:cNvCxnSpPr>
              <a:cxnSpLocks/>
            </p:cNvCxnSpPr>
            <p:nvPr/>
          </p:nvCxnSpPr>
          <p:spPr>
            <a:xfrm flipH="1">
              <a:off x="5768324" y="4291166"/>
              <a:ext cx="903939" cy="0"/>
            </a:xfrm>
            <a:prstGeom prst="straightConnector1">
              <a:avLst/>
            </a:prstGeom>
            <a:ln w="9525">
              <a:tailEnd type="none" w="lg" len="lg"/>
            </a:ln>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a16="http://schemas.microsoft.com/office/drawing/2014/main" id="{2EC79B73-5AE4-3A4A-A129-C6D157885CA7}"/>
                </a:ext>
              </a:extLst>
            </p:cNvPr>
            <p:cNvSpPr txBox="1"/>
            <p:nvPr/>
          </p:nvSpPr>
          <p:spPr>
            <a:xfrm>
              <a:off x="5645878" y="1651118"/>
              <a:ext cx="401072" cy="338554"/>
            </a:xfrm>
            <a:prstGeom prst="rect">
              <a:avLst/>
            </a:prstGeom>
            <a:noFill/>
          </p:spPr>
          <p:txBody>
            <a:bodyPr wrap="none" rtlCol="0">
              <a:spAutoFit/>
            </a:bodyPr>
            <a:lstStyle/>
            <a:p>
              <a:r>
                <a:rPr lang="en-BE" sz="1600">
                  <a:solidFill>
                    <a:srgbClr val="4472C4"/>
                  </a:solidFill>
                </a:rPr>
                <a:t>no</a:t>
              </a:r>
            </a:p>
          </p:txBody>
        </p:sp>
        <p:cxnSp>
          <p:nvCxnSpPr>
            <p:cNvPr id="103" name="Straight Arrow Connector 102">
              <a:extLst>
                <a:ext uri="{FF2B5EF4-FFF2-40B4-BE49-F238E27FC236}">
                  <a16:creationId xmlns:a16="http://schemas.microsoft.com/office/drawing/2014/main" id="{9F6706A7-4123-534D-B3D4-757136CD353F}"/>
                </a:ext>
              </a:extLst>
            </p:cNvPr>
            <p:cNvCxnSpPr>
              <a:cxnSpLocks/>
            </p:cNvCxnSpPr>
            <p:nvPr/>
          </p:nvCxnSpPr>
          <p:spPr>
            <a:xfrm flipH="1">
              <a:off x="5599623" y="1934064"/>
              <a:ext cx="493151" cy="0"/>
            </a:xfrm>
            <a:prstGeom prst="straightConnector1">
              <a:avLst/>
            </a:prstGeom>
            <a:ln w="9525">
              <a:tailEnd type="none" w="lg" len="lg"/>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37E12D11-5203-CA41-A6DB-DED763CE51DC}"/>
                </a:ext>
              </a:extLst>
            </p:cNvPr>
            <p:cNvCxnSpPr>
              <a:cxnSpLocks/>
            </p:cNvCxnSpPr>
            <p:nvPr/>
          </p:nvCxnSpPr>
          <p:spPr>
            <a:xfrm>
              <a:off x="6678367" y="5136440"/>
              <a:ext cx="0" cy="335489"/>
            </a:xfrm>
            <a:prstGeom prst="straightConnector1">
              <a:avLst/>
            </a:prstGeom>
            <a:ln w="9525">
              <a:tailEnd type="triangle" w="lg" len="lg"/>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30B123C4-D09C-7143-937E-724CA16CCD9F}"/>
                </a:ext>
              </a:extLst>
            </p:cNvPr>
            <p:cNvCxnSpPr>
              <a:cxnSpLocks/>
            </p:cNvCxnSpPr>
            <p:nvPr/>
          </p:nvCxnSpPr>
          <p:spPr>
            <a:xfrm>
              <a:off x="5599624" y="1934064"/>
              <a:ext cx="0" cy="3206705"/>
            </a:xfrm>
            <a:prstGeom prst="straightConnector1">
              <a:avLst/>
            </a:prstGeom>
            <a:ln w="9525">
              <a:tailEnd type="none" w="lg" len="lg"/>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DB6CA6A0-A5E1-B041-AAA9-3FEBF5E07BAB}"/>
                </a:ext>
              </a:extLst>
            </p:cNvPr>
            <p:cNvCxnSpPr>
              <a:cxnSpLocks/>
            </p:cNvCxnSpPr>
            <p:nvPr/>
          </p:nvCxnSpPr>
          <p:spPr>
            <a:xfrm flipH="1">
              <a:off x="5599623" y="5141218"/>
              <a:ext cx="1078745" cy="0"/>
            </a:xfrm>
            <a:prstGeom prst="straightConnector1">
              <a:avLst/>
            </a:prstGeom>
            <a:ln w="9525">
              <a:tailEnd type="none" w="lg" len="lg"/>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33F4B2AD-4AB3-2E4D-9CA5-EB2B52840C13}"/>
                </a:ext>
              </a:extLst>
            </p:cNvPr>
            <p:cNvCxnSpPr>
              <a:cxnSpLocks/>
            </p:cNvCxnSpPr>
            <p:nvPr/>
          </p:nvCxnSpPr>
          <p:spPr>
            <a:xfrm flipH="1">
              <a:off x="7242212" y="3932296"/>
              <a:ext cx="308185" cy="0"/>
            </a:xfrm>
            <a:prstGeom prst="straightConnector1">
              <a:avLst/>
            </a:prstGeom>
            <a:ln w="9525">
              <a:tailEnd type="none" w="lg" len="lg"/>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A16A0B73-D0DA-0048-9744-760D110260A6}"/>
                </a:ext>
              </a:extLst>
            </p:cNvPr>
            <p:cNvCxnSpPr>
              <a:cxnSpLocks/>
            </p:cNvCxnSpPr>
            <p:nvPr/>
          </p:nvCxnSpPr>
          <p:spPr>
            <a:xfrm>
              <a:off x="7550301" y="1351649"/>
              <a:ext cx="1" cy="2580647"/>
            </a:xfrm>
            <a:prstGeom prst="straightConnector1">
              <a:avLst/>
            </a:prstGeom>
            <a:ln w="9525">
              <a:tailEnd type="none" w="lg" len="lg"/>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896F78C6-033F-FA4D-9C9E-17361C38175F}"/>
                </a:ext>
              </a:extLst>
            </p:cNvPr>
            <p:cNvCxnSpPr>
              <a:cxnSpLocks/>
            </p:cNvCxnSpPr>
            <p:nvPr/>
          </p:nvCxnSpPr>
          <p:spPr>
            <a:xfrm flipH="1">
              <a:off x="6741012" y="1351649"/>
              <a:ext cx="1009457" cy="0"/>
            </a:xfrm>
            <a:prstGeom prst="straightConnector1">
              <a:avLst/>
            </a:prstGeom>
            <a:ln w="9525">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15DE6C07-52FA-8346-83E2-6A63D425305C}"/>
                </a:ext>
              </a:extLst>
            </p:cNvPr>
            <p:cNvCxnSpPr>
              <a:cxnSpLocks/>
            </p:cNvCxnSpPr>
            <p:nvPr/>
          </p:nvCxnSpPr>
          <p:spPr>
            <a:xfrm>
              <a:off x="7750469" y="1351649"/>
              <a:ext cx="0" cy="3444329"/>
            </a:xfrm>
            <a:prstGeom prst="straightConnector1">
              <a:avLst/>
            </a:prstGeom>
            <a:ln w="9525">
              <a:tailEnd type="none" w="lg" len="lg"/>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id="{027A3D79-6485-B14E-859A-36D98CD98DD5}"/>
                </a:ext>
              </a:extLst>
            </p:cNvPr>
            <p:cNvCxnSpPr>
              <a:cxnSpLocks/>
            </p:cNvCxnSpPr>
            <p:nvPr/>
          </p:nvCxnSpPr>
          <p:spPr>
            <a:xfrm flipH="1">
              <a:off x="7242117" y="4789154"/>
              <a:ext cx="508352" cy="0"/>
            </a:xfrm>
            <a:prstGeom prst="straightConnector1">
              <a:avLst/>
            </a:prstGeom>
            <a:ln w="9525">
              <a:tailEnd type="none" w="lg" len="lg"/>
            </a:ln>
          </p:spPr>
          <p:style>
            <a:lnRef idx="1">
              <a:schemeClr val="accent1"/>
            </a:lnRef>
            <a:fillRef idx="0">
              <a:schemeClr val="accent1"/>
            </a:fillRef>
            <a:effectRef idx="0">
              <a:schemeClr val="accent1"/>
            </a:effectRef>
            <a:fontRef idx="minor">
              <a:schemeClr val="tx1"/>
            </a:fontRef>
          </p:style>
        </p:cxnSp>
      </p:grpSp>
      <p:pic>
        <p:nvPicPr>
          <p:cNvPr id="53" name="Picture 52" descr="A picture containing outdoor, zebra, person, sitting&#10;&#10;Description automatically generated">
            <a:extLst>
              <a:ext uri="{FF2B5EF4-FFF2-40B4-BE49-F238E27FC236}">
                <a16:creationId xmlns:a16="http://schemas.microsoft.com/office/drawing/2014/main" id="{7988C304-5382-154A-8AF9-616B161D0B5F}"/>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0850710" y="769334"/>
            <a:ext cx="924342" cy="1111930"/>
          </a:xfrm>
          <a:prstGeom prst="rect">
            <a:avLst/>
          </a:prstGeom>
        </p:spPr>
      </p:pic>
      <p:sp>
        <p:nvSpPr>
          <p:cNvPr id="54" name="TextBox 53">
            <a:extLst>
              <a:ext uri="{FF2B5EF4-FFF2-40B4-BE49-F238E27FC236}">
                <a16:creationId xmlns:a16="http://schemas.microsoft.com/office/drawing/2014/main" id="{CE2859B9-DDBA-E840-A8EB-4D736660E2E9}"/>
              </a:ext>
            </a:extLst>
          </p:cNvPr>
          <p:cNvSpPr txBox="1"/>
          <p:nvPr/>
        </p:nvSpPr>
        <p:spPr>
          <a:xfrm>
            <a:off x="10497029" y="404813"/>
            <a:ext cx="1394934" cy="523220"/>
          </a:xfrm>
          <a:prstGeom prst="rect">
            <a:avLst/>
          </a:prstGeom>
          <a:noFill/>
        </p:spPr>
        <p:txBody>
          <a:bodyPr wrap="none" rtlCol="0">
            <a:spAutoFit/>
          </a:bodyPr>
          <a:lstStyle/>
          <a:p>
            <a:r>
              <a:rPr lang="en-BE" sz="2800" b="1" dirty="0">
                <a:solidFill>
                  <a:srgbClr val="932833"/>
                </a:solidFill>
              </a:rPr>
              <a:t>Euclides</a:t>
            </a:r>
            <a:endParaRPr lang="en-BE" sz="2800" b="1" i="1" dirty="0">
              <a:solidFill>
                <a:srgbClr val="932833"/>
              </a:solidFill>
            </a:endParaRPr>
          </a:p>
        </p:txBody>
      </p:sp>
    </p:spTree>
    <p:extLst>
      <p:ext uri="{BB962C8B-B14F-4D97-AF65-F5344CB8AC3E}">
        <p14:creationId xmlns:p14="http://schemas.microsoft.com/office/powerpoint/2010/main" val="38409645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TextBox 71">
            <a:extLst>
              <a:ext uri="{FF2B5EF4-FFF2-40B4-BE49-F238E27FC236}">
                <a16:creationId xmlns:a16="http://schemas.microsoft.com/office/drawing/2014/main" id="{08B76787-0495-6940-9FF1-D2F679C9A68C}"/>
              </a:ext>
            </a:extLst>
          </p:cNvPr>
          <p:cNvSpPr txBox="1"/>
          <p:nvPr/>
        </p:nvSpPr>
        <p:spPr>
          <a:xfrm>
            <a:off x="2614376" y="4363366"/>
            <a:ext cx="373820" cy="307777"/>
          </a:xfrm>
          <a:prstGeom prst="rect">
            <a:avLst/>
          </a:prstGeom>
          <a:noFill/>
        </p:spPr>
        <p:txBody>
          <a:bodyPr wrap="none" rtlCol="0">
            <a:spAutoFit/>
          </a:bodyPr>
          <a:lstStyle/>
          <a:p>
            <a:r>
              <a:rPr lang="en-BE" sz="1400" dirty="0">
                <a:solidFill>
                  <a:srgbClr val="4472C4"/>
                </a:solidFill>
              </a:rPr>
              <a:t>no</a:t>
            </a:r>
            <a:endParaRPr lang="en-BE" sz="1600" dirty="0">
              <a:solidFill>
                <a:srgbClr val="4472C4"/>
              </a:solidFill>
            </a:endParaRPr>
          </a:p>
        </p:txBody>
      </p:sp>
      <p:sp>
        <p:nvSpPr>
          <p:cNvPr id="73" name="Rounded Rectangle 72">
            <a:extLst>
              <a:ext uri="{FF2B5EF4-FFF2-40B4-BE49-F238E27FC236}">
                <a16:creationId xmlns:a16="http://schemas.microsoft.com/office/drawing/2014/main" id="{BB3D9880-CEB3-5246-B403-C29F2FE4A3CC}"/>
              </a:ext>
            </a:extLst>
          </p:cNvPr>
          <p:cNvSpPr/>
          <p:nvPr/>
        </p:nvSpPr>
        <p:spPr>
          <a:xfrm>
            <a:off x="850504" y="2799826"/>
            <a:ext cx="1931371" cy="3385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t>Start met twee getallen a, b</a:t>
            </a:r>
          </a:p>
        </p:txBody>
      </p:sp>
      <p:sp>
        <p:nvSpPr>
          <p:cNvPr id="74" name="Rounded Rectangle 73">
            <a:extLst>
              <a:ext uri="{FF2B5EF4-FFF2-40B4-BE49-F238E27FC236}">
                <a16:creationId xmlns:a16="http://schemas.microsoft.com/office/drawing/2014/main" id="{4234CDF8-ED63-BD4C-A184-9DF5C9C03192}"/>
              </a:ext>
            </a:extLst>
          </p:cNvPr>
          <p:cNvSpPr/>
          <p:nvPr/>
        </p:nvSpPr>
        <p:spPr>
          <a:xfrm>
            <a:off x="850504" y="5207512"/>
            <a:ext cx="1931371" cy="3385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t>b = ggd</a:t>
            </a:r>
          </a:p>
        </p:txBody>
      </p:sp>
      <p:sp>
        <p:nvSpPr>
          <p:cNvPr id="75" name="Rounded Rectangle 74">
            <a:extLst>
              <a:ext uri="{FF2B5EF4-FFF2-40B4-BE49-F238E27FC236}">
                <a16:creationId xmlns:a16="http://schemas.microsoft.com/office/drawing/2014/main" id="{7AB701F3-8F85-B94C-A733-84630884AF6F}"/>
              </a:ext>
            </a:extLst>
          </p:cNvPr>
          <p:cNvSpPr/>
          <p:nvPr/>
        </p:nvSpPr>
        <p:spPr>
          <a:xfrm>
            <a:off x="982663" y="4471693"/>
            <a:ext cx="1657349" cy="338554"/>
          </a:xfrm>
          <a:prstGeom prst="roundRect">
            <a:avLst/>
          </a:prstGeom>
          <a:solidFill>
            <a:srgbClr val="FFFF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solidFill>
                  <a:srgbClr val="404040"/>
                </a:solidFill>
              </a:rPr>
              <a:t>Is r = 0?</a:t>
            </a:r>
          </a:p>
        </p:txBody>
      </p:sp>
      <p:sp>
        <p:nvSpPr>
          <p:cNvPr id="76" name="TextBox 75">
            <a:extLst>
              <a:ext uri="{FF2B5EF4-FFF2-40B4-BE49-F238E27FC236}">
                <a16:creationId xmlns:a16="http://schemas.microsoft.com/office/drawing/2014/main" id="{866DB56F-B667-7E41-97A0-45E85C360276}"/>
              </a:ext>
            </a:extLst>
          </p:cNvPr>
          <p:cNvSpPr txBox="1"/>
          <p:nvPr/>
        </p:nvSpPr>
        <p:spPr>
          <a:xfrm>
            <a:off x="1349786" y="4781769"/>
            <a:ext cx="424540" cy="307777"/>
          </a:xfrm>
          <a:prstGeom prst="rect">
            <a:avLst/>
          </a:prstGeom>
          <a:noFill/>
        </p:spPr>
        <p:txBody>
          <a:bodyPr wrap="none" rtlCol="0">
            <a:spAutoFit/>
          </a:bodyPr>
          <a:lstStyle/>
          <a:p>
            <a:r>
              <a:rPr lang="en-BE" sz="1400" dirty="0">
                <a:solidFill>
                  <a:srgbClr val="4472C4"/>
                </a:solidFill>
              </a:rPr>
              <a:t>yes</a:t>
            </a:r>
          </a:p>
        </p:txBody>
      </p:sp>
      <p:cxnSp>
        <p:nvCxnSpPr>
          <p:cNvPr id="77" name="Straight Arrow Connector 76">
            <a:extLst>
              <a:ext uri="{FF2B5EF4-FFF2-40B4-BE49-F238E27FC236}">
                <a16:creationId xmlns:a16="http://schemas.microsoft.com/office/drawing/2014/main" id="{45350FAA-F232-7F41-AD9E-AB416AB2CCEB}"/>
              </a:ext>
            </a:extLst>
          </p:cNvPr>
          <p:cNvCxnSpPr>
            <a:cxnSpLocks/>
            <a:endCxn id="79" idx="0"/>
          </p:cNvCxnSpPr>
          <p:nvPr/>
        </p:nvCxnSpPr>
        <p:spPr>
          <a:xfrm flipH="1">
            <a:off x="1808339" y="3145702"/>
            <a:ext cx="5328" cy="399048"/>
          </a:xfrm>
          <a:prstGeom prst="straightConnector1">
            <a:avLst/>
          </a:prstGeom>
          <a:ln w="9525">
            <a:tailEnd type="triangle" w="lg" len="lg"/>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BD56092B-70FC-AB48-BF94-6D685D8C09F8}"/>
              </a:ext>
            </a:extLst>
          </p:cNvPr>
          <p:cNvCxnSpPr>
            <a:cxnSpLocks/>
            <a:endCxn id="75" idx="3"/>
          </p:cNvCxnSpPr>
          <p:nvPr/>
        </p:nvCxnSpPr>
        <p:spPr>
          <a:xfrm flipH="1">
            <a:off x="2640012" y="4639602"/>
            <a:ext cx="1467466" cy="1368"/>
          </a:xfrm>
          <a:prstGeom prst="straightConnector1">
            <a:avLst/>
          </a:prstGeom>
          <a:ln w="9525">
            <a:tailEnd type="none" w="lg" len="lg"/>
          </a:ln>
        </p:spPr>
        <p:style>
          <a:lnRef idx="1">
            <a:schemeClr val="accent1"/>
          </a:lnRef>
          <a:fillRef idx="0">
            <a:schemeClr val="accent1"/>
          </a:fillRef>
          <a:effectRef idx="0">
            <a:schemeClr val="accent1"/>
          </a:effectRef>
          <a:fontRef idx="minor">
            <a:schemeClr val="tx1"/>
          </a:fontRef>
        </p:style>
      </p:cxnSp>
      <p:sp>
        <p:nvSpPr>
          <p:cNvPr id="79" name="Rectangle 78">
            <a:extLst>
              <a:ext uri="{FF2B5EF4-FFF2-40B4-BE49-F238E27FC236}">
                <a16:creationId xmlns:a16="http://schemas.microsoft.com/office/drawing/2014/main" id="{82D4D356-90A0-2346-804A-B3F015A773AA}"/>
              </a:ext>
            </a:extLst>
          </p:cNvPr>
          <p:cNvSpPr/>
          <p:nvPr/>
        </p:nvSpPr>
        <p:spPr>
          <a:xfrm>
            <a:off x="976665" y="3544750"/>
            <a:ext cx="1663348" cy="52947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1200" dirty="0">
              <a:solidFill>
                <a:schemeClr val="bg1"/>
              </a:solidFill>
              <a:ea typeface="Cambria Math" panose="02040503050406030204" pitchFamily="18" charset="0"/>
            </a:endParaRPr>
          </a:p>
          <a:p>
            <a:pPr algn="ctr"/>
            <a:r>
              <a:rPr lang="en-BE" sz="1200" dirty="0">
                <a:solidFill>
                  <a:schemeClr val="bg1"/>
                </a:solidFill>
                <a:ea typeface="Cambria Math" panose="02040503050406030204" pitchFamily="18" charset="0"/>
              </a:rPr>
              <a:t>Deel a door b &amp;</a:t>
            </a:r>
          </a:p>
          <a:p>
            <a:pPr algn="ctr"/>
            <a:r>
              <a:rPr lang="en-BE" sz="1200" dirty="0">
                <a:solidFill>
                  <a:schemeClr val="bg1"/>
                </a:solidFill>
                <a:ea typeface="Cambria Math" panose="02040503050406030204" pitchFamily="18" charset="0"/>
              </a:rPr>
              <a:t> bepaal de rest r </a:t>
            </a:r>
          </a:p>
          <a:p>
            <a:pPr algn="ctr"/>
            <a:endParaRPr lang="en-BE" sz="1200" dirty="0">
              <a:solidFill>
                <a:schemeClr val="bg1"/>
              </a:solidFill>
            </a:endParaRPr>
          </a:p>
        </p:txBody>
      </p:sp>
      <p:cxnSp>
        <p:nvCxnSpPr>
          <p:cNvPr id="80" name="Straight Arrow Connector 79">
            <a:extLst>
              <a:ext uri="{FF2B5EF4-FFF2-40B4-BE49-F238E27FC236}">
                <a16:creationId xmlns:a16="http://schemas.microsoft.com/office/drawing/2014/main" id="{FF828CE1-C956-D049-AC33-232E070CA545}"/>
              </a:ext>
            </a:extLst>
          </p:cNvPr>
          <p:cNvCxnSpPr>
            <a:cxnSpLocks/>
            <a:endCxn id="75" idx="0"/>
          </p:cNvCxnSpPr>
          <p:nvPr/>
        </p:nvCxnSpPr>
        <p:spPr>
          <a:xfrm flipH="1">
            <a:off x="1811338" y="4079489"/>
            <a:ext cx="2330" cy="392204"/>
          </a:xfrm>
          <a:prstGeom prst="straightConnector1">
            <a:avLst/>
          </a:prstGeom>
          <a:ln w="9525">
            <a:tailEnd type="triangle" w="lg" len="lg"/>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52F983D1-E165-324D-A95F-22DD1FB0E9CE}"/>
              </a:ext>
            </a:extLst>
          </p:cNvPr>
          <p:cNvCxnSpPr>
            <a:cxnSpLocks/>
            <a:endCxn id="74" idx="0"/>
          </p:cNvCxnSpPr>
          <p:nvPr/>
        </p:nvCxnSpPr>
        <p:spPr>
          <a:xfrm>
            <a:off x="1813668" y="4828172"/>
            <a:ext cx="2522" cy="379340"/>
          </a:xfrm>
          <a:prstGeom prst="straightConnector1">
            <a:avLst/>
          </a:prstGeom>
          <a:ln w="9525">
            <a:tailEnd type="triangle" w="lg" len="lg"/>
          </a:ln>
        </p:spPr>
        <p:style>
          <a:lnRef idx="1">
            <a:schemeClr val="accent1"/>
          </a:lnRef>
          <a:fillRef idx="0">
            <a:schemeClr val="accent1"/>
          </a:fillRef>
          <a:effectRef idx="0">
            <a:schemeClr val="accent1"/>
          </a:effectRef>
          <a:fontRef idx="minor">
            <a:schemeClr val="tx1"/>
          </a:fontRef>
        </p:style>
      </p:cxnSp>
      <p:sp>
        <p:nvSpPr>
          <p:cNvPr id="82" name="Rectangle 81">
            <a:extLst>
              <a:ext uri="{FF2B5EF4-FFF2-40B4-BE49-F238E27FC236}">
                <a16:creationId xmlns:a16="http://schemas.microsoft.com/office/drawing/2014/main" id="{21C1A42D-0177-D045-A621-6B891D2153D2}"/>
              </a:ext>
            </a:extLst>
          </p:cNvPr>
          <p:cNvSpPr/>
          <p:nvPr/>
        </p:nvSpPr>
        <p:spPr>
          <a:xfrm>
            <a:off x="3264098" y="3544254"/>
            <a:ext cx="1686756" cy="52947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sz="1200" dirty="0">
                <a:solidFill>
                  <a:schemeClr val="bg1"/>
                </a:solidFill>
                <a:ea typeface="Cambria Math" panose="02040503050406030204" pitchFamily="18" charset="0"/>
              </a:rPr>
              <a:t>a wordt b &amp; </a:t>
            </a:r>
          </a:p>
          <a:p>
            <a:pPr algn="ctr"/>
            <a:r>
              <a:rPr lang="en-GB" sz="1200" dirty="0">
                <a:solidFill>
                  <a:schemeClr val="bg1"/>
                </a:solidFill>
                <a:ea typeface="Cambria Math" panose="02040503050406030204" pitchFamily="18" charset="0"/>
              </a:rPr>
              <a:t>b</a:t>
            </a:r>
            <a:r>
              <a:rPr lang="en-BE" sz="1200" dirty="0">
                <a:solidFill>
                  <a:schemeClr val="bg1"/>
                </a:solidFill>
                <a:ea typeface="Cambria Math" panose="02040503050406030204" pitchFamily="18" charset="0"/>
              </a:rPr>
              <a:t> wordt r </a:t>
            </a:r>
            <a:endParaRPr lang="en-BE" sz="1200" dirty="0">
              <a:solidFill>
                <a:schemeClr val="bg1"/>
              </a:solidFill>
            </a:endParaRPr>
          </a:p>
        </p:txBody>
      </p:sp>
      <p:cxnSp>
        <p:nvCxnSpPr>
          <p:cNvPr id="83" name="Straight Arrow Connector 82">
            <a:extLst>
              <a:ext uri="{FF2B5EF4-FFF2-40B4-BE49-F238E27FC236}">
                <a16:creationId xmlns:a16="http://schemas.microsoft.com/office/drawing/2014/main" id="{EF61DA7C-1209-B642-A647-CAC3AD90157E}"/>
              </a:ext>
            </a:extLst>
          </p:cNvPr>
          <p:cNvCxnSpPr>
            <a:cxnSpLocks/>
            <a:endCxn id="82" idx="2"/>
          </p:cNvCxnSpPr>
          <p:nvPr/>
        </p:nvCxnSpPr>
        <p:spPr>
          <a:xfrm flipV="1">
            <a:off x="4107476" y="4073728"/>
            <a:ext cx="0" cy="565874"/>
          </a:xfrm>
          <a:prstGeom prst="straightConnector1">
            <a:avLst/>
          </a:prstGeom>
          <a:ln w="9525">
            <a:tailEnd type="triangle" w="lg" len="lg"/>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75C43729-7EDF-D643-8654-D7A11ABC2D7B}"/>
              </a:ext>
            </a:extLst>
          </p:cNvPr>
          <p:cNvCxnSpPr>
            <a:cxnSpLocks/>
          </p:cNvCxnSpPr>
          <p:nvPr/>
        </p:nvCxnSpPr>
        <p:spPr>
          <a:xfrm flipH="1">
            <a:off x="2654088" y="3821385"/>
            <a:ext cx="610013" cy="0"/>
          </a:xfrm>
          <a:prstGeom prst="straightConnector1">
            <a:avLst/>
          </a:prstGeom>
          <a:ln w="9525">
            <a:tailEnd type="triangle" w="lg" len="lg"/>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1BD37EED-8487-9649-87E5-112ACDBD60D7}"/>
              </a:ext>
            </a:extLst>
          </p:cNvPr>
          <p:cNvSpPr txBox="1"/>
          <p:nvPr/>
        </p:nvSpPr>
        <p:spPr>
          <a:xfrm>
            <a:off x="304402" y="404813"/>
            <a:ext cx="3760517" cy="954107"/>
          </a:xfrm>
          <a:prstGeom prst="rect">
            <a:avLst/>
          </a:prstGeom>
          <a:noFill/>
        </p:spPr>
        <p:txBody>
          <a:bodyPr wrap="none" rtlCol="0">
            <a:spAutoFit/>
          </a:bodyPr>
          <a:lstStyle/>
          <a:p>
            <a:r>
              <a:rPr lang="en-BE" sz="2800" b="1" dirty="0">
                <a:solidFill>
                  <a:srgbClr val="932833"/>
                </a:solidFill>
              </a:rPr>
              <a:t>Computational Thinking</a:t>
            </a:r>
            <a:br>
              <a:rPr lang="en-BE" sz="2800" b="1" dirty="0">
                <a:solidFill>
                  <a:srgbClr val="932833"/>
                </a:solidFill>
              </a:rPr>
            </a:br>
            <a:r>
              <a:rPr lang="en-BE" sz="2800" b="1" i="1" dirty="0">
                <a:solidFill>
                  <a:srgbClr val="932833"/>
                </a:solidFill>
              </a:rPr>
              <a:t>in de klas</a:t>
            </a:r>
          </a:p>
        </p:txBody>
      </p:sp>
      <p:sp>
        <p:nvSpPr>
          <p:cNvPr id="2" name="Rectangle 1">
            <a:extLst>
              <a:ext uri="{FF2B5EF4-FFF2-40B4-BE49-F238E27FC236}">
                <a16:creationId xmlns:a16="http://schemas.microsoft.com/office/drawing/2014/main" id="{36E8D962-2A56-544E-A2A6-D4CDDCEED73E}"/>
              </a:ext>
            </a:extLst>
          </p:cNvPr>
          <p:cNvSpPr/>
          <p:nvPr/>
        </p:nvSpPr>
        <p:spPr>
          <a:xfrm>
            <a:off x="500109" y="1440377"/>
            <a:ext cx="5030679" cy="830997"/>
          </a:xfrm>
          <a:prstGeom prst="rect">
            <a:avLst/>
          </a:prstGeom>
        </p:spPr>
        <p:txBody>
          <a:bodyPr wrap="square">
            <a:spAutoFit/>
          </a:bodyPr>
          <a:lstStyle/>
          <a:p>
            <a:r>
              <a:rPr lang="nl-NL" sz="1600" i="1" dirty="0">
                <a:solidFill>
                  <a:srgbClr val="595652"/>
                </a:solidFill>
                <a:latin typeface="Arial" panose="020B0604020202020204" pitchFamily="34" charset="0"/>
              </a:rPr>
              <a:t>De ggd van twee gehele getallen is ook de </a:t>
            </a:r>
            <a:r>
              <a:rPr lang="nl-NL" sz="1600" i="1" dirty="0" err="1">
                <a:solidFill>
                  <a:srgbClr val="595652"/>
                </a:solidFill>
                <a:latin typeface="Arial" panose="020B0604020202020204" pitchFamily="34" charset="0"/>
              </a:rPr>
              <a:t>ggd</a:t>
            </a:r>
            <a:r>
              <a:rPr lang="nl-NL" sz="1600" i="1" dirty="0">
                <a:solidFill>
                  <a:srgbClr val="595652"/>
                </a:solidFill>
                <a:latin typeface="Arial" panose="020B0604020202020204" pitchFamily="34" charset="0"/>
              </a:rPr>
              <a:t> van het kleinste getal en de rest die overblijft bij deling van het grootste getal door het kleinste.</a:t>
            </a:r>
            <a:endParaRPr lang="nl-NL" sz="1600" i="1" dirty="0">
              <a:solidFill>
                <a:srgbClr val="595652"/>
              </a:solidFill>
            </a:endParaRPr>
          </a:p>
        </p:txBody>
      </p:sp>
      <p:sp>
        <p:nvSpPr>
          <p:cNvPr id="43" name="TextBox 42">
            <a:extLst>
              <a:ext uri="{FF2B5EF4-FFF2-40B4-BE49-F238E27FC236}">
                <a16:creationId xmlns:a16="http://schemas.microsoft.com/office/drawing/2014/main" id="{749260A3-5A81-234E-A672-53D3EF97AFCA}"/>
              </a:ext>
            </a:extLst>
          </p:cNvPr>
          <p:cNvSpPr txBox="1"/>
          <p:nvPr/>
        </p:nvSpPr>
        <p:spPr>
          <a:xfrm>
            <a:off x="6066792" y="1240322"/>
            <a:ext cx="1402948" cy="2062103"/>
          </a:xfrm>
          <a:prstGeom prst="rect">
            <a:avLst/>
          </a:prstGeom>
          <a:noFill/>
        </p:spPr>
        <p:txBody>
          <a:bodyPr wrap="none" rtlCol="0">
            <a:spAutoFit/>
          </a:bodyPr>
          <a:lstStyle/>
          <a:p>
            <a:pPr algn="r"/>
            <a:r>
              <a:rPr lang="en-BE" sz="1400" b="1" dirty="0">
                <a:solidFill>
                  <a:srgbClr val="595652"/>
                </a:solidFill>
              </a:rPr>
              <a:t>ggd(1140,900)</a:t>
            </a:r>
          </a:p>
          <a:p>
            <a:endParaRPr lang="en-BE" sz="1400" dirty="0">
              <a:solidFill>
                <a:srgbClr val="595652"/>
              </a:solidFill>
            </a:endParaRPr>
          </a:p>
          <a:p>
            <a:pPr algn="r"/>
            <a:r>
              <a:rPr lang="en-BE" sz="1400" dirty="0">
                <a:solidFill>
                  <a:srgbClr val="595652"/>
                </a:solidFill>
              </a:rPr>
              <a:t>ggd(900,240)</a:t>
            </a:r>
          </a:p>
          <a:p>
            <a:endParaRPr lang="en-BE" sz="1400" dirty="0">
              <a:solidFill>
                <a:srgbClr val="595652"/>
              </a:solidFill>
            </a:endParaRPr>
          </a:p>
          <a:p>
            <a:pPr algn="r"/>
            <a:r>
              <a:rPr lang="en-BE" sz="1400" dirty="0">
                <a:solidFill>
                  <a:srgbClr val="595652"/>
                </a:solidFill>
              </a:rPr>
              <a:t>ggd(240,180)</a:t>
            </a:r>
          </a:p>
          <a:p>
            <a:endParaRPr lang="en-BE" sz="1400" dirty="0">
              <a:solidFill>
                <a:srgbClr val="595652"/>
              </a:solidFill>
            </a:endParaRPr>
          </a:p>
          <a:p>
            <a:pPr algn="r"/>
            <a:r>
              <a:rPr lang="en-BE" sz="1400" dirty="0">
                <a:solidFill>
                  <a:srgbClr val="595652"/>
                </a:solidFill>
              </a:rPr>
              <a:t>ggd(180,60)</a:t>
            </a:r>
          </a:p>
          <a:p>
            <a:endParaRPr lang="en-US" sz="1400" dirty="0">
              <a:solidFill>
                <a:srgbClr val="595652"/>
              </a:solidFill>
              <a:ea typeface="Cambria Math" panose="02040503050406030204" pitchFamily="18" charset="0"/>
            </a:endParaRPr>
          </a:p>
          <a:p>
            <a:pPr algn="r"/>
            <a:r>
              <a:rPr lang="en-GB" sz="1400" b="1" dirty="0">
                <a:solidFill>
                  <a:srgbClr val="595652"/>
                </a:solidFill>
              </a:rPr>
              <a:t>g</a:t>
            </a:r>
            <a:r>
              <a:rPr lang="en-BE" sz="1400" b="1" dirty="0">
                <a:solidFill>
                  <a:srgbClr val="595652"/>
                </a:solidFill>
              </a:rPr>
              <a:t>gd(60,0</a:t>
            </a:r>
            <a:r>
              <a:rPr lang="en-BE" sz="1600" b="1" dirty="0">
                <a:solidFill>
                  <a:srgbClr val="595652"/>
                </a:solidFill>
              </a:rPr>
              <a:t>)</a:t>
            </a:r>
          </a:p>
        </p:txBody>
      </p:sp>
      <p:sp>
        <p:nvSpPr>
          <p:cNvPr id="44" name="TextBox 43">
            <a:extLst>
              <a:ext uri="{FF2B5EF4-FFF2-40B4-BE49-F238E27FC236}">
                <a16:creationId xmlns:a16="http://schemas.microsoft.com/office/drawing/2014/main" id="{725232EC-9634-0F41-8D7B-63FCA0AB08A9}"/>
              </a:ext>
            </a:extLst>
          </p:cNvPr>
          <p:cNvSpPr txBox="1"/>
          <p:nvPr/>
        </p:nvSpPr>
        <p:spPr>
          <a:xfrm>
            <a:off x="7721691" y="1237285"/>
            <a:ext cx="550151" cy="1600438"/>
          </a:xfrm>
          <a:prstGeom prst="rect">
            <a:avLst/>
          </a:prstGeom>
          <a:noFill/>
        </p:spPr>
        <p:txBody>
          <a:bodyPr wrap="none" rtlCol="0">
            <a:spAutoFit/>
          </a:bodyPr>
          <a:lstStyle/>
          <a:p>
            <a:pPr algn="ctr"/>
            <a:r>
              <a:rPr lang="en-BE" sz="1400" dirty="0">
                <a:solidFill>
                  <a:srgbClr val="595652"/>
                </a:solidFill>
              </a:rPr>
              <a:t>1140</a:t>
            </a:r>
          </a:p>
          <a:p>
            <a:pPr algn="ctr"/>
            <a:endParaRPr lang="en-BE" sz="1400" dirty="0">
              <a:solidFill>
                <a:srgbClr val="595652"/>
              </a:solidFill>
            </a:endParaRPr>
          </a:p>
          <a:p>
            <a:pPr algn="ctr"/>
            <a:r>
              <a:rPr lang="en-BE" sz="1400" dirty="0">
                <a:solidFill>
                  <a:srgbClr val="595652"/>
                </a:solidFill>
              </a:rPr>
              <a:t>900</a:t>
            </a:r>
          </a:p>
          <a:p>
            <a:pPr algn="ctr"/>
            <a:endParaRPr lang="en-BE" sz="1400" dirty="0">
              <a:solidFill>
                <a:srgbClr val="595652"/>
              </a:solidFill>
            </a:endParaRPr>
          </a:p>
          <a:p>
            <a:pPr algn="ctr"/>
            <a:r>
              <a:rPr lang="en-BE" sz="1400" dirty="0">
                <a:solidFill>
                  <a:srgbClr val="595652"/>
                </a:solidFill>
              </a:rPr>
              <a:t>240</a:t>
            </a:r>
          </a:p>
          <a:p>
            <a:pPr algn="ctr"/>
            <a:endParaRPr lang="en-BE" sz="1400" dirty="0">
              <a:solidFill>
                <a:srgbClr val="595652"/>
              </a:solidFill>
            </a:endParaRPr>
          </a:p>
          <a:p>
            <a:pPr algn="ctr"/>
            <a:r>
              <a:rPr lang="en-BE" sz="1400" dirty="0">
                <a:solidFill>
                  <a:srgbClr val="595652"/>
                </a:solidFill>
              </a:rPr>
              <a:t>180</a:t>
            </a:r>
          </a:p>
        </p:txBody>
      </p:sp>
      <p:sp>
        <p:nvSpPr>
          <p:cNvPr id="45" name="TextBox 44">
            <a:extLst>
              <a:ext uri="{FF2B5EF4-FFF2-40B4-BE49-F238E27FC236}">
                <a16:creationId xmlns:a16="http://schemas.microsoft.com/office/drawing/2014/main" id="{761663F9-5F0B-6446-85A4-254C45863D7A}"/>
              </a:ext>
            </a:extLst>
          </p:cNvPr>
          <p:cNvSpPr txBox="1"/>
          <p:nvPr/>
        </p:nvSpPr>
        <p:spPr>
          <a:xfrm>
            <a:off x="8352613" y="1237285"/>
            <a:ext cx="274434" cy="2092881"/>
          </a:xfrm>
          <a:prstGeom prst="rect">
            <a:avLst/>
          </a:prstGeom>
          <a:noFill/>
        </p:spPr>
        <p:txBody>
          <a:bodyPr wrap="none" rtlCol="0">
            <a:spAutoFit/>
          </a:bodyPr>
          <a:lstStyle/>
          <a:p>
            <a:pPr algn="ctr"/>
            <a:r>
              <a:rPr lang="en-BE" sz="1400" dirty="0">
                <a:solidFill>
                  <a:srgbClr val="595652"/>
                </a:solidFill>
              </a:rPr>
              <a:t>=</a:t>
            </a:r>
          </a:p>
          <a:p>
            <a:pPr algn="ctr"/>
            <a:endParaRPr lang="en-BE" sz="1400" dirty="0">
              <a:solidFill>
                <a:srgbClr val="595652"/>
              </a:solidFill>
            </a:endParaRPr>
          </a:p>
          <a:p>
            <a:pPr algn="ctr"/>
            <a:r>
              <a:rPr lang="en-BE" sz="1400" dirty="0">
                <a:solidFill>
                  <a:srgbClr val="595652"/>
                </a:solidFill>
              </a:rPr>
              <a:t>=</a:t>
            </a:r>
          </a:p>
          <a:p>
            <a:pPr algn="ctr"/>
            <a:endParaRPr lang="en-BE" sz="1400" dirty="0">
              <a:solidFill>
                <a:srgbClr val="595652"/>
              </a:solidFill>
            </a:endParaRPr>
          </a:p>
          <a:p>
            <a:pPr algn="ctr"/>
            <a:r>
              <a:rPr lang="en-BE" sz="1400" dirty="0">
                <a:solidFill>
                  <a:srgbClr val="595652"/>
                </a:solidFill>
              </a:rPr>
              <a:t>=</a:t>
            </a:r>
          </a:p>
          <a:p>
            <a:pPr algn="ctr"/>
            <a:endParaRPr lang="en-BE" sz="1400" dirty="0">
              <a:solidFill>
                <a:srgbClr val="595652"/>
              </a:solidFill>
            </a:endParaRPr>
          </a:p>
          <a:p>
            <a:pPr algn="ctr"/>
            <a:r>
              <a:rPr lang="en-BE" sz="1400" dirty="0">
                <a:solidFill>
                  <a:srgbClr val="595652"/>
                </a:solidFill>
              </a:rPr>
              <a:t>=</a:t>
            </a:r>
          </a:p>
          <a:p>
            <a:pPr algn="ctr"/>
            <a:endParaRPr lang="en-US" sz="1600" dirty="0">
              <a:solidFill>
                <a:srgbClr val="595652"/>
              </a:solidFill>
              <a:ea typeface="Cambria Math" panose="02040503050406030204" pitchFamily="18" charset="0"/>
            </a:endParaRPr>
          </a:p>
          <a:p>
            <a:pPr algn="ctr"/>
            <a:endParaRPr lang="en-BE" sz="1600" dirty="0">
              <a:solidFill>
                <a:srgbClr val="595652"/>
              </a:solidFill>
            </a:endParaRPr>
          </a:p>
        </p:txBody>
      </p:sp>
      <p:sp>
        <p:nvSpPr>
          <p:cNvPr id="46" name="TextBox 45">
            <a:extLst>
              <a:ext uri="{FF2B5EF4-FFF2-40B4-BE49-F238E27FC236}">
                <a16:creationId xmlns:a16="http://schemas.microsoft.com/office/drawing/2014/main" id="{3799B576-29D0-E343-B854-C75BE9EF7D61}"/>
              </a:ext>
            </a:extLst>
          </p:cNvPr>
          <p:cNvSpPr txBox="1"/>
          <p:nvPr/>
        </p:nvSpPr>
        <p:spPr>
          <a:xfrm>
            <a:off x="9015826" y="1232927"/>
            <a:ext cx="263213" cy="1846659"/>
          </a:xfrm>
          <a:prstGeom prst="rect">
            <a:avLst/>
          </a:prstGeom>
          <a:noFill/>
        </p:spPr>
        <p:txBody>
          <a:bodyPr wrap="none" rtlCol="0">
            <a:spAutoFit/>
          </a:bodyPr>
          <a:lstStyle/>
          <a:p>
            <a:pPr algn="ctr"/>
            <a:r>
              <a:rPr lang="en-BE" sz="1400" dirty="0">
                <a:solidFill>
                  <a:srgbClr val="595652"/>
                </a:solidFill>
              </a:rPr>
              <a:t>x</a:t>
            </a:r>
          </a:p>
          <a:p>
            <a:pPr algn="ctr"/>
            <a:endParaRPr lang="en-BE" sz="1400" dirty="0">
              <a:solidFill>
                <a:srgbClr val="595652"/>
              </a:solidFill>
            </a:endParaRPr>
          </a:p>
          <a:p>
            <a:pPr algn="ctr"/>
            <a:r>
              <a:rPr lang="en-BE" sz="1400" dirty="0">
                <a:solidFill>
                  <a:srgbClr val="595652"/>
                </a:solidFill>
              </a:rPr>
              <a:t>x</a:t>
            </a:r>
          </a:p>
          <a:p>
            <a:pPr algn="ctr"/>
            <a:endParaRPr lang="en-BE" sz="1400" dirty="0">
              <a:solidFill>
                <a:srgbClr val="595652"/>
              </a:solidFill>
            </a:endParaRPr>
          </a:p>
          <a:p>
            <a:pPr algn="ctr"/>
            <a:r>
              <a:rPr lang="en-BE" sz="1400" dirty="0">
                <a:solidFill>
                  <a:srgbClr val="595652"/>
                </a:solidFill>
              </a:rPr>
              <a:t>x</a:t>
            </a:r>
          </a:p>
          <a:p>
            <a:pPr algn="ctr"/>
            <a:endParaRPr lang="en-BE" sz="1400" dirty="0">
              <a:solidFill>
                <a:srgbClr val="595652"/>
              </a:solidFill>
            </a:endParaRPr>
          </a:p>
          <a:p>
            <a:pPr algn="ctr"/>
            <a:r>
              <a:rPr lang="en-US" sz="1400" dirty="0">
                <a:solidFill>
                  <a:srgbClr val="595652"/>
                </a:solidFill>
                <a:ea typeface="Cambria Math" panose="02040503050406030204" pitchFamily="18" charset="0"/>
              </a:rPr>
              <a:t>x</a:t>
            </a:r>
          </a:p>
          <a:p>
            <a:pPr algn="ctr"/>
            <a:endParaRPr lang="en-BE" sz="1600" dirty="0">
              <a:solidFill>
                <a:srgbClr val="595652"/>
              </a:solidFill>
            </a:endParaRPr>
          </a:p>
        </p:txBody>
      </p:sp>
      <p:sp>
        <p:nvSpPr>
          <p:cNvPr id="47" name="TextBox 46">
            <a:extLst>
              <a:ext uri="{FF2B5EF4-FFF2-40B4-BE49-F238E27FC236}">
                <a16:creationId xmlns:a16="http://schemas.microsoft.com/office/drawing/2014/main" id="{E2CB1990-DA08-D644-866A-E95E371125D7}"/>
              </a:ext>
            </a:extLst>
          </p:cNvPr>
          <p:cNvSpPr txBox="1"/>
          <p:nvPr/>
        </p:nvSpPr>
        <p:spPr>
          <a:xfrm>
            <a:off x="9319930" y="1232927"/>
            <a:ext cx="458779" cy="2092881"/>
          </a:xfrm>
          <a:prstGeom prst="rect">
            <a:avLst/>
          </a:prstGeom>
          <a:noFill/>
        </p:spPr>
        <p:txBody>
          <a:bodyPr wrap="none" rtlCol="0">
            <a:spAutoFit/>
          </a:bodyPr>
          <a:lstStyle/>
          <a:p>
            <a:pPr algn="ctr"/>
            <a:r>
              <a:rPr lang="en-BE" sz="1400" dirty="0">
                <a:solidFill>
                  <a:srgbClr val="595652"/>
                </a:solidFill>
              </a:rPr>
              <a:t>900</a:t>
            </a:r>
          </a:p>
          <a:p>
            <a:pPr algn="ctr"/>
            <a:endParaRPr lang="en-BE" sz="1400" dirty="0">
              <a:solidFill>
                <a:srgbClr val="595652"/>
              </a:solidFill>
            </a:endParaRPr>
          </a:p>
          <a:p>
            <a:pPr algn="ctr"/>
            <a:r>
              <a:rPr lang="en-BE" sz="1400" dirty="0">
                <a:solidFill>
                  <a:srgbClr val="595652"/>
                </a:solidFill>
              </a:rPr>
              <a:t>240</a:t>
            </a:r>
          </a:p>
          <a:p>
            <a:pPr algn="ctr"/>
            <a:endParaRPr lang="en-BE" sz="1400" dirty="0">
              <a:solidFill>
                <a:srgbClr val="595652"/>
              </a:solidFill>
            </a:endParaRPr>
          </a:p>
          <a:p>
            <a:pPr algn="ctr"/>
            <a:r>
              <a:rPr lang="en-BE" sz="1400" dirty="0">
                <a:solidFill>
                  <a:srgbClr val="595652"/>
                </a:solidFill>
              </a:rPr>
              <a:t>180</a:t>
            </a:r>
          </a:p>
          <a:p>
            <a:pPr algn="ctr"/>
            <a:endParaRPr lang="en-BE" sz="1400" dirty="0">
              <a:solidFill>
                <a:srgbClr val="595652"/>
              </a:solidFill>
            </a:endParaRPr>
          </a:p>
          <a:p>
            <a:pPr algn="ctr"/>
            <a:r>
              <a:rPr lang="en-BE" sz="1400" dirty="0">
                <a:solidFill>
                  <a:srgbClr val="595652"/>
                </a:solidFill>
              </a:rPr>
              <a:t>60</a:t>
            </a:r>
          </a:p>
          <a:p>
            <a:pPr algn="ctr"/>
            <a:endParaRPr lang="en-US" sz="1600" dirty="0">
              <a:solidFill>
                <a:srgbClr val="595652"/>
              </a:solidFill>
              <a:ea typeface="Cambria Math" panose="02040503050406030204" pitchFamily="18" charset="0"/>
            </a:endParaRPr>
          </a:p>
          <a:p>
            <a:pPr algn="ctr"/>
            <a:endParaRPr lang="en-BE" sz="1600" dirty="0">
              <a:solidFill>
                <a:srgbClr val="595652"/>
              </a:solidFill>
            </a:endParaRPr>
          </a:p>
        </p:txBody>
      </p:sp>
      <p:sp>
        <p:nvSpPr>
          <p:cNvPr id="48" name="TextBox 47">
            <a:extLst>
              <a:ext uri="{FF2B5EF4-FFF2-40B4-BE49-F238E27FC236}">
                <a16:creationId xmlns:a16="http://schemas.microsoft.com/office/drawing/2014/main" id="{1999B530-EC16-A844-87D2-62A3C5D71EB5}"/>
              </a:ext>
            </a:extLst>
          </p:cNvPr>
          <p:cNvSpPr txBox="1"/>
          <p:nvPr/>
        </p:nvSpPr>
        <p:spPr>
          <a:xfrm>
            <a:off x="8683773" y="1232927"/>
            <a:ext cx="276038" cy="2092881"/>
          </a:xfrm>
          <a:prstGeom prst="rect">
            <a:avLst/>
          </a:prstGeom>
          <a:noFill/>
        </p:spPr>
        <p:txBody>
          <a:bodyPr wrap="none" rtlCol="0">
            <a:spAutoFit/>
          </a:bodyPr>
          <a:lstStyle/>
          <a:p>
            <a:pPr algn="ctr"/>
            <a:r>
              <a:rPr lang="en-BE" sz="1400" dirty="0">
                <a:solidFill>
                  <a:srgbClr val="595652"/>
                </a:solidFill>
              </a:rPr>
              <a:t>1</a:t>
            </a:r>
          </a:p>
          <a:p>
            <a:pPr algn="ctr"/>
            <a:endParaRPr lang="en-BE" sz="1400" dirty="0">
              <a:solidFill>
                <a:srgbClr val="595652"/>
              </a:solidFill>
            </a:endParaRPr>
          </a:p>
          <a:p>
            <a:pPr algn="ctr"/>
            <a:r>
              <a:rPr lang="en-BE" sz="1400" dirty="0">
                <a:solidFill>
                  <a:srgbClr val="595652"/>
                </a:solidFill>
              </a:rPr>
              <a:t>3</a:t>
            </a:r>
          </a:p>
          <a:p>
            <a:pPr algn="ctr"/>
            <a:endParaRPr lang="en-BE" sz="1400" dirty="0">
              <a:solidFill>
                <a:srgbClr val="595652"/>
              </a:solidFill>
            </a:endParaRPr>
          </a:p>
          <a:p>
            <a:pPr algn="ctr"/>
            <a:r>
              <a:rPr lang="en-BE" sz="1400" dirty="0">
                <a:solidFill>
                  <a:srgbClr val="595652"/>
                </a:solidFill>
              </a:rPr>
              <a:t>1</a:t>
            </a:r>
          </a:p>
          <a:p>
            <a:pPr algn="ctr"/>
            <a:endParaRPr lang="en-BE" sz="1400" dirty="0">
              <a:solidFill>
                <a:srgbClr val="595652"/>
              </a:solidFill>
            </a:endParaRPr>
          </a:p>
          <a:p>
            <a:pPr algn="ctr"/>
            <a:r>
              <a:rPr lang="en-BE" sz="1400" dirty="0">
                <a:solidFill>
                  <a:srgbClr val="595652"/>
                </a:solidFill>
              </a:rPr>
              <a:t>3</a:t>
            </a:r>
          </a:p>
          <a:p>
            <a:pPr algn="ctr"/>
            <a:endParaRPr lang="en-US" sz="1600" dirty="0">
              <a:solidFill>
                <a:srgbClr val="595652"/>
              </a:solidFill>
              <a:ea typeface="Cambria Math" panose="02040503050406030204" pitchFamily="18" charset="0"/>
            </a:endParaRPr>
          </a:p>
          <a:p>
            <a:pPr algn="ctr"/>
            <a:endParaRPr lang="en-BE" sz="1600" dirty="0">
              <a:solidFill>
                <a:srgbClr val="595652"/>
              </a:solidFill>
            </a:endParaRPr>
          </a:p>
        </p:txBody>
      </p:sp>
      <p:sp>
        <p:nvSpPr>
          <p:cNvPr id="49" name="TextBox 48">
            <a:extLst>
              <a:ext uri="{FF2B5EF4-FFF2-40B4-BE49-F238E27FC236}">
                <a16:creationId xmlns:a16="http://schemas.microsoft.com/office/drawing/2014/main" id="{57362C24-5F10-C844-9BB4-7AB6EA58C512}"/>
              </a:ext>
            </a:extLst>
          </p:cNvPr>
          <p:cNvSpPr txBox="1"/>
          <p:nvPr/>
        </p:nvSpPr>
        <p:spPr>
          <a:xfrm>
            <a:off x="9815134" y="1232926"/>
            <a:ext cx="274434" cy="1846659"/>
          </a:xfrm>
          <a:prstGeom prst="rect">
            <a:avLst/>
          </a:prstGeom>
          <a:noFill/>
        </p:spPr>
        <p:txBody>
          <a:bodyPr wrap="none" rtlCol="0">
            <a:spAutoFit/>
          </a:bodyPr>
          <a:lstStyle/>
          <a:p>
            <a:pPr algn="ctr"/>
            <a:r>
              <a:rPr lang="en-BE" sz="1400" dirty="0">
                <a:solidFill>
                  <a:srgbClr val="595652"/>
                </a:solidFill>
              </a:rPr>
              <a:t>+</a:t>
            </a:r>
          </a:p>
          <a:p>
            <a:pPr algn="ctr"/>
            <a:endParaRPr lang="en-BE" sz="1400" dirty="0">
              <a:solidFill>
                <a:srgbClr val="595652"/>
              </a:solidFill>
            </a:endParaRPr>
          </a:p>
          <a:p>
            <a:pPr algn="ctr"/>
            <a:r>
              <a:rPr lang="en-BE" sz="1400" dirty="0">
                <a:solidFill>
                  <a:srgbClr val="595652"/>
                </a:solidFill>
              </a:rPr>
              <a:t>+</a:t>
            </a:r>
          </a:p>
          <a:p>
            <a:pPr algn="ctr"/>
            <a:endParaRPr lang="en-BE" sz="1400" dirty="0">
              <a:solidFill>
                <a:srgbClr val="595652"/>
              </a:solidFill>
            </a:endParaRPr>
          </a:p>
          <a:p>
            <a:pPr algn="ctr"/>
            <a:r>
              <a:rPr lang="en-BE" sz="1400" dirty="0">
                <a:solidFill>
                  <a:srgbClr val="595652"/>
                </a:solidFill>
              </a:rPr>
              <a:t>+</a:t>
            </a:r>
          </a:p>
          <a:p>
            <a:pPr algn="ctr"/>
            <a:endParaRPr lang="en-BE" sz="1400" dirty="0">
              <a:solidFill>
                <a:srgbClr val="595652"/>
              </a:solidFill>
            </a:endParaRPr>
          </a:p>
          <a:p>
            <a:pPr algn="ctr"/>
            <a:r>
              <a:rPr lang="en-US" sz="1400" dirty="0">
                <a:solidFill>
                  <a:srgbClr val="595652"/>
                </a:solidFill>
                <a:ea typeface="Cambria Math" panose="02040503050406030204" pitchFamily="18" charset="0"/>
              </a:rPr>
              <a:t>+</a:t>
            </a:r>
          </a:p>
          <a:p>
            <a:pPr algn="ctr"/>
            <a:endParaRPr lang="en-BE" sz="1600" dirty="0">
              <a:solidFill>
                <a:srgbClr val="595652"/>
              </a:solidFill>
            </a:endParaRPr>
          </a:p>
        </p:txBody>
      </p:sp>
      <p:sp>
        <p:nvSpPr>
          <p:cNvPr id="50" name="TextBox 49">
            <a:extLst>
              <a:ext uri="{FF2B5EF4-FFF2-40B4-BE49-F238E27FC236}">
                <a16:creationId xmlns:a16="http://schemas.microsoft.com/office/drawing/2014/main" id="{0D085A68-876D-0040-9E30-421482454C24}"/>
              </a:ext>
            </a:extLst>
          </p:cNvPr>
          <p:cNvSpPr txBox="1"/>
          <p:nvPr/>
        </p:nvSpPr>
        <p:spPr>
          <a:xfrm>
            <a:off x="10125992" y="1232927"/>
            <a:ext cx="458779" cy="2092881"/>
          </a:xfrm>
          <a:prstGeom prst="rect">
            <a:avLst/>
          </a:prstGeom>
          <a:noFill/>
        </p:spPr>
        <p:txBody>
          <a:bodyPr wrap="none" rtlCol="0">
            <a:spAutoFit/>
          </a:bodyPr>
          <a:lstStyle/>
          <a:p>
            <a:pPr algn="ctr"/>
            <a:r>
              <a:rPr lang="en-BE" sz="1400" dirty="0">
                <a:solidFill>
                  <a:srgbClr val="595652"/>
                </a:solidFill>
              </a:rPr>
              <a:t>240</a:t>
            </a:r>
          </a:p>
          <a:p>
            <a:pPr algn="ctr"/>
            <a:endParaRPr lang="en-BE" sz="1400" dirty="0">
              <a:solidFill>
                <a:srgbClr val="595652"/>
              </a:solidFill>
            </a:endParaRPr>
          </a:p>
          <a:p>
            <a:pPr algn="ctr"/>
            <a:r>
              <a:rPr lang="en-BE" sz="1400" dirty="0">
                <a:solidFill>
                  <a:srgbClr val="595652"/>
                </a:solidFill>
              </a:rPr>
              <a:t>180</a:t>
            </a:r>
          </a:p>
          <a:p>
            <a:pPr algn="ctr"/>
            <a:endParaRPr lang="en-BE" sz="1400" dirty="0">
              <a:solidFill>
                <a:srgbClr val="595652"/>
              </a:solidFill>
            </a:endParaRPr>
          </a:p>
          <a:p>
            <a:pPr algn="ctr"/>
            <a:r>
              <a:rPr lang="en-BE" sz="1400" dirty="0">
                <a:solidFill>
                  <a:srgbClr val="595652"/>
                </a:solidFill>
              </a:rPr>
              <a:t>60</a:t>
            </a:r>
          </a:p>
          <a:p>
            <a:pPr algn="ctr"/>
            <a:endParaRPr lang="en-BE" sz="1400" dirty="0">
              <a:solidFill>
                <a:srgbClr val="595652"/>
              </a:solidFill>
            </a:endParaRPr>
          </a:p>
          <a:p>
            <a:pPr algn="ctr"/>
            <a:r>
              <a:rPr lang="en-BE" sz="1400" dirty="0">
                <a:solidFill>
                  <a:srgbClr val="595652"/>
                </a:solidFill>
              </a:rPr>
              <a:t>0</a:t>
            </a:r>
          </a:p>
          <a:p>
            <a:pPr algn="ctr"/>
            <a:endParaRPr lang="en-US" sz="1600" dirty="0">
              <a:solidFill>
                <a:srgbClr val="595652"/>
              </a:solidFill>
              <a:ea typeface="Cambria Math" panose="02040503050406030204" pitchFamily="18" charset="0"/>
            </a:endParaRPr>
          </a:p>
          <a:p>
            <a:pPr algn="ctr"/>
            <a:endParaRPr lang="en-BE" sz="1600" dirty="0">
              <a:solidFill>
                <a:srgbClr val="595652"/>
              </a:solidFill>
            </a:endParaRPr>
          </a:p>
        </p:txBody>
      </p:sp>
      <p:sp>
        <p:nvSpPr>
          <p:cNvPr id="51" name="TextBox 50">
            <a:extLst>
              <a:ext uri="{FF2B5EF4-FFF2-40B4-BE49-F238E27FC236}">
                <a16:creationId xmlns:a16="http://schemas.microsoft.com/office/drawing/2014/main" id="{C76B9D1F-0486-1742-91CA-54B491332C35}"/>
              </a:ext>
            </a:extLst>
          </p:cNvPr>
          <p:cNvSpPr txBox="1"/>
          <p:nvPr/>
        </p:nvSpPr>
        <p:spPr>
          <a:xfrm rot="5400000">
            <a:off x="6861286" y="1444280"/>
            <a:ext cx="274434" cy="307777"/>
          </a:xfrm>
          <a:prstGeom prst="rect">
            <a:avLst/>
          </a:prstGeom>
          <a:noFill/>
        </p:spPr>
        <p:txBody>
          <a:bodyPr wrap="none" rtlCol="0">
            <a:spAutoFit/>
          </a:bodyPr>
          <a:lstStyle/>
          <a:p>
            <a:pPr algn="ctr"/>
            <a:r>
              <a:rPr lang="en-BE" sz="1400" dirty="0">
                <a:solidFill>
                  <a:srgbClr val="595652"/>
                </a:solidFill>
              </a:rPr>
              <a:t>=</a:t>
            </a:r>
          </a:p>
        </p:txBody>
      </p:sp>
      <p:cxnSp>
        <p:nvCxnSpPr>
          <p:cNvPr id="60" name="Straight Connector 59">
            <a:extLst>
              <a:ext uri="{FF2B5EF4-FFF2-40B4-BE49-F238E27FC236}">
                <a16:creationId xmlns:a16="http://schemas.microsoft.com/office/drawing/2014/main" id="{780B2BAF-7CA7-3D4A-8659-7025F135F1DD}"/>
              </a:ext>
            </a:extLst>
          </p:cNvPr>
          <p:cNvCxnSpPr>
            <a:cxnSpLocks/>
          </p:cNvCxnSpPr>
          <p:nvPr/>
        </p:nvCxnSpPr>
        <p:spPr>
          <a:xfrm flipH="1">
            <a:off x="9711456" y="1503281"/>
            <a:ext cx="431333" cy="255604"/>
          </a:xfrm>
          <a:prstGeom prst="line">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5B131F15-B65D-9447-95D9-581154AF86AD}"/>
              </a:ext>
            </a:extLst>
          </p:cNvPr>
          <p:cNvCxnSpPr>
            <a:cxnSpLocks/>
          </p:cNvCxnSpPr>
          <p:nvPr/>
        </p:nvCxnSpPr>
        <p:spPr>
          <a:xfrm flipH="1">
            <a:off x="8210824" y="1506631"/>
            <a:ext cx="1149566" cy="255190"/>
          </a:xfrm>
          <a:prstGeom prst="line">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44E8041B-12A4-874F-964A-7CB6975F4274}"/>
              </a:ext>
            </a:extLst>
          </p:cNvPr>
          <p:cNvCxnSpPr>
            <a:cxnSpLocks/>
          </p:cNvCxnSpPr>
          <p:nvPr/>
        </p:nvCxnSpPr>
        <p:spPr>
          <a:xfrm flipH="1">
            <a:off x="9709947" y="1903055"/>
            <a:ext cx="431333" cy="255604"/>
          </a:xfrm>
          <a:prstGeom prst="line">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5099322D-6C1A-9048-9A8A-C65EB643DA32}"/>
              </a:ext>
            </a:extLst>
          </p:cNvPr>
          <p:cNvCxnSpPr>
            <a:cxnSpLocks/>
          </p:cNvCxnSpPr>
          <p:nvPr/>
        </p:nvCxnSpPr>
        <p:spPr>
          <a:xfrm flipH="1">
            <a:off x="9717495" y="2336101"/>
            <a:ext cx="431333" cy="255604"/>
          </a:xfrm>
          <a:prstGeom prst="line">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E2BBEBAD-FADE-CE4B-84F1-006593323A84}"/>
              </a:ext>
            </a:extLst>
          </p:cNvPr>
          <p:cNvCxnSpPr>
            <a:cxnSpLocks/>
          </p:cNvCxnSpPr>
          <p:nvPr/>
        </p:nvCxnSpPr>
        <p:spPr>
          <a:xfrm flipH="1">
            <a:off x="8200265" y="1930629"/>
            <a:ext cx="1149566" cy="255190"/>
          </a:xfrm>
          <a:prstGeom prst="line">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D6799106-D70B-0443-BC53-4E9761E22260}"/>
              </a:ext>
            </a:extLst>
          </p:cNvPr>
          <p:cNvCxnSpPr>
            <a:cxnSpLocks/>
          </p:cNvCxnSpPr>
          <p:nvPr/>
        </p:nvCxnSpPr>
        <p:spPr>
          <a:xfrm flipH="1">
            <a:off x="8207816" y="2354631"/>
            <a:ext cx="1149566" cy="255190"/>
          </a:xfrm>
          <a:prstGeom prst="line">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59C270C5-4431-BC42-9353-7736971F5732}"/>
              </a:ext>
            </a:extLst>
          </p:cNvPr>
          <p:cNvSpPr txBox="1"/>
          <p:nvPr/>
        </p:nvSpPr>
        <p:spPr>
          <a:xfrm>
            <a:off x="8071641" y="2933331"/>
            <a:ext cx="1610370" cy="307777"/>
          </a:xfrm>
          <a:prstGeom prst="rect">
            <a:avLst/>
          </a:prstGeom>
          <a:noFill/>
        </p:spPr>
        <p:txBody>
          <a:bodyPr wrap="square" rtlCol="0">
            <a:spAutoFit/>
          </a:bodyPr>
          <a:lstStyle/>
          <a:p>
            <a:r>
              <a:rPr lang="en-BE" sz="1400" b="1" dirty="0">
                <a:solidFill>
                  <a:srgbClr val="595652"/>
                </a:solidFill>
              </a:rPr>
              <a:t>=      60</a:t>
            </a:r>
          </a:p>
        </p:txBody>
      </p:sp>
      <p:sp>
        <p:nvSpPr>
          <p:cNvPr id="86" name="TextBox 85">
            <a:extLst>
              <a:ext uri="{FF2B5EF4-FFF2-40B4-BE49-F238E27FC236}">
                <a16:creationId xmlns:a16="http://schemas.microsoft.com/office/drawing/2014/main" id="{2699E8A5-9177-8C46-8431-A8F2518531FF}"/>
              </a:ext>
            </a:extLst>
          </p:cNvPr>
          <p:cNvSpPr txBox="1"/>
          <p:nvPr/>
        </p:nvSpPr>
        <p:spPr>
          <a:xfrm rot="5400000">
            <a:off x="6861285" y="1894714"/>
            <a:ext cx="274434" cy="307777"/>
          </a:xfrm>
          <a:prstGeom prst="rect">
            <a:avLst/>
          </a:prstGeom>
          <a:noFill/>
        </p:spPr>
        <p:txBody>
          <a:bodyPr wrap="none" rtlCol="0">
            <a:spAutoFit/>
          </a:bodyPr>
          <a:lstStyle/>
          <a:p>
            <a:pPr algn="ctr"/>
            <a:r>
              <a:rPr lang="en-BE" sz="1400" dirty="0">
                <a:solidFill>
                  <a:srgbClr val="595652"/>
                </a:solidFill>
              </a:rPr>
              <a:t>=</a:t>
            </a:r>
          </a:p>
        </p:txBody>
      </p:sp>
      <p:sp>
        <p:nvSpPr>
          <p:cNvPr id="87" name="TextBox 86">
            <a:extLst>
              <a:ext uri="{FF2B5EF4-FFF2-40B4-BE49-F238E27FC236}">
                <a16:creationId xmlns:a16="http://schemas.microsoft.com/office/drawing/2014/main" id="{A4E2027B-8130-4C43-A466-A294920D9108}"/>
              </a:ext>
            </a:extLst>
          </p:cNvPr>
          <p:cNvSpPr txBox="1"/>
          <p:nvPr/>
        </p:nvSpPr>
        <p:spPr>
          <a:xfrm rot="5400000">
            <a:off x="6858958" y="2328338"/>
            <a:ext cx="274434" cy="307777"/>
          </a:xfrm>
          <a:prstGeom prst="rect">
            <a:avLst/>
          </a:prstGeom>
          <a:noFill/>
        </p:spPr>
        <p:txBody>
          <a:bodyPr wrap="none" rtlCol="0">
            <a:spAutoFit/>
          </a:bodyPr>
          <a:lstStyle/>
          <a:p>
            <a:pPr algn="ctr"/>
            <a:r>
              <a:rPr lang="en-BE" sz="1400" dirty="0">
                <a:solidFill>
                  <a:srgbClr val="595652"/>
                </a:solidFill>
              </a:rPr>
              <a:t>=</a:t>
            </a:r>
          </a:p>
        </p:txBody>
      </p:sp>
      <p:sp>
        <p:nvSpPr>
          <p:cNvPr id="88" name="TextBox 87">
            <a:extLst>
              <a:ext uri="{FF2B5EF4-FFF2-40B4-BE49-F238E27FC236}">
                <a16:creationId xmlns:a16="http://schemas.microsoft.com/office/drawing/2014/main" id="{21728D0A-FFC7-C84F-8BB1-8F8E31349669}"/>
              </a:ext>
            </a:extLst>
          </p:cNvPr>
          <p:cNvSpPr txBox="1"/>
          <p:nvPr/>
        </p:nvSpPr>
        <p:spPr>
          <a:xfrm rot="5400000">
            <a:off x="6858958" y="2778772"/>
            <a:ext cx="274434" cy="307777"/>
          </a:xfrm>
          <a:prstGeom prst="rect">
            <a:avLst/>
          </a:prstGeom>
          <a:noFill/>
        </p:spPr>
        <p:txBody>
          <a:bodyPr wrap="square" rtlCol="0">
            <a:spAutoFit/>
          </a:bodyPr>
          <a:lstStyle/>
          <a:p>
            <a:pPr algn="ctr"/>
            <a:r>
              <a:rPr lang="en-BE" sz="1400" dirty="0">
                <a:solidFill>
                  <a:srgbClr val="595652"/>
                </a:solidFill>
              </a:rPr>
              <a:t>=</a:t>
            </a:r>
          </a:p>
        </p:txBody>
      </p:sp>
      <p:sp>
        <p:nvSpPr>
          <p:cNvPr id="4" name="Rectangle 3">
            <a:extLst>
              <a:ext uri="{FF2B5EF4-FFF2-40B4-BE49-F238E27FC236}">
                <a16:creationId xmlns:a16="http://schemas.microsoft.com/office/drawing/2014/main" id="{51CF9CB8-D882-9F41-8649-9CDB83AAEDB6}"/>
              </a:ext>
            </a:extLst>
          </p:cNvPr>
          <p:cNvSpPr/>
          <p:nvPr/>
        </p:nvSpPr>
        <p:spPr>
          <a:xfrm>
            <a:off x="6238754" y="1493257"/>
            <a:ext cx="4405731" cy="18069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39" name="Picture 38" descr="A picture containing outdoor, zebra, person, sitting&#10;&#10;Description automatically generated">
            <a:extLst>
              <a:ext uri="{FF2B5EF4-FFF2-40B4-BE49-F238E27FC236}">
                <a16:creationId xmlns:a16="http://schemas.microsoft.com/office/drawing/2014/main" id="{63C0B487-1490-F247-956D-F2FB41E5349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850710" y="769334"/>
            <a:ext cx="924342" cy="1111930"/>
          </a:xfrm>
          <a:prstGeom prst="rect">
            <a:avLst/>
          </a:prstGeom>
        </p:spPr>
      </p:pic>
      <p:sp>
        <p:nvSpPr>
          <p:cNvPr id="36" name="TextBox 35">
            <a:extLst>
              <a:ext uri="{FF2B5EF4-FFF2-40B4-BE49-F238E27FC236}">
                <a16:creationId xmlns:a16="http://schemas.microsoft.com/office/drawing/2014/main" id="{57D8E8D9-3C61-3B45-890A-8ED7FD030929}"/>
              </a:ext>
            </a:extLst>
          </p:cNvPr>
          <p:cNvSpPr txBox="1"/>
          <p:nvPr/>
        </p:nvSpPr>
        <p:spPr>
          <a:xfrm>
            <a:off x="10497029" y="404813"/>
            <a:ext cx="1394934" cy="523220"/>
          </a:xfrm>
          <a:prstGeom prst="rect">
            <a:avLst/>
          </a:prstGeom>
          <a:noFill/>
        </p:spPr>
        <p:txBody>
          <a:bodyPr wrap="none" rtlCol="0">
            <a:spAutoFit/>
          </a:bodyPr>
          <a:lstStyle/>
          <a:p>
            <a:r>
              <a:rPr lang="en-BE" sz="2800" b="1" dirty="0">
                <a:solidFill>
                  <a:srgbClr val="932833"/>
                </a:solidFill>
              </a:rPr>
              <a:t>Euclides</a:t>
            </a:r>
            <a:endParaRPr lang="en-BE" sz="2800" b="1" i="1" dirty="0">
              <a:solidFill>
                <a:srgbClr val="932833"/>
              </a:solidFill>
            </a:endParaRPr>
          </a:p>
        </p:txBody>
      </p:sp>
    </p:spTree>
    <p:extLst>
      <p:ext uri="{BB962C8B-B14F-4D97-AF65-F5344CB8AC3E}">
        <p14:creationId xmlns:p14="http://schemas.microsoft.com/office/powerpoint/2010/main" val="3489663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1" fill="hold" grpId="0" nodeType="afterEffect">
                                  <p:stCondLst>
                                    <p:cond delay="0"/>
                                  </p:stCondLst>
                                  <p:childTnLst>
                                    <p:animEffect transition="out" filter="wipe(up)">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7CD62AC0-5A79-3647-88C4-3EE4D8CA5EB2}"/>
              </a:ext>
            </a:extLst>
          </p:cNvPr>
          <p:cNvGrpSpPr>
            <a:grpSpLocks noChangeAspect="1"/>
          </p:cNvGrpSpPr>
          <p:nvPr/>
        </p:nvGrpSpPr>
        <p:grpSpPr>
          <a:xfrm>
            <a:off x="6301211" y="3790954"/>
            <a:ext cx="5040285" cy="2512467"/>
            <a:chOff x="6074853" y="3519465"/>
            <a:chExt cx="5566954" cy="2775000"/>
          </a:xfrm>
        </p:grpSpPr>
        <p:pic>
          <p:nvPicPr>
            <p:cNvPr id="89" name="Picture 88">
              <a:extLst>
                <a:ext uri="{FF2B5EF4-FFF2-40B4-BE49-F238E27FC236}">
                  <a16:creationId xmlns:a16="http://schemas.microsoft.com/office/drawing/2014/main" id="{6D93D4F0-A39E-E54B-8607-4F1A61814DD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105867" y="3827518"/>
              <a:ext cx="4001372" cy="2148568"/>
            </a:xfrm>
            <a:prstGeom prst="rect">
              <a:avLst/>
            </a:prstGeom>
          </p:spPr>
        </p:pic>
        <p:pic>
          <p:nvPicPr>
            <p:cNvPr id="90" name="Picture 89">
              <a:extLst>
                <a:ext uri="{FF2B5EF4-FFF2-40B4-BE49-F238E27FC236}">
                  <a16:creationId xmlns:a16="http://schemas.microsoft.com/office/drawing/2014/main" id="{ACB1F5BB-B816-824A-9E8F-9C8B3C0CA092}"/>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074853" y="3519465"/>
              <a:ext cx="5566954" cy="308053"/>
            </a:xfrm>
            <a:prstGeom prst="rect">
              <a:avLst/>
            </a:prstGeom>
          </p:spPr>
        </p:pic>
        <p:pic>
          <p:nvPicPr>
            <p:cNvPr id="91" name="Picture 90">
              <a:extLst>
                <a:ext uri="{FF2B5EF4-FFF2-40B4-BE49-F238E27FC236}">
                  <a16:creationId xmlns:a16="http://schemas.microsoft.com/office/drawing/2014/main" id="{196ECE02-F10D-3147-847A-9C0772046F13}"/>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098551" y="5584556"/>
              <a:ext cx="5052695" cy="709909"/>
            </a:xfrm>
            <a:prstGeom prst="rect">
              <a:avLst/>
            </a:prstGeom>
          </p:spPr>
        </p:pic>
      </p:grpSp>
      <p:sp>
        <p:nvSpPr>
          <p:cNvPr id="72" name="TextBox 71">
            <a:extLst>
              <a:ext uri="{FF2B5EF4-FFF2-40B4-BE49-F238E27FC236}">
                <a16:creationId xmlns:a16="http://schemas.microsoft.com/office/drawing/2014/main" id="{08B76787-0495-6940-9FF1-D2F679C9A68C}"/>
              </a:ext>
            </a:extLst>
          </p:cNvPr>
          <p:cNvSpPr txBox="1"/>
          <p:nvPr/>
        </p:nvSpPr>
        <p:spPr>
          <a:xfrm>
            <a:off x="2614376" y="4363366"/>
            <a:ext cx="373820" cy="307777"/>
          </a:xfrm>
          <a:prstGeom prst="rect">
            <a:avLst/>
          </a:prstGeom>
          <a:noFill/>
        </p:spPr>
        <p:txBody>
          <a:bodyPr wrap="none" rtlCol="0">
            <a:spAutoFit/>
          </a:bodyPr>
          <a:lstStyle/>
          <a:p>
            <a:r>
              <a:rPr lang="en-BE" sz="1400" dirty="0">
                <a:solidFill>
                  <a:srgbClr val="4472C4"/>
                </a:solidFill>
              </a:rPr>
              <a:t>no</a:t>
            </a:r>
            <a:endParaRPr lang="en-BE" sz="1600" dirty="0">
              <a:solidFill>
                <a:srgbClr val="4472C4"/>
              </a:solidFill>
            </a:endParaRPr>
          </a:p>
        </p:txBody>
      </p:sp>
      <p:sp>
        <p:nvSpPr>
          <p:cNvPr id="73" name="Rounded Rectangle 72">
            <a:extLst>
              <a:ext uri="{FF2B5EF4-FFF2-40B4-BE49-F238E27FC236}">
                <a16:creationId xmlns:a16="http://schemas.microsoft.com/office/drawing/2014/main" id="{BB3D9880-CEB3-5246-B403-C29F2FE4A3CC}"/>
              </a:ext>
            </a:extLst>
          </p:cNvPr>
          <p:cNvSpPr/>
          <p:nvPr/>
        </p:nvSpPr>
        <p:spPr>
          <a:xfrm>
            <a:off x="850504" y="2799826"/>
            <a:ext cx="1931371" cy="3385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t>Start met twee getallen a, b</a:t>
            </a:r>
          </a:p>
        </p:txBody>
      </p:sp>
      <p:sp>
        <p:nvSpPr>
          <p:cNvPr id="74" name="Rounded Rectangle 73">
            <a:extLst>
              <a:ext uri="{FF2B5EF4-FFF2-40B4-BE49-F238E27FC236}">
                <a16:creationId xmlns:a16="http://schemas.microsoft.com/office/drawing/2014/main" id="{4234CDF8-ED63-BD4C-A184-9DF5C9C03192}"/>
              </a:ext>
            </a:extLst>
          </p:cNvPr>
          <p:cNvSpPr/>
          <p:nvPr/>
        </p:nvSpPr>
        <p:spPr>
          <a:xfrm>
            <a:off x="850504" y="5207512"/>
            <a:ext cx="1931371" cy="3385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t>b = ggd</a:t>
            </a:r>
          </a:p>
        </p:txBody>
      </p:sp>
      <p:sp>
        <p:nvSpPr>
          <p:cNvPr id="75" name="Rounded Rectangle 74">
            <a:extLst>
              <a:ext uri="{FF2B5EF4-FFF2-40B4-BE49-F238E27FC236}">
                <a16:creationId xmlns:a16="http://schemas.microsoft.com/office/drawing/2014/main" id="{7AB701F3-8F85-B94C-A733-84630884AF6F}"/>
              </a:ext>
            </a:extLst>
          </p:cNvPr>
          <p:cNvSpPr/>
          <p:nvPr/>
        </p:nvSpPr>
        <p:spPr>
          <a:xfrm>
            <a:off x="982663" y="4471693"/>
            <a:ext cx="1657349" cy="338554"/>
          </a:xfrm>
          <a:prstGeom prst="roundRect">
            <a:avLst/>
          </a:prstGeom>
          <a:solidFill>
            <a:srgbClr val="FFFF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solidFill>
                  <a:srgbClr val="404040"/>
                </a:solidFill>
              </a:rPr>
              <a:t>Is r = 0?</a:t>
            </a:r>
          </a:p>
        </p:txBody>
      </p:sp>
      <p:sp>
        <p:nvSpPr>
          <p:cNvPr id="76" name="TextBox 75">
            <a:extLst>
              <a:ext uri="{FF2B5EF4-FFF2-40B4-BE49-F238E27FC236}">
                <a16:creationId xmlns:a16="http://schemas.microsoft.com/office/drawing/2014/main" id="{866DB56F-B667-7E41-97A0-45E85C360276}"/>
              </a:ext>
            </a:extLst>
          </p:cNvPr>
          <p:cNvSpPr txBox="1"/>
          <p:nvPr/>
        </p:nvSpPr>
        <p:spPr>
          <a:xfrm>
            <a:off x="1349786" y="4781769"/>
            <a:ext cx="424540" cy="307777"/>
          </a:xfrm>
          <a:prstGeom prst="rect">
            <a:avLst/>
          </a:prstGeom>
          <a:noFill/>
        </p:spPr>
        <p:txBody>
          <a:bodyPr wrap="none" rtlCol="0">
            <a:spAutoFit/>
          </a:bodyPr>
          <a:lstStyle/>
          <a:p>
            <a:r>
              <a:rPr lang="en-BE" sz="1400" dirty="0">
                <a:solidFill>
                  <a:srgbClr val="4472C4"/>
                </a:solidFill>
              </a:rPr>
              <a:t>yes</a:t>
            </a:r>
          </a:p>
        </p:txBody>
      </p:sp>
      <p:cxnSp>
        <p:nvCxnSpPr>
          <p:cNvPr id="77" name="Straight Arrow Connector 76">
            <a:extLst>
              <a:ext uri="{FF2B5EF4-FFF2-40B4-BE49-F238E27FC236}">
                <a16:creationId xmlns:a16="http://schemas.microsoft.com/office/drawing/2014/main" id="{45350FAA-F232-7F41-AD9E-AB416AB2CCEB}"/>
              </a:ext>
            </a:extLst>
          </p:cNvPr>
          <p:cNvCxnSpPr>
            <a:cxnSpLocks/>
            <a:endCxn id="79" idx="0"/>
          </p:cNvCxnSpPr>
          <p:nvPr/>
        </p:nvCxnSpPr>
        <p:spPr>
          <a:xfrm flipH="1">
            <a:off x="1808339" y="3145702"/>
            <a:ext cx="5328" cy="399048"/>
          </a:xfrm>
          <a:prstGeom prst="straightConnector1">
            <a:avLst/>
          </a:prstGeom>
          <a:ln w="9525">
            <a:tailEnd type="triangle" w="lg" len="lg"/>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BD56092B-70FC-AB48-BF94-6D685D8C09F8}"/>
              </a:ext>
            </a:extLst>
          </p:cNvPr>
          <p:cNvCxnSpPr>
            <a:cxnSpLocks/>
            <a:endCxn id="75" idx="3"/>
          </p:cNvCxnSpPr>
          <p:nvPr/>
        </p:nvCxnSpPr>
        <p:spPr>
          <a:xfrm flipH="1">
            <a:off x="2640012" y="4639602"/>
            <a:ext cx="1467466" cy="1368"/>
          </a:xfrm>
          <a:prstGeom prst="straightConnector1">
            <a:avLst/>
          </a:prstGeom>
          <a:ln w="9525">
            <a:tailEnd type="none" w="lg" len="lg"/>
          </a:ln>
        </p:spPr>
        <p:style>
          <a:lnRef idx="1">
            <a:schemeClr val="accent1"/>
          </a:lnRef>
          <a:fillRef idx="0">
            <a:schemeClr val="accent1"/>
          </a:fillRef>
          <a:effectRef idx="0">
            <a:schemeClr val="accent1"/>
          </a:effectRef>
          <a:fontRef idx="minor">
            <a:schemeClr val="tx1"/>
          </a:fontRef>
        </p:style>
      </p:cxnSp>
      <p:sp>
        <p:nvSpPr>
          <p:cNvPr id="79" name="Rectangle 78">
            <a:extLst>
              <a:ext uri="{FF2B5EF4-FFF2-40B4-BE49-F238E27FC236}">
                <a16:creationId xmlns:a16="http://schemas.microsoft.com/office/drawing/2014/main" id="{82D4D356-90A0-2346-804A-B3F015A773AA}"/>
              </a:ext>
            </a:extLst>
          </p:cNvPr>
          <p:cNvSpPr/>
          <p:nvPr/>
        </p:nvSpPr>
        <p:spPr>
          <a:xfrm>
            <a:off x="976665" y="3544750"/>
            <a:ext cx="1663348" cy="52947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1200" dirty="0">
              <a:solidFill>
                <a:schemeClr val="bg1"/>
              </a:solidFill>
              <a:ea typeface="Cambria Math" panose="02040503050406030204" pitchFamily="18" charset="0"/>
            </a:endParaRPr>
          </a:p>
          <a:p>
            <a:pPr algn="ctr"/>
            <a:r>
              <a:rPr lang="en-BE" sz="1200" dirty="0">
                <a:solidFill>
                  <a:schemeClr val="bg1"/>
                </a:solidFill>
                <a:ea typeface="Cambria Math" panose="02040503050406030204" pitchFamily="18" charset="0"/>
              </a:rPr>
              <a:t>Deel a door b &amp;</a:t>
            </a:r>
          </a:p>
          <a:p>
            <a:pPr algn="ctr"/>
            <a:r>
              <a:rPr lang="en-BE" sz="1200" dirty="0">
                <a:solidFill>
                  <a:schemeClr val="bg1"/>
                </a:solidFill>
                <a:ea typeface="Cambria Math" panose="02040503050406030204" pitchFamily="18" charset="0"/>
              </a:rPr>
              <a:t> bepaal de rest r </a:t>
            </a:r>
          </a:p>
          <a:p>
            <a:pPr algn="ctr"/>
            <a:endParaRPr lang="en-BE" sz="1200" dirty="0">
              <a:solidFill>
                <a:schemeClr val="bg1"/>
              </a:solidFill>
            </a:endParaRPr>
          </a:p>
        </p:txBody>
      </p:sp>
      <p:cxnSp>
        <p:nvCxnSpPr>
          <p:cNvPr id="80" name="Straight Arrow Connector 79">
            <a:extLst>
              <a:ext uri="{FF2B5EF4-FFF2-40B4-BE49-F238E27FC236}">
                <a16:creationId xmlns:a16="http://schemas.microsoft.com/office/drawing/2014/main" id="{FF828CE1-C956-D049-AC33-232E070CA545}"/>
              </a:ext>
            </a:extLst>
          </p:cNvPr>
          <p:cNvCxnSpPr>
            <a:cxnSpLocks/>
            <a:endCxn id="75" idx="0"/>
          </p:cNvCxnSpPr>
          <p:nvPr/>
        </p:nvCxnSpPr>
        <p:spPr>
          <a:xfrm flipH="1">
            <a:off x="1811338" y="4079489"/>
            <a:ext cx="2330" cy="392204"/>
          </a:xfrm>
          <a:prstGeom prst="straightConnector1">
            <a:avLst/>
          </a:prstGeom>
          <a:ln w="9525">
            <a:tailEnd type="triangle" w="lg" len="lg"/>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52F983D1-E165-324D-A95F-22DD1FB0E9CE}"/>
              </a:ext>
            </a:extLst>
          </p:cNvPr>
          <p:cNvCxnSpPr>
            <a:cxnSpLocks/>
            <a:endCxn id="74" idx="0"/>
          </p:cNvCxnSpPr>
          <p:nvPr/>
        </p:nvCxnSpPr>
        <p:spPr>
          <a:xfrm>
            <a:off x="1813668" y="4828172"/>
            <a:ext cx="2522" cy="379340"/>
          </a:xfrm>
          <a:prstGeom prst="straightConnector1">
            <a:avLst/>
          </a:prstGeom>
          <a:ln w="9525">
            <a:tailEnd type="triangle" w="lg" len="lg"/>
          </a:ln>
        </p:spPr>
        <p:style>
          <a:lnRef idx="1">
            <a:schemeClr val="accent1"/>
          </a:lnRef>
          <a:fillRef idx="0">
            <a:schemeClr val="accent1"/>
          </a:fillRef>
          <a:effectRef idx="0">
            <a:schemeClr val="accent1"/>
          </a:effectRef>
          <a:fontRef idx="minor">
            <a:schemeClr val="tx1"/>
          </a:fontRef>
        </p:style>
      </p:cxnSp>
      <p:sp>
        <p:nvSpPr>
          <p:cNvPr id="82" name="Rectangle 81">
            <a:extLst>
              <a:ext uri="{FF2B5EF4-FFF2-40B4-BE49-F238E27FC236}">
                <a16:creationId xmlns:a16="http://schemas.microsoft.com/office/drawing/2014/main" id="{21C1A42D-0177-D045-A621-6B891D2153D2}"/>
              </a:ext>
            </a:extLst>
          </p:cNvPr>
          <p:cNvSpPr/>
          <p:nvPr/>
        </p:nvSpPr>
        <p:spPr>
          <a:xfrm>
            <a:off x="3264098" y="3544254"/>
            <a:ext cx="1686756" cy="52947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sz="1200" dirty="0">
                <a:solidFill>
                  <a:schemeClr val="bg1"/>
                </a:solidFill>
                <a:ea typeface="Cambria Math" panose="02040503050406030204" pitchFamily="18" charset="0"/>
              </a:rPr>
              <a:t>a wordt b &amp; </a:t>
            </a:r>
          </a:p>
          <a:p>
            <a:pPr algn="ctr"/>
            <a:r>
              <a:rPr lang="en-GB" sz="1200" dirty="0">
                <a:solidFill>
                  <a:schemeClr val="bg1"/>
                </a:solidFill>
                <a:ea typeface="Cambria Math" panose="02040503050406030204" pitchFamily="18" charset="0"/>
              </a:rPr>
              <a:t>b</a:t>
            </a:r>
            <a:r>
              <a:rPr lang="en-BE" sz="1200" dirty="0">
                <a:solidFill>
                  <a:schemeClr val="bg1"/>
                </a:solidFill>
                <a:ea typeface="Cambria Math" panose="02040503050406030204" pitchFamily="18" charset="0"/>
              </a:rPr>
              <a:t> wordt r </a:t>
            </a:r>
            <a:endParaRPr lang="en-BE" sz="1200" dirty="0">
              <a:solidFill>
                <a:schemeClr val="bg1"/>
              </a:solidFill>
            </a:endParaRPr>
          </a:p>
        </p:txBody>
      </p:sp>
      <p:cxnSp>
        <p:nvCxnSpPr>
          <p:cNvPr id="83" name="Straight Arrow Connector 82">
            <a:extLst>
              <a:ext uri="{FF2B5EF4-FFF2-40B4-BE49-F238E27FC236}">
                <a16:creationId xmlns:a16="http://schemas.microsoft.com/office/drawing/2014/main" id="{EF61DA7C-1209-B642-A647-CAC3AD90157E}"/>
              </a:ext>
            </a:extLst>
          </p:cNvPr>
          <p:cNvCxnSpPr>
            <a:cxnSpLocks/>
            <a:endCxn id="82" idx="2"/>
          </p:cNvCxnSpPr>
          <p:nvPr/>
        </p:nvCxnSpPr>
        <p:spPr>
          <a:xfrm flipV="1">
            <a:off x="4107476" y="4073728"/>
            <a:ext cx="0" cy="565874"/>
          </a:xfrm>
          <a:prstGeom prst="straightConnector1">
            <a:avLst/>
          </a:prstGeom>
          <a:ln w="9525">
            <a:tailEnd type="triangle" w="lg" len="lg"/>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75C43729-7EDF-D643-8654-D7A11ABC2D7B}"/>
              </a:ext>
            </a:extLst>
          </p:cNvPr>
          <p:cNvCxnSpPr>
            <a:cxnSpLocks/>
          </p:cNvCxnSpPr>
          <p:nvPr/>
        </p:nvCxnSpPr>
        <p:spPr>
          <a:xfrm flipH="1">
            <a:off x="2654088" y="3821385"/>
            <a:ext cx="610013" cy="0"/>
          </a:xfrm>
          <a:prstGeom prst="straightConnector1">
            <a:avLst/>
          </a:prstGeom>
          <a:ln w="9525">
            <a:tailEnd type="triangle" w="lg" len="lg"/>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1BD37EED-8487-9649-87E5-112ACDBD60D7}"/>
              </a:ext>
            </a:extLst>
          </p:cNvPr>
          <p:cNvSpPr txBox="1"/>
          <p:nvPr/>
        </p:nvSpPr>
        <p:spPr>
          <a:xfrm>
            <a:off x="304402" y="404813"/>
            <a:ext cx="3760517" cy="954107"/>
          </a:xfrm>
          <a:prstGeom prst="rect">
            <a:avLst/>
          </a:prstGeom>
          <a:noFill/>
        </p:spPr>
        <p:txBody>
          <a:bodyPr wrap="none" rtlCol="0">
            <a:spAutoFit/>
          </a:bodyPr>
          <a:lstStyle/>
          <a:p>
            <a:r>
              <a:rPr lang="en-BE" sz="2800" b="1" dirty="0">
                <a:solidFill>
                  <a:srgbClr val="932833"/>
                </a:solidFill>
              </a:rPr>
              <a:t>Computational Thinking</a:t>
            </a:r>
            <a:br>
              <a:rPr lang="en-BE" sz="2800" b="1" dirty="0">
                <a:solidFill>
                  <a:srgbClr val="932833"/>
                </a:solidFill>
              </a:rPr>
            </a:br>
            <a:r>
              <a:rPr lang="en-BE" sz="2800" b="1" i="1" dirty="0">
                <a:solidFill>
                  <a:srgbClr val="932833"/>
                </a:solidFill>
              </a:rPr>
              <a:t>in de klas</a:t>
            </a:r>
          </a:p>
        </p:txBody>
      </p:sp>
      <p:sp>
        <p:nvSpPr>
          <p:cNvPr id="2" name="Rectangle 1">
            <a:extLst>
              <a:ext uri="{FF2B5EF4-FFF2-40B4-BE49-F238E27FC236}">
                <a16:creationId xmlns:a16="http://schemas.microsoft.com/office/drawing/2014/main" id="{36E8D962-2A56-544E-A2A6-D4CDDCEED73E}"/>
              </a:ext>
            </a:extLst>
          </p:cNvPr>
          <p:cNvSpPr/>
          <p:nvPr/>
        </p:nvSpPr>
        <p:spPr>
          <a:xfrm>
            <a:off x="500109" y="1440377"/>
            <a:ext cx="5030679" cy="830997"/>
          </a:xfrm>
          <a:prstGeom prst="rect">
            <a:avLst/>
          </a:prstGeom>
        </p:spPr>
        <p:txBody>
          <a:bodyPr wrap="square">
            <a:spAutoFit/>
          </a:bodyPr>
          <a:lstStyle/>
          <a:p>
            <a:r>
              <a:rPr lang="nl-NL" sz="1600" i="1" dirty="0">
                <a:solidFill>
                  <a:srgbClr val="595652"/>
                </a:solidFill>
                <a:latin typeface="Arial" panose="020B0604020202020204" pitchFamily="34" charset="0"/>
              </a:rPr>
              <a:t>De ggd van twee gehele getallen is ook de </a:t>
            </a:r>
            <a:r>
              <a:rPr lang="nl-NL" sz="1600" i="1" dirty="0" err="1">
                <a:solidFill>
                  <a:srgbClr val="595652"/>
                </a:solidFill>
                <a:latin typeface="Arial" panose="020B0604020202020204" pitchFamily="34" charset="0"/>
              </a:rPr>
              <a:t>ggd</a:t>
            </a:r>
            <a:r>
              <a:rPr lang="nl-NL" sz="1600" i="1" dirty="0">
                <a:solidFill>
                  <a:srgbClr val="595652"/>
                </a:solidFill>
                <a:latin typeface="Arial" panose="020B0604020202020204" pitchFamily="34" charset="0"/>
              </a:rPr>
              <a:t> van het kleinste getal en de rest die overblijft bij deling van het grootste getal door het kleinste.</a:t>
            </a:r>
            <a:endParaRPr lang="nl-NL" sz="1600" i="1" dirty="0">
              <a:solidFill>
                <a:srgbClr val="595652"/>
              </a:solidFill>
            </a:endParaRPr>
          </a:p>
        </p:txBody>
      </p:sp>
      <p:pic>
        <p:nvPicPr>
          <p:cNvPr id="5" name="Picture 4">
            <a:extLst>
              <a:ext uri="{FF2B5EF4-FFF2-40B4-BE49-F238E27FC236}">
                <a16:creationId xmlns:a16="http://schemas.microsoft.com/office/drawing/2014/main" id="{E43A30F5-EE98-7648-B584-9BB515E25F89}"/>
              </a:ext>
            </a:extLst>
          </p:cNvPr>
          <p:cNvPicPr>
            <a:picLocks noChangeAspect="1"/>
          </p:cNvPicPr>
          <p:nvPr/>
        </p:nvPicPr>
        <p:blipFill>
          <a:blip r:embed="rId6"/>
          <a:stretch>
            <a:fillRect/>
          </a:stretch>
        </p:blipFill>
        <p:spPr>
          <a:xfrm>
            <a:off x="8440213" y="3804806"/>
            <a:ext cx="3090085" cy="1230504"/>
          </a:xfrm>
          <a:prstGeom prst="rect">
            <a:avLst/>
          </a:prstGeom>
        </p:spPr>
      </p:pic>
      <p:sp>
        <p:nvSpPr>
          <p:cNvPr id="41" name="TextBox 40">
            <a:extLst>
              <a:ext uri="{FF2B5EF4-FFF2-40B4-BE49-F238E27FC236}">
                <a16:creationId xmlns:a16="http://schemas.microsoft.com/office/drawing/2014/main" id="{3C24716D-4DA9-9F4D-8EDF-0BEA611DF6BD}"/>
              </a:ext>
            </a:extLst>
          </p:cNvPr>
          <p:cNvSpPr txBox="1"/>
          <p:nvPr/>
        </p:nvSpPr>
        <p:spPr>
          <a:xfrm>
            <a:off x="6066792" y="1240322"/>
            <a:ext cx="1402948" cy="2062103"/>
          </a:xfrm>
          <a:prstGeom prst="rect">
            <a:avLst/>
          </a:prstGeom>
          <a:noFill/>
        </p:spPr>
        <p:txBody>
          <a:bodyPr wrap="none" rtlCol="0">
            <a:spAutoFit/>
          </a:bodyPr>
          <a:lstStyle/>
          <a:p>
            <a:pPr algn="r"/>
            <a:r>
              <a:rPr lang="en-BE" sz="1400" b="1" dirty="0">
                <a:solidFill>
                  <a:srgbClr val="595652"/>
                </a:solidFill>
              </a:rPr>
              <a:t>ggd(1140,900)</a:t>
            </a:r>
          </a:p>
          <a:p>
            <a:endParaRPr lang="en-BE" sz="1400" dirty="0">
              <a:solidFill>
                <a:srgbClr val="595652"/>
              </a:solidFill>
            </a:endParaRPr>
          </a:p>
          <a:p>
            <a:pPr algn="r"/>
            <a:r>
              <a:rPr lang="en-BE" sz="1400" dirty="0">
                <a:solidFill>
                  <a:srgbClr val="595652"/>
                </a:solidFill>
              </a:rPr>
              <a:t>ggd(900,240)</a:t>
            </a:r>
          </a:p>
          <a:p>
            <a:endParaRPr lang="en-BE" sz="1400" dirty="0">
              <a:solidFill>
                <a:srgbClr val="595652"/>
              </a:solidFill>
            </a:endParaRPr>
          </a:p>
          <a:p>
            <a:pPr algn="r"/>
            <a:r>
              <a:rPr lang="en-BE" sz="1400" dirty="0">
                <a:solidFill>
                  <a:srgbClr val="595652"/>
                </a:solidFill>
              </a:rPr>
              <a:t>ggd(240,180)</a:t>
            </a:r>
          </a:p>
          <a:p>
            <a:endParaRPr lang="en-BE" sz="1400" dirty="0">
              <a:solidFill>
                <a:srgbClr val="595652"/>
              </a:solidFill>
            </a:endParaRPr>
          </a:p>
          <a:p>
            <a:pPr algn="r"/>
            <a:r>
              <a:rPr lang="en-BE" sz="1400" dirty="0">
                <a:solidFill>
                  <a:srgbClr val="595652"/>
                </a:solidFill>
              </a:rPr>
              <a:t>ggd(180,60)</a:t>
            </a:r>
          </a:p>
          <a:p>
            <a:endParaRPr lang="en-US" sz="1400" dirty="0">
              <a:solidFill>
                <a:srgbClr val="595652"/>
              </a:solidFill>
              <a:ea typeface="Cambria Math" panose="02040503050406030204" pitchFamily="18" charset="0"/>
            </a:endParaRPr>
          </a:p>
          <a:p>
            <a:pPr algn="r"/>
            <a:r>
              <a:rPr lang="en-GB" sz="1400" b="1" dirty="0">
                <a:solidFill>
                  <a:srgbClr val="595652"/>
                </a:solidFill>
              </a:rPr>
              <a:t>g</a:t>
            </a:r>
            <a:r>
              <a:rPr lang="en-BE" sz="1400" b="1" dirty="0">
                <a:solidFill>
                  <a:srgbClr val="595652"/>
                </a:solidFill>
              </a:rPr>
              <a:t>gd(60,0</a:t>
            </a:r>
            <a:r>
              <a:rPr lang="en-BE" sz="1600" b="1" dirty="0">
                <a:solidFill>
                  <a:srgbClr val="595652"/>
                </a:solidFill>
              </a:rPr>
              <a:t>)</a:t>
            </a:r>
          </a:p>
        </p:txBody>
      </p:sp>
      <p:sp>
        <p:nvSpPr>
          <p:cNvPr id="42" name="TextBox 41">
            <a:extLst>
              <a:ext uri="{FF2B5EF4-FFF2-40B4-BE49-F238E27FC236}">
                <a16:creationId xmlns:a16="http://schemas.microsoft.com/office/drawing/2014/main" id="{F9FDCA7C-587F-7844-ADA0-52A2D6F3C867}"/>
              </a:ext>
            </a:extLst>
          </p:cNvPr>
          <p:cNvSpPr txBox="1"/>
          <p:nvPr/>
        </p:nvSpPr>
        <p:spPr>
          <a:xfrm>
            <a:off x="7721691" y="1237285"/>
            <a:ext cx="550151" cy="1600438"/>
          </a:xfrm>
          <a:prstGeom prst="rect">
            <a:avLst/>
          </a:prstGeom>
          <a:noFill/>
        </p:spPr>
        <p:txBody>
          <a:bodyPr wrap="none" rtlCol="0">
            <a:spAutoFit/>
          </a:bodyPr>
          <a:lstStyle/>
          <a:p>
            <a:pPr algn="ctr"/>
            <a:r>
              <a:rPr lang="en-BE" sz="1400" dirty="0">
                <a:solidFill>
                  <a:srgbClr val="595652"/>
                </a:solidFill>
              </a:rPr>
              <a:t>1140</a:t>
            </a:r>
          </a:p>
          <a:p>
            <a:pPr algn="ctr"/>
            <a:endParaRPr lang="en-BE" sz="1400" dirty="0">
              <a:solidFill>
                <a:srgbClr val="595652"/>
              </a:solidFill>
            </a:endParaRPr>
          </a:p>
          <a:p>
            <a:pPr algn="ctr"/>
            <a:r>
              <a:rPr lang="en-BE" sz="1400" dirty="0">
                <a:solidFill>
                  <a:srgbClr val="595652"/>
                </a:solidFill>
              </a:rPr>
              <a:t>900</a:t>
            </a:r>
          </a:p>
          <a:p>
            <a:pPr algn="ctr"/>
            <a:endParaRPr lang="en-BE" sz="1400" dirty="0">
              <a:solidFill>
                <a:srgbClr val="595652"/>
              </a:solidFill>
            </a:endParaRPr>
          </a:p>
          <a:p>
            <a:pPr algn="ctr"/>
            <a:r>
              <a:rPr lang="en-BE" sz="1400" dirty="0">
                <a:solidFill>
                  <a:srgbClr val="595652"/>
                </a:solidFill>
              </a:rPr>
              <a:t>240</a:t>
            </a:r>
          </a:p>
          <a:p>
            <a:pPr algn="ctr"/>
            <a:endParaRPr lang="en-BE" sz="1400" dirty="0">
              <a:solidFill>
                <a:srgbClr val="595652"/>
              </a:solidFill>
            </a:endParaRPr>
          </a:p>
          <a:p>
            <a:pPr algn="ctr"/>
            <a:r>
              <a:rPr lang="en-BE" sz="1400" dirty="0">
                <a:solidFill>
                  <a:srgbClr val="595652"/>
                </a:solidFill>
              </a:rPr>
              <a:t>180</a:t>
            </a:r>
          </a:p>
        </p:txBody>
      </p:sp>
      <p:sp>
        <p:nvSpPr>
          <p:cNvPr id="43" name="TextBox 42">
            <a:extLst>
              <a:ext uri="{FF2B5EF4-FFF2-40B4-BE49-F238E27FC236}">
                <a16:creationId xmlns:a16="http://schemas.microsoft.com/office/drawing/2014/main" id="{3DFED775-20D5-6D40-A04B-391CE8E13F38}"/>
              </a:ext>
            </a:extLst>
          </p:cNvPr>
          <p:cNvSpPr txBox="1"/>
          <p:nvPr/>
        </p:nvSpPr>
        <p:spPr>
          <a:xfrm>
            <a:off x="8352613" y="1237285"/>
            <a:ext cx="274434" cy="2092881"/>
          </a:xfrm>
          <a:prstGeom prst="rect">
            <a:avLst/>
          </a:prstGeom>
          <a:noFill/>
        </p:spPr>
        <p:txBody>
          <a:bodyPr wrap="none" rtlCol="0">
            <a:spAutoFit/>
          </a:bodyPr>
          <a:lstStyle/>
          <a:p>
            <a:pPr algn="ctr"/>
            <a:r>
              <a:rPr lang="en-BE" sz="1400" dirty="0">
                <a:solidFill>
                  <a:srgbClr val="595652"/>
                </a:solidFill>
              </a:rPr>
              <a:t>=</a:t>
            </a:r>
          </a:p>
          <a:p>
            <a:pPr algn="ctr"/>
            <a:endParaRPr lang="en-BE" sz="1400" dirty="0">
              <a:solidFill>
                <a:srgbClr val="595652"/>
              </a:solidFill>
            </a:endParaRPr>
          </a:p>
          <a:p>
            <a:pPr algn="ctr"/>
            <a:r>
              <a:rPr lang="en-BE" sz="1400" dirty="0">
                <a:solidFill>
                  <a:srgbClr val="595652"/>
                </a:solidFill>
              </a:rPr>
              <a:t>=</a:t>
            </a:r>
          </a:p>
          <a:p>
            <a:pPr algn="ctr"/>
            <a:endParaRPr lang="en-BE" sz="1400" dirty="0">
              <a:solidFill>
                <a:srgbClr val="595652"/>
              </a:solidFill>
            </a:endParaRPr>
          </a:p>
          <a:p>
            <a:pPr algn="ctr"/>
            <a:r>
              <a:rPr lang="en-BE" sz="1400" dirty="0">
                <a:solidFill>
                  <a:srgbClr val="595652"/>
                </a:solidFill>
              </a:rPr>
              <a:t>=</a:t>
            </a:r>
          </a:p>
          <a:p>
            <a:pPr algn="ctr"/>
            <a:endParaRPr lang="en-BE" sz="1400" dirty="0">
              <a:solidFill>
                <a:srgbClr val="595652"/>
              </a:solidFill>
            </a:endParaRPr>
          </a:p>
          <a:p>
            <a:pPr algn="ctr"/>
            <a:r>
              <a:rPr lang="en-BE" sz="1400" dirty="0">
                <a:solidFill>
                  <a:srgbClr val="595652"/>
                </a:solidFill>
              </a:rPr>
              <a:t>=</a:t>
            </a:r>
          </a:p>
          <a:p>
            <a:pPr algn="ctr"/>
            <a:endParaRPr lang="en-US" sz="1600" dirty="0">
              <a:solidFill>
                <a:srgbClr val="595652"/>
              </a:solidFill>
              <a:ea typeface="Cambria Math" panose="02040503050406030204" pitchFamily="18" charset="0"/>
            </a:endParaRPr>
          </a:p>
          <a:p>
            <a:pPr algn="ctr"/>
            <a:endParaRPr lang="en-BE" sz="1600" dirty="0">
              <a:solidFill>
                <a:srgbClr val="595652"/>
              </a:solidFill>
            </a:endParaRPr>
          </a:p>
        </p:txBody>
      </p:sp>
      <p:sp>
        <p:nvSpPr>
          <p:cNvPr id="44" name="TextBox 43">
            <a:extLst>
              <a:ext uri="{FF2B5EF4-FFF2-40B4-BE49-F238E27FC236}">
                <a16:creationId xmlns:a16="http://schemas.microsoft.com/office/drawing/2014/main" id="{86C1088F-1CF3-CE4A-A3FA-C40547C5538C}"/>
              </a:ext>
            </a:extLst>
          </p:cNvPr>
          <p:cNvSpPr txBox="1"/>
          <p:nvPr/>
        </p:nvSpPr>
        <p:spPr>
          <a:xfrm>
            <a:off x="9015826" y="1232927"/>
            <a:ext cx="263213" cy="1846659"/>
          </a:xfrm>
          <a:prstGeom prst="rect">
            <a:avLst/>
          </a:prstGeom>
          <a:noFill/>
        </p:spPr>
        <p:txBody>
          <a:bodyPr wrap="none" rtlCol="0">
            <a:spAutoFit/>
          </a:bodyPr>
          <a:lstStyle/>
          <a:p>
            <a:pPr algn="ctr"/>
            <a:r>
              <a:rPr lang="en-BE" sz="1400" dirty="0">
                <a:solidFill>
                  <a:srgbClr val="595652"/>
                </a:solidFill>
              </a:rPr>
              <a:t>x</a:t>
            </a:r>
          </a:p>
          <a:p>
            <a:pPr algn="ctr"/>
            <a:endParaRPr lang="en-BE" sz="1400" dirty="0">
              <a:solidFill>
                <a:srgbClr val="595652"/>
              </a:solidFill>
            </a:endParaRPr>
          </a:p>
          <a:p>
            <a:pPr algn="ctr"/>
            <a:r>
              <a:rPr lang="en-BE" sz="1400" dirty="0">
                <a:solidFill>
                  <a:srgbClr val="595652"/>
                </a:solidFill>
              </a:rPr>
              <a:t>x</a:t>
            </a:r>
          </a:p>
          <a:p>
            <a:pPr algn="ctr"/>
            <a:endParaRPr lang="en-BE" sz="1400" dirty="0">
              <a:solidFill>
                <a:srgbClr val="595652"/>
              </a:solidFill>
            </a:endParaRPr>
          </a:p>
          <a:p>
            <a:pPr algn="ctr"/>
            <a:r>
              <a:rPr lang="en-BE" sz="1400" dirty="0">
                <a:solidFill>
                  <a:srgbClr val="595652"/>
                </a:solidFill>
              </a:rPr>
              <a:t>x</a:t>
            </a:r>
          </a:p>
          <a:p>
            <a:pPr algn="ctr"/>
            <a:endParaRPr lang="en-BE" sz="1400" dirty="0">
              <a:solidFill>
                <a:srgbClr val="595652"/>
              </a:solidFill>
            </a:endParaRPr>
          </a:p>
          <a:p>
            <a:pPr algn="ctr"/>
            <a:r>
              <a:rPr lang="en-US" sz="1400" dirty="0">
                <a:solidFill>
                  <a:srgbClr val="595652"/>
                </a:solidFill>
                <a:ea typeface="Cambria Math" panose="02040503050406030204" pitchFamily="18" charset="0"/>
              </a:rPr>
              <a:t>x</a:t>
            </a:r>
          </a:p>
          <a:p>
            <a:pPr algn="ctr"/>
            <a:endParaRPr lang="en-BE" sz="1600" dirty="0">
              <a:solidFill>
                <a:srgbClr val="595652"/>
              </a:solidFill>
            </a:endParaRPr>
          </a:p>
        </p:txBody>
      </p:sp>
      <p:sp>
        <p:nvSpPr>
          <p:cNvPr id="45" name="TextBox 44">
            <a:extLst>
              <a:ext uri="{FF2B5EF4-FFF2-40B4-BE49-F238E27FC236}">
                <a16:creationId xmlns:a16="http://schemas.microsoft.com/office/drawing/2014/main" id="{B01A357F-A91B-3C47-B03F-A5D583F5F460}"/>
              </a:ext>
            </a:extLst>
          </p:cNvPr>
          <p:cNvSpPr txBox="1"/>
          <p:nvPr/>
        </p:nvSpPr>
        <p:spPr>
          <a:xfrm>
            <a:off x="9319930" y="1232927"/>
            <a:ext cx="458779" cy="2092881"/>
          </a:xfrm>
          <a:prstGeom prst="rect">
            <a:avLst/>
          </a:prstGeom>
          <a:noFill/>
        </p:spPr>
        <p:txBody>
          <a:bodyPr wrap="none" rtlCol="0">
            <a:spAutoFit/>
          </a:bodyPr>
          <a:lstStyle/>
          <a:p>
            <a:pPr algn="ctr"/>
            <a:r>
              <a:rPr lang="en-BE" sz="1400" dirty="0">
                <a:solidFill>
                  <a:srgbClr val="595652"/>
                </a:solidFill>
              </a:rPr>
              <a:t>900</a:t>
            </a:r>
          </a:p>
          <a:p>
            <a:pPr algn="ctr"/>
            <a:endParaRPr lang="en-BE" sz="1400" dirty="0">
              <a:solidFill>
                <a:srgbClr val="595652"/>
              </a:solidFill>
            </a:endParaRPr>
          </a:p>
          <a:p>
            <a:pPr algn="ctr"/>
            <a:r>
              <a:rPr lang="en-BE" sz="1400" dirty="0">
                <a:solidFill>
                  <a:srgbClr val="595652"/>
                </a:solidFill>
              </a:rPr>
              <a:t>240</a:t>
            </a:r>
          </a:p>
          <a:p>
            <a:pPr algn="ctr"/>
            <a:endParaRPr lang="en-BE" sz="1400" dirty="0">
              <a:solidFill>
                <a:srgbClr val="595652"/>
              </a:solidFill>
            </a:endParaRPr>
          </a:p>
          <a:p>
            <a:pPr algn="ctr"/>
            <a:r>
              <a:rPr lang="en-BE" sz="1400" dirty="0">
                <a:solidFill>
                  <a:srgbClr val="595652"/>
                </a:solidFill>
              </a:rPr>
              <a:t>180</a:t>
            </a:r>
          </a:p>
          <a:p>
            <a:pPr algn="ctr"/>
            <a:endParaRPr lang="en-BE" sz="1400" dirty="0">
              <a:solidFill>
                <a:srgbClr val="595652"/>
              </a:solidFill>
            </a:endParaRPr>
          </a:p>
          <a:p>
            <a:pPr algn="ctr"/>
            <a:r>
              <a:rPr lang="en-BE" sz="1400" dirty="0">
                <a:solidFill>
                  <a:srgbClr val="595652"/>
                </a:solidFill>
              </a:rPr>
              <a:t>60</a:t>
            </a:r>
          </a:p>
          <a:p>
            <a:pPr algn="ctr"/>
            <a:endParaRPr lang="en-US" sz="1600" dirty="0">
              <a:solidFill>
                <a:srgbClr val="595652"/>
              </a:solidFill>
              <a:ea typeface="Cambria Math" panose="02040503050406030204" pitchFamily="18" charset="0"/>
            </a:endParaRPr>
          </a:p>
          <a:p>
            <a:pPr algn="ctr"/>
            <a:endParaRPr lang="en-BE" sz="1600" dirty="0">
              <a:solidFill>
                <a:srgbClr val="595652"/>
              </a:solidFill>
            </a:endParaRPr>
          </a:p>
        </p:txBody>
      </p:sp>
      <p:sp>
        <p:nvSpPr>
          <p:cNvPr id="46" name="TextBox 45">
            <a:extLst>
              <a:ext uri="{FF2B5EF4-FFF2-40B4-BE49-F238E27FC236}">
                <a16:creationId xmlns:a16="http://schemas.microsoft.com/office/drawing/2014/main" id="{82212BA4-B1C7-AA4D-BFCC-4345A45A70A0}"/>
              </a:ext>
            </a:extLst>
          </p:cNvPr>
          <p:cNvSpPr txBox="1"/>
          <p:nvPr/>
        </p:nvSpPr>
        <p:spPr>
          <a:xfrm>
            <a:off x="8683773" y="1232927"/>
            <a:ext cx="276038" cy="2092881"/>
          </a:xfrm>
          <a:prstGeom prst="rect">
            <a:avLst/>
          </a:prstGeom>
          <a:noFill/>
        </p:spPr>
        <p:txBody>
          <a:bodyPr wrap="none" rtlCol="0">
            <a:spAutoFit/>
          </a:bodyPr>
          <a:lstStyle/>
          <a:p>
            <a:pPr algn="ctr"/>
            <a:r>
              <a:rPr lang="en-BE" sz="1400" dirty="0">
                <a:solidFill>
                  <a:srgbClr val="595652"/>
                </a:solidFill>
              </a:rPr>
              <a:t>1</a:t>
            </a:r>
          </a:p>
          <a:p>
            <a:pPr algn="ctr"/>
            <a:endParaRPr lang="en-BE" sz="1400" dirty="0">
              <a:solidFill>
                <a:srgbClr val="595652"/>
              </a:solidFill>
            </a:endParaRPr>
          </a:p>
          <a:p>
            <a:pPr algn="ctr"/>
            <a:r>
              <a:rPr lang="en-BE" sz="1400" dirty="0">
                <a:solidFill>
                  <a:srgbClr val="595652"/>
                </a:solidFill>
              </a:rPr>
              <a:t>3</a:t>
            </a:r>
          </a:p>
          <a:p>
            <a:pPr algn="ctr"/>
            <a:endParaRPr lang="en-BE" sz="1400" dirty="0">
              <a:solidFill>
                <a:srgbClr val="595652"/>
              </a:solidFill>
            </a:endParaRPr>
          </a:p>
          <a:p>
            <a:pPr algn="ctr"/>
            <a:r>
              <a:rPr lang="en-BE" sz="1400" dirty="0">
                <a:solidFill>
                  <a:srgbClr val="595652"/>
                </a:solidFill>
              </a:rPr>
              <a:t>1</a:t>
            </a:r>
          </a:p>
          <a:p>
            <a:pPr algn="ctr"/>
            <a:endParaRPr lang="en-BE" sz="1400" dirty="0">
              <a:solidFill>
                <a:srgbClr val="595652"/>
              </a:solidFill>
            </a:endParaRPr>
          </a:p>
          <a:p>
            <a:pPr algn="ctr"/>
            <a:r>
              <a:rPr lang="en-BE" sz="1400" dirty="0">
                <a:solidFill>
                  <a:srgbClr val="595652"/>
                </a:solidFill>
              </a:rPr>
              <a:t>3</a:t>
            </a:r>
          </a:p>
          <a:p>
            <a:pPr algn="ctr"/>
            <a:endParaRPr lang="en-US" sz="1600" dirty="0">
              <a:solidFill>
                <a:srgbClr val="595652"/>
              </a:solidFill>
              <a:ea typeface="Cambria Math" panose="02040503050406030204" pitchFamily="18" charset="0"/>
            </a:endParaRPr>
          </a:p>
          <a:p>
            <a:pPr algn="ctr"/>
            <a:endParaRPr lang="en-BE" sz="1600" dirty="0">
              <a:solidFill>
                <a:srgbClr val="595652"/>
              </a:solidFill>
            </a:endParaRPr>
          </a:p>
        </p:txBody>
      </p:sp>
      <p:sp>
        <p:nvSpPr>
          <p:cNvPr id="47" name="TextBox 46">
            <a:extLst>
              <a:ext uri="{FF2B5EF4-FFF2-40B4-BE49-F238E27FC236}">
                <a16:creationId xmlns:a16="http://schemas.microsoft.com/office/drawing/2014/main" id="{FF825148-6AE2-9D43-BB3E-8D949A180130}"/>
              </a:ext>
            </a:extLst>
          </p:cNvPr>
          <p:cNvSpPr txBox="1"/>
          <p:nvPr/>
        </p:nvSpPr>
        <p:spPr>
          <a:xfrm>
            <a:off x="9815134" y="1232926"/>
            <a:ext cx="274434" cy="1846659"/>
          </a:xfrm>
          <a:prstGeom prst="rect">
            <a:avLst/>
          </a:prstGeom>
          <a:noFill/>
        </p:spPr>
        <p:txBody>
          <a:bodyPr wrap="none" rtlCol="0">
            <a:spAutoFit/>
          </a:bodyPr>
          <a:lstStyle/>
          <a:p>
            <a:pPr algn="ctr"/>
            <a:r>
              <a:rPr lang="en-BE" sz="1400" dirty="0">
                <a:solidFill>
                  <a:srgbClr val="595652"/>
                </a:solidFill>
              </a:rPr>
              <a:t>+</a:t>
            </a:r>
          </a:p>
          <a:p>
            <a:pPr algn="ctr"/>
            <a:endParaRPr lang="en-BE" sz="1400" dirty="0">
              <a:solidFill>
                <a:srgbClr val="595652"/>
              </a:solidFill>
            </a:endParaRPr>
          </a:p>
          <a:p>
            <a:pPr algn="ctr"/>
            <a:r>
              <a:rPr lang="en-BE" sz="1400" dirty="0">
                <a:solidFill>
                  <a:srgbClr val="595652"/>
                </a:solidFill>
              </a:rPr>
              <a:t>+</a:t>
            </a:r>
          </a:p>
          <a:p>
            <a:pPr algn="ctr"/>
            <a:endParaRPr lang="en-BE" sz="1400" dirty="0">
              <a:solidFill>
                <a:srgbClr val="595652"/>
              </a:solidFill>
            </a:endParaRPr>
          </a:p>
          <a:p>
            <a:pPr algn="ctr"/>
            <a:r>
              <a:rPr lang="en-BE" sz="1400" dirty="0">
                <a:solidFill>
                  <a:srgbClr val="595652"/>
                </a:solidFill>
              </a:rPr>
              <a:t>+</a:t>
            </a:r>
          </a:p>
          <a:p>
            <a:pPr algn="ctr"/>
            <a:endParaRPr lang="en-BE" sz="1400" dirty="0">
              <a:solidFill>
                <a:srgbClr val="595652"/>
              </a:solidFill>
            </a:endParaRPr>
          </a:p>
          <a:p>
            <a:pPr algn="ctr"/>
            <a:r>
              <a:rPr lang="en-US" sz="1400" dirty="0">
                <a:solidFill>
                  <a:srgbClr val="595652"/>
                </a:solidFill>
                <a:ea typeface="Cambria Math" panose="02040503050406030204" pitchFamily="18" charset="0"/>
              </a:rPr>
              <a:t>+</a:t>
            </a:r>
          </a:p>
          <a:p>
            <a:pPr algn="ctr"/>
            <a:endParaRPr lang="en-BE" sz="1600" dirty="0">
              <a:solidFill>
                <a:srgbClr val="595652"/>
              </a:solidFill>
            </a:endParaRPr>
          </a:p>
        </p:txBody>
      </p:sp>
      <p:sp>
        <p:nvSpPr>
          <p:cNvPr id="48" name="TextBox 47">
            <a:extLst>
              <a:ext uri="{FF2B5EF4-FFF2-40B4-BE49-F238E27FC236}">
                <a16:creationId xmlns:a16="http://schemas.microsoft.com/office/drawing/2014/main" id="{4BD5577B-09AA-C74A-8805-69EFD8B688EA}"/>
              </a:ext>
            </a:extLst>
          </p:cNvPr>
          <p:cNvSpPr txBox="1"/>
          <p:nvPr/>
        </p:nvSpPr>
        <p:spPr>
          <a:xfrm>
            <a:off x="10125992" y="1232927"/>
            <a:ext cx="458779" cy="2092881"/>
          </a:xfrm>
          <a:prstGeom prst="rect">
            <a:avLst/>
          </a:prstGeom>
          <a:noFill/>
        </p:spPr>
        <p:txBody>
          <a:bodyPr wrap="none" rtlCol="0">
            <a:spAutoFit/>
          </a:bodyPr>
          <a:lstStyle/>
          <a:p>
            <a:pPr algn="ctr"/>
            <a:r>
              <a:rPr lang="en-BE" sz="1400" dirty="0">
                <a:solidFill>
                  <a:srgbClr val="595652"/>
                </a:solidFill>
              </a:rPr>
              <a:t>240</a:t>
            </a:r>
          </a:p>
          <a:p>
            <a:pPr algn="ctr"/>
            <a:endParaRPr lang="en-BE" sz="1400" dirty="0">
              <a:solidFill>
                <a:srgbClr val="595652"/>
              </a:solidFill>
            </a:endParaRPr>
          </a:p>
          <a:p>
            <a:pPr algn="ctr"/>
            <a:r>
              <a:rPr lang="en-BE" sz="1400" dirty="0">
                <a:solidFill>
                  <a:srgbClr val="595652"/>
                </a:solidFill>
              </a:rPr>
              <a:t>180</a:t>
            </a:r>
          </a:p>
          <a:p>
            <a:pPr algn="ctr"/>
            <a:endParaRPr lang="en-BE" sz="1400" dirty="0">
              <a:solidFill>
                <a:srgbClr val="595652"/>
              </a:solidFill>
            </a:endParaRPr>
          </a:p>
          <a:p>
            <a:pPr algn="ctr"/>
            <a:r>
              <a:rPr lang="en-BE" sz="1400" dirty="0">
                <a:solidFill>
                  <a:srgbClr val="595652"/>
                </a:solidFill>
              </a:rPr>
              <a:t>60</a:t>
            </a:r>
          </a:p>
          <a:p>
            <a:pPr algn="ctr"/>
            <a:endParaRPr lang="en-BE" sz="1400" dirty="0">
              <a:solidFill>
                <a:srgbClr val="595652"/>
              </a:solidFill>
            </a:endParaRPr>
          </a:p>
          <a:p>
            <a:pPr algn="ctr"/>
            <a:r>
              <a:rPr lang="en-BE" sz="1400" dirty="0">
                <a:solidFill>
                  <a:srgbClr val="595652"/>
                </a:solidFill>
              </a:rPr>
              <a:t>0</a:t>
            </a:r>
          </a:p>
          <a:p>
            <a:pPr algn="ctr"/>
            <a:endParaRPr lang="en-US" sz="1600" dirty="0">
              <a:solidFill>
                <a:srgbClr val="595652"/>
              </a:solidFill>
              <a:ea typeface="Cambria Math" panose="02040503050406030204" pitchFamily="18" charset="0"/>
            </a:endParaRPr>
          </a:p>
          <a:p>
            <a:pPr algn="ctr"/>
            <a:endParaRPr lang="en-BE" sz="1600" dirty="0">
              <a:solidFill>
                <a:srgbClr val="595652"/>
              </a:solidFill>
            </a:endParaRPr>
          </a:p>
        </p:txBody>
      </p:sp>
      <p:sp>
        <p:nvSpPr>
          <p:cNvPr id="49" name="TextBox 48">
            <a:extLst>
              <a:ext uri="{FF2B5EF4-FFF2-40B4-BE49-F238E27FC236}">
                <a16:creationId xmlns:a16="http://schemas.microsoft.com/office/drawing/2014/main" id="{0D407AEE-4224-5D47-B765-EF195F161D72}"/>
              </a:ext>
            </a:extLst>
          </p:cNvPr>
          <p:cNvSpPr txBox="1"/>
          <p:nvPr/>
        </p:nvSpPr>
        <p:spPr>
          <a:xfrm rot="5400000">
            <a:off x="6861286" y="1444280"/>
            <a:ext cx="274434" cy="307777"/>
          </a:xfrm>
          <a:prstGeom prst="rect">
            <a:avLst/>
          </a:prstGeom>
          <a:noFill/>
        </p:spPr>
        <p:txBody>
          <a:bodyPr wrap="none" rtlCol="0">
            <a:spAutoFit/>
          </a:bodyPr>
          <a:lstStyle/>
          <a:p>
            <a:pPr algn="ctr"/>
            <a:r>
              <a:rPr lang="en-BE" sz="1400" dirty="0">
                <a:solidFill>
                  <a:srgbClr val="595652"/>
                </a:solidFill>
              </a:rPr>
              <a:t>=</a:t>
            </a:r>
          </a:p>
        </p:txBody>
      </p:sp>
      <p:cxnSp>
        <p:nvCxnSpPr>
          <p:cNvPr id="50" name="Straight Connector 49">
            <a:extLst>
              <a:ext uri="{FF2B5EF4-FFF2-40B4-BE49-F238E27FC236}">
                <a16:creationId xmlns:a16="http://schemas.microsoft.com/office/drawing/2014/main" id="{6EF71746-3AD4-9344-AD8C-3EA7A0762868}"/>
              </a:ext>
            </a:extLst>
          </p:cNvPr>
          <p:cNvCxnSpPr>
            <a:cxnSpLocks/>
          </p:cNvCxnSpPr>
          <p:nvPr/>
        </p:nvCxnSpPr>
        <p:spPr>
          <a:xfrm flipH="1">
            <a:off x="9711456" y="1503281"/>
            <a:ext cx="431333" cy="255604"/>
          </a:xfrm>
          <a:prstGeom prst="line">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4367F55-A3B9-E542-96D0-4CF785AAF446}"/>
              </a:ext>
            </a:extLst>
          </p:cNvPr>
          <p:cNvCxnSpPr>
            <a:cxnSpLocks/>
          </p:cNvCxnSpPr>
          <p:nvPr/>
        </p:nvCxnSpPr>
        <p:spPr>
          <a:xfrm flipH="1">
            <a:off x="8210824" y="1506631"/>
            <a:ext cx="1149566" cy="255190"/>
          </a:xfrm>
          <a:prstGeom prst="line">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4309617-9E81-6245-BCB9-19D7D1396F43}"/>
              </a:ext>
            </a:extLst>
          </p:cNvPr>
          <p:cNvCxnSpPr>
            <a:cxnSpLocks/>
          </p:cNvCxnSpPr>
          <p:nvPr/>
        </p:nvCxnSpPr>
        <p:spPr>
          <a:xfrm flipH="1">
            <a:off x="9709947" y="1903055"/>
            <a:ext cx="431333" cy="255604"/>
          </a:xfrm>
          <a:prstGeom prst="line">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F09BF646-781B-8E4D-AD38-B7CFDBA05C88}"/>
              </a:ext>
            </a:extLst>
          </p:cNvPr>
          <p:cNvCxnSpPr>
            <a:cxnSpLocks/>
          </p:cNvCxnSpPr>
          <p:nvPr/>
        </p:nvCxnSpPr>
        <p:spPr>
          <a:xfrm flipH="1">
            <a:off x="9717495" y="2336101"/>
            <a:ext cx="431333" cy="255604"/>
          </a:xfrm>
          <a:prstGeom prst="line">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A7CF827-EF3C-9E43-8F99-86EE0270AD99}"/>
              </a:ext>
            </a:extLst>
          </p:cNvPr>
          <p:cNvCxnSpPr>
            <a:cxnSpLocks/>
          </p:cNvCxnSpPr>
          <p:nvPr/>
        </p:nvCxnSpPr>
        <p:spPr>
          <a:xfrm flipH="1">
            <a:off x="8200265" y="1930629"/>
            <a:ext cx="1149566" cy="255190"/>
          </a:xfrm>
          <a:prstGeom prst="line">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310CC855-6DFD-CD48-9135-8FAB8E34DB1E}"/>
              </a:ext>
            </a:extLst>
          </p:cNvPr>
          <p:cNvCxnSpPr>
            <a:cxnSpLocks/>
          </p:cNvCxnSpPr>
          <p:nvPr/>
        </p:nvCxnSpPr>
        <p:spPr>
          <a:xfrm flipH="1">
            <a:off x="8207816" y="2354631"/>
            <a:ext cx="1149566" cy="255190"/>
          </a:xfrm>
          <a:prstGeom prst="line">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6F439007-CEAC-614F-BC57-55C14100FCD2}"/>
              </a:ext>
            </a:extLst>
          </p:cNvPr>
          <p:cNvSpPr txBox="1"/>
          <p:nvPr/>
        </p:nvSpPr>
        <p:spPr>
          <a:xfrm>
            <a:off x="8071641" y="2933331"/>
            <a:ext cx="1610370" cy="307777"/>
          </a:xfrm>
          <a:prstGeom prst="rect">
            <a:avLst/>
          </a:prstGeom>
          <a:noFill/>
        </p:spPr>
        <p:txBody>
          <a:bodyPr wrap="square" rtlCol="0">
            <a:spAutoFit/>
          </a:bodyPr>
          <a:lstStyle/>
          <a:p>
            <a:r>
              <a:rPr lang="en-BE" sz="1400" b="1" dirty="0">
                <a:solidFill>
                  <a:srgbClr val="595652"/>
                </a:solidFill>
              </a:rPr>
              <a:t>=      60</a:t>
            </a:r>
          </a:p>
        </p:txBody>
      </p:sp>
      <p:sp>
        <p:nvSpPr>
          <p:cNvPr id="71" name="TextBox 70">
            <a:extLst>
              <a:ext uri="{FF2B5EF4-FFF2-40B4-BE49-F238E27FC236}">
                <a16:creationId xmlns:a16="http://schemas.microsoft.com/office/drawing/2014/main" id="{B73F89B7-3683-7744-9E6B-48D6E41A5B72}"/>
              </a:ext>
            </a:extLst>
          </p:cNvPr>
          <p:cNvSpPr txBox="1"/>
          <p:nvPr/>
        </p:nvSpPr>
        <p:spPr>
          <a:xfrm rot="5400000">
            <a:off x="6861285" y="1894714"/>
            <a:ext cx="274434" cy="307777"/>
          </a:xfrm>
          <a:prstGeom prst="rect">
            <a:avLst/>
          </a:prstGeom>
          <a:noFill/>
        </p:spPr>
        <p:txBody>
          <a:bodyPr wrap="none" rtlCol="0">
            <a:spAutoFit/>
          </a:bodyPr>
          <a:lstStyle/>
          <a:p>
            <a:pPr algn="ctr"/>
            <a:r>
              <a:rPr lang="en-BE" sz="1400" dirty="0">
                <a:solidFill>
                  <a:srgbClr val="595652"/>
                </a:solidFill>
              </a:rPr>
              <a:t>=</a:t>
            </a:r>
          </a:p>
        </p:txBody>
      </p:sp>
      <p:sp>
        <p:nvSpPr>
          <p:cNvPr id="85" name="TextBox 84">
            <a:extLst>
              <a:ext uri="{FF2B5EF4-FFF2-40B4-BE49-F238E27FC236}">
                <a16:creationId xmlns:a16="http://schemas.microsoft.com/office/drawing/2014/main" id="{85B27C35-8716-B144-8E4F-9BE6BCC8B245}"/>
              </a:ext>
            </a:extLst>
          </p:cNvPr>
          <p:cNvSpPr txBox="1"/>
          <p:nvPr/>
        </p:nvSpPr>
        <p:spPr>
          <a:xfrm rot="5400000">
            <a:off x="6858958" y="2328338"/>
            <a:ext cx="274434" cy="307777"/>
          </a:xfrm>
          <a:prstGeom prst="rect">
            <a:avLst/>
          </a:prstGeom>
          <a:noFill/>
        </p:spPr>
        <p:txBody>
          <a:bodyPr wrap="none" rtlCol="0">
            <a:spAutoFit/>
          </a:bodyPr>
          <a:lstStyle/>
          <a:p>
            <a:pPr algn="ctr"/>
            <a:r>
              <a:rPr lang="en-BE" sz="1400" dirty="0">
                <a:solidFill>
                  <a:srgbClr val="595652"/>
                </a:solidFill>
              </a:rPr>
              <a:t>=</a:t>
            </a:r>
          </a:p>
        </p:txBody>
      </p:sp>
      <p:sp>
        <p:nvSpPr>
          <p:cNvPr id="86" name="TextBox 85">
            <a:extLst>
              <a:ext uri="{FF2B5EF4-FFF2-40B4-BE49-F238E27FC236}">
                <a16:creationId xmlns:a16="http://schemas.microsoft.com/office/drawing/2014/main" id="{3EE0838E-4FF6-A646-BC5D-A01EE54E1D6B}"/>
              </a:ext>
            </a:extLst>
          </p:cNvPr>
          <p:cNvSpPr txBox="1"/>
          <p:nvPr/>
        </p:nvSpPr>
        <p:spPr>
          <a:xfrm rot="5400000">
            <a:off x="6858958" y="2778772"/>
            <a:ext cx="274434" cy="307777"/>
          </a:xfrm>
          <a:prstGeom prst="rect">
            <a:avLst/>
          </a:prstGeom>
          <a:noFill/>
        </p:spPr>
        <p:txBody>
          <a:bodyPr wrap="square" rtlCol="0">
            <a:spAutoFit/>
          </a:bodyPr>
          <a:lstStyle/>
          <a:p>
            <a:pPr algn="ctr"/>
            <a:r>
              <a:rPr lang="en-BE" sz="1400" dirty="0">
                <a:solidFill>
                  <a:srgbClr val="595652"/>
                </a:solidFill>
              </a:rPr>
              <a:t>=</a:t>
            </a:r>
          </a:p>
        </p:txBody>
      </p:sp>
      <p:pic>
        <p:nvPicPr>
          <p:cNvPr id="92" name="Picture 91" descr="A picture containing outdoor, zebra, person, sitting&#10;&#10;Description automatically generated">
            <a:extLst>
              <a:ext uri="{FF2B5EF4-FFF2-40B4-BE49-F238E27FC236}">
                <a16:creationId xmlns:a16="http://schemas.microsoft.com/office/drawing/2014/main" id="{677713A2-3330-4A4F-AC7C-5918E5A9172F}"/>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0850710" y="769334"/>
            <a:ext cx="924342" cy="1111930"/>
          </a:xfrm>
          <a:prstGeom prst="rect">
            <a:avLst/>
          </a:prstGeom>
        </p:spPr>
      </p:pic>
      <p:sp>
        <p:nvSpPr>
          <p:cNvPr id="36" name="TextBox 35">
            <a:extLst>
              <a:ext uri="{FF2B5EF4-FFF2-40B4-BE49-F238E27FC236}">
                <a16:creationId xmlns:a16="http://schemas.microsoft.com/office/drawing/2014/main" id="{57D8E8D9-3C61-3B45-890A-8ED7FD030929}"/>
              </a:ext>
            </a:extLst>
          </p:cNvPr>
          <p:cNvSpPr txBox="1"/>
          <p:nvPr/>
        </p:nvSpPr>
        <p:spPr>
          <a:xfrm>
            <a:off x="10497029" y="404813"/>
            <a:ext cx="1394934" cy="523220"/>
          </a:xfrm>
          <a:prstGeom prst="rect">
            <a:avLst/>
          </a:prstGeom>
          <a:noFill/>
        </p:spPr>
        <p:txBody>
          <a:bodyPr wrap="none" rtlCol="0">
            <a:spAutoFit/>
          </a:bodyPr>
          <a:lstStyle/>
          <a:p>
            <a:r>
              <a:rPr lang="en-BE" sz="2800" b="1" dirty="0">
                <a:solidFill>
                  <a:srgbClr val="932833"/>
                </a:solidFill>
              </a:rPr>
              <a:t>Euclides</a:t>
            </a:r>
            <a:endParaRPr lang="en-BE" sz="2800" b="1" i="1" dirty="0">
              <a:solidFill>
                <a:srgbClr val="932833"/>
              </a:solidFill>
            </a:endParaRPr>
          </a:p>
        </p:txBody>
      </p:sp>
    </p:spTree>
    <p:extLst>
      <p:ext uri="{BB962C8B-B14F-4D97-AF65-F5344CB8AC3E}">
        <p14:creationId xmlns:p14="http://schemas.microsoft.com/office/powerpoint/2010/main" val="33918513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person&#10;&#10;Description automatically generated">
            <a:extLst>
              <a:ext uri="{FF2B5EF4-FFF2-40B4-BE49-F238E27FC236}">
                <a16:creationId xmlns:a16="http://schemas.microsoft.com/office/drawing/2014/main" id="{A5D8E8F9-43FB-6343-BA34-99B838F71890}"/>
              </a:ext>
            </a:extLst>
          </p:cNvPr>
          <p:cNvPicPr>
            <a:picLocks noChangeAspect="1"/>
          </p:cNvPicPr>
          <p:nvPr/>
        </p:nvPicPr>
        <p:blipFill>
          <a:blip r:embed="rId3"/>
          <a:stretch>
            <a:fillRect/>
          </a:stretch>
        </p:blipFill>
        <p:spPr>
          <a:xfrm>
            <a:off x="10968773" y="764171"/>
            <a:ext cx="808210" cy="1040877"/>
          </a:xfrm>
          <a:prstGeom prst="rect">
            <a:avLst/>
          </a:prstGeom>
        </p:spPr>
      </p:pic>
      <p:pic>
        <p:nvPicPr>
          <p:cNvPr id="5" name="Picture 4">
            <a:extLst>
              <a:ext uri="{FF2B5EF4-FFF2-40B4-BE49-F238E27FC236}">
                <a16:creationId xmlns:a16="http://schemas.microsoft.com/office/drawing/2014/main" id="{15C3C9BE-ADC4-1246-9544-F038D1FF9D55}"/>
              </a:ext>
            </a:extLst>
          </p:cNvPr>
          <p:cNvPicPr>
            <a:picLocks noChangeAspect="1"/>
          </p:cNvPicPr>
          <p:nvPr/>
        </p:nvPicPr>
        <p:blipFill>
          <a:blip r:embed="rId4"/>
          <a:stretch>
            <a:fillRect/>
          </a:stretch>
        </p:blipFill>
        <p:spPr>
          <a:xfrm>
            <a:off x="2120673" y="982953"/>
            <a:ext cx="8671377" cy="5875047"/>
          </a:xfrm>
          <a:prstGeom prst="rect">
            <a:avLst/>
          </a:prstGeom>
        </p:spPr>
      </p:pic>
      <p:pic>
        <p:nvPicPr>
          <p:cNvPr id="7" name="Picture 6">
            <a:extLst>
              <a:ext uri="{FF2B5EF4-FFF2-40B4-BE49-F238E27FC236}">
                <a16:creationId xmlns:a16="http://schemas.microsoft.com/office/drawing/2014/main" id="{ED2D6993-7F51-504C-9A16-05D14313330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3772" y="1606255"/>
            <a:ext cx="1371612" cy="1482484"/>
          </a:xfrm>
          <a:prstGeom prst="rect">
            <a:avLst/>
          </a:prstGeom>
        </p:spPr>
      </p:pic>
      <p:sp>
        <p:nvSpPr>
          <p:cNvPr id="8" name="TextBox 7">
            <a:extLst>
              <a:ext uri="{FF2B5EF4-FFF2-40B4-BE49-F238E27FC236}">
                <a16:creationId xmlns:a16="http://schemas.microsoft.com/office/drawing/2014/main" id="{70D15820-3965-3443-8979-A656DA7AB8CA}"/>
              </a:ext>
            </a:extLst>
          </p:cNvPr>
          <p:cNvSpPr txBox="1"/>
          <p:nvPr/>
        </p:nvSpPr>
        <p:spPr>
          <a:xfrm>
            <a:off x="304402" y="404813"/>
            <a:ext cx="3760517" cy="954107"/>
          </a:xfrm>
          <a:prstGeom prst="rect">
            <a:avLst/>
          </a:prstGeom>
          <a:noFill/>
        </p:spPr>
        <p:txBody>
          <a:bodyPr wrap="none" rtlCol="0">
            <a:spAutoFit/>
          </a:bodyPr>
          <a:lstStyle/>
          <a:p>
            <a:r>
              <a:rPr lang="en-BE" sz="2800" b="1" dirty="0">
                <a:solidFill>
                  <a:srgbClr val="932833"/>
                </a:solidFill>
              </a:rPr>
              <a:t>Computational Thinking</a:t>
            </a:r>
            <a:br>
              <a:rPr lang="en-BE" sz="2800" b="1" dirty="0">
                <a:solidFill>
                  <a:srgbClr val="932833"/>
                </a:solidFill>
              </a:rPr>
            </a:br>
            <a:r>
              <a:rPr lang="en-BE" sz="2800" b="1" i="1" dirty="0">
                <a:solidFill>
                  <a:srgbClr val="932833"/>
                </a:solidFill>
              </a:rPr>
              <a:t>in de klas</a:t>
            </a:r>
          </a:p>
        </p:txBody>
      </p:sp>
      <p:sp>
        <p:nvSpPr>
          <p:cNvPr id="10" name="TextBox 9">
            <a:extLst>
              <a:ext uri="{FF2B5EF4-FFF2-40B4-BE49-F238E27FC236}">
                <a16:creationId xmlns:a16="http://schemas.microsoft.com/office/drawing/2014/main" id="{F15E31B8-7D73-934C-94EC-F6CB7AED887E}"/>
              </a:ext>
            </a:extLst>
          </p:cNvPr>
          <p:cNvSpPr txBox="1"/>
          <p:nvPr/>
        </p:nvSpPr>
        <p:spPr>
          <a:xfrm>
            <a:off x="10053145" y="404813"/>
            <a:ext cx="1844736" cy="523220"/>
          </a:xfrm>
          <a:prstGeom prst="rect">
            <a:avLst/>
          </a:prstGeom>
          <a:noFill/>
        </p:spPr>
        <p:txBody>
          <a:bodyPr wrap="none" rtlCol="0">
            <a:spAutoFit/>
          </a:bodyPr>
          <a:lstStyle/>
          <a:p>
            <a:r>
              <a:rPr lang="en-BE" sz="2800" b="1" dirty="0">
                <a:solidFill>
                  <a:srgbClr val="932833"/>
                </a:solidFill>
              </a:rPr>
              <a:t>Pythagoras</a:t>
            </a:r>
            <a:endParaRPr lang="en-BE" sz="2800" b="1" i="1" dirty="0">
              <a:solidFill>
                <a:srgbClr val="932833"/>
              </a:solidFill>
            </a:endParaRPr>
          </a:p>
        </p:txBody>
      </p:sp>
      <p:sp>
        <p:nvSpPr>
          <p:cNvPr id="13" name="TextBox 12">
            <a:extLst>
              <a:ext uri="{FF2B5EF4-FFF2-40B4-BE49-F238E27FC236}">
                <a16:creationId xmlns:a16="http://schemas.microsoft.com/office/drawing/2014/main" id="{BB3FCD89-7FEF-994A-9D5E-0A1C556142B8}"/>
              </a:ext>
            </a:extLst>
          </p:cNvPr>
          <p:cNvSpPr txBox="1"/>
          <p:nvPr/>
        </p:nvSpPr>
        <p:spPr>
          <a:xfrm rot="18454875">
            <a:off x="4372646" y="3834583"/>
            <a:ext cx="1117961" cy="523220"/>
          </a:xfrm>
          <a:prstGeom prst="rect">
            <a:avLst/>
          </a:prstGeom>
          <a:noFill/>
        </p:spPr>
        <p:txBody>
          <a:bodyPr wrap="square" rtlCol="0">
            <a:spAutoFit/>
          </a:bodyPr>
          <a:lstStyle/>
          <a:p>
            <a:pPr algn="ctr"/>
            <a:r>
              <a:rPr lang="en-BE" sz="1400" b="1" dirty="0">
                <a:solidFill>
                  <a:srgbClr val="C00000"/>
                </a:solidFill>
              </a:rPr>
              <a:t>Variabelen</a:t>
            </a:r>
          </a:p>
          <a:p>
            <a:pPr algn="ctr"/>
            <a:r>
              <a:rPr lang="en-BE" sz="1400" b="1" dirty="0">
                <a:solidFill>
                  <a:srgbClr val="C00000"/>
                </a:solidFill>
              </a:rPr>
              <a:t>inladen</a:t>
            </a:r>
          </a:p>
        </p:txBody>
      </p:sp>
      <p:cxnSp>
        <p:nvCxnSpPr>
          <p:cNvPr id="14" name="Straight Arrow Connector 13">
            <a:extLst>
              <a:ext uri="{FF2B5EF4-FFF2-40B4-BE49-F238E27FC236}">
                <a16:creationId xmlns:a16="http://schemas.microsoft.com/office/drawing/2014/main" id="{B933DCE2-A156-5244-AA66-E1DC32D31712}"/>
              </a:ext>
            </a:extLst>
          </p:cNvPr>
          <p:cNvCxnSpPr/>
          <p:nvPr/>
        </p:nvCxnSpPr>
        <p:spPr>
          <a:xfrm flipH="1">
            <a:off x="4174435" y="3429000"/>
            <a:ext cx="927652" cy="1156252"/>
          </a:xfrm>
          <a:prstGeom prst="straightConnector1">
            <a:avLst/>
          </a:prstGeom>
          <a:ln w="1905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17422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person&#10;&#10;Description automatically generated">
            <a:extLst>
              <a:ext uri="{FF2B5EF4-FFF2-40B4-BE49-F238E27FC236}">
                <a16:creationId xmlns:a16="http://schemas.microsoft.com/office/drawing/2014/main" id="{C73589FB-0AC8-FA44-BC1E-F1DB3D684007}"/>
              </a:ext>
            </a:extLst>
          </p:cNvPr>
          <p:cNvPicPr>
            <a:picLocks noChangeAspect="1"/>
          </p:cNvPicPr>
          <p:nvPr/>
        </p:nvPicPr>
        <p:blipFill>
          <a:blip r:embed="rId3"/>
          <a:stretch>
            <a:fillRect/>
          </a:stretch>
        </p:blipFill>
        <p:spPr>
          <a:xfrm>
            <a:off x="10968773" y="764171"/>
            <a:ext cx="808210" cy="1040877"/>
          </a:xfrm>
          <a:prstGeom prst="rect">
            <a:avLst/>
          </a:prstGeom>
        </p:spPr>
      </p:pic>
      <p:pic>
        <p:nvPicPr>
          <p:cNvPr id="2" name="Picture 1">
            <a:extLst>
              <a:ext uri="{FF2B5EF4-FFF2-40B4-BE49-F238E27FC236}">
                <a16:creationId xmlns:a16="http://schemas.microsoft.com/office/drawing/2014/main" id="{26F7F6AE-9A05-ED47-9FDC-63BD96845B46}"/>
              </a:ext>
            </a:extLst>
          </p:cNvPr>
          <p:cNvPicPr>
            <a:picLocks noChangeAspect="1"/>
          </p:cNvPicPr>
          <p:nvPr/>
        </p:nvPicPr>
        <p:blipFill>
          <a:blip r:embed="rId4"/>
          <a:stretch>
            <a:fillRect/>
          </a:stretch>
        </p:blipFill>
        <p:spPr>
          <a:xfrm>
            <a:off x="2120673" y="982953"/>
            <a:ext cx="8671377" cy="5875047"/>
          </a:xfrm>
          <a:prstGeom prst="rect">
            <a:avLst/>
          </a:prstGeom>
        </p:spPr>
      </p:pic>
      <p:pic>
        <p:nvPicPr>
          <p:cNvPr id="5" name="Picture 4">
            <a:extLst>
              <a:ext uri="{FF2B5EF4-FFF2-40B4-BE49-F238E27FC236}">
                <a16:creationId xmlns:a16="http://schemas.microsoft.com/office/drawing/2014/main" id="{916B0D96-A83D-164A-9539-2575321A1F3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3772" y="1606255"/>
            <a:ext cx="1371612" cy="1482484"/>
          </a:xfrm>
          <a:prstGeom prst="rect">
            <a:avLst/>
          </a:prstGeom>
        </p:spPr>
      </p:pic>
      <p:sp>
        <p:nvSpPr>
          <p:cNvPr id="7" name="TextBox 6">
            <a:extLst>
              <a:ext uri="{FF2B5EF4-FFF2-40B4-BE49-F238E27FC236}">
                <a16:creationId xmlns:a16="http://schemas.microsoft.com/office/drawing/2014/main" id="{A3E70151-F527-FD4B-BC79-D29EFA21A5A4}"/>
              </a:ext>
            </a:extLst>
          </p:cNvPr>
          <p:cNvSpPr txBox="1"/>
          <p:nvPr/>
        </p:nvSpPr>
        <p:spPr>
          <a:xfrm>
            <a:off x="304402" y="404813"/>
            <a:ext cx="3760517" cy="954107"/>
          </a:xfrm>
          <a:prstGeom prst="rect">
            <a:avLst/>
          </a:prstGeom>
          <a:noFill/>
        </p:spPr>
        <p:txBody>
          <a:bodyPr wrap="none" rtlCol="0">
            <a:spAutoFit/>
          </a:bodyPr>
          <a:lstStyle/>
          <a:p>
            <a:r>
              <a:rPr lang="en-BE" sz="2800" b="1" dirty="0">
                <a:solidFill>
                  <a:srgbClr val="932833"/>
                </a:solidFill>
              </a:rPr>
              <a:t>Computational Thinking</a:t>
            </a:r>
            <a:br>
              <a:rPr lang="en-BE" sz="2800" b="1" dirty="0">
                <a:solidFill>
                  <a:srgbClr val="932833"/>
                </a:solidFill>
              </a:rPr>
            </a:br>
            <a:r>
              <a:rPr lang="en-BE" sz="2800" b="1" i="1" dirty="0">
                <a:solidFill>
                  <a:srgbClr val="932833"/>
                </a:solidFill>
              </a:rPr>
              <a:t>in de klas</a:t>
            </a:r>
          </a:p>
        </p:txBody>
      </p:sp>
      <p:sp>
        <p:nvSpPr>
          <p:cNvPr id="8" name="TextBox 7">
            <a:extLst>
              <a:ext uri="{FF2B5EF4-FFF2-40B4-BE49-F238E27FC236}">
                <a16:creationId xmlns:a16="http://schemas.microsoft.com/office/drawing/2014/main" id="{EE783863-7F1F-A943-9279-1E8784781AF2}"/>
              </a:ext>
            </a:extLst>
          </p:cNvPr>
          <p:cNvSpPr txBox="1"/>
          <p:nvPr/>
        </p:nvSpPr>
        <p:spPr>
          <a:xfrm>
            <a:off x="10053145" y="404813"/>
            <a:ext cx="1844736" cy="523220"/>
          </a:xfrm>
          <a:prstGeom prst="rect">
            <a:avLst/>
          </a:prstGeom>
          <a:noFill/>
        </p:spPr>
        <p:txBody>
          <a:bodyPr wrap="none" rtlCol="0">
            <a:spAutoFit/>
          </a:bodyPr>
          <a:lstStyle/>
          <a:p>
            <a:r>
              <a:rPr lang="en-BE" sz="2800" b="1" dirty="0">
                <a:solidFill>
                  <a:srgbClr val="932833"/>
                </a:solidFill>
              </a:rPr>
              <a:t>Pythagoras</a:t>
            </a:r>
            <a:endParaRPr lang="en-BE" sz="2800" b="1" i="1" dirty="0">
              <a:solidFill>
                <a:srgbClr val="932833"/>
              </a:solidFill>
            </a:endParaRPr>
          </a:p>
        </p:txBody>
      </p:sp>
    </p:spTree>
    <p:extLst>
      <p:ext uri="{BB962C8B-B14F-4D97-AF65-F5344CB8AC3E}">
        <p14:creationId xmlns:p14="http://schemas.microsoft.com/office/powerpoint/2010/main" val="35677226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person&#10;&#10;Description automatically generated">
            <a:extLst>
              <a:ext uri="{FF2B5EF4-FFF2-40B4-BE49-F238E27FC236}">
                <a16:creationId xmlns:a16="http://schemas.microsoft.com/office/drawing/2014/main" id="{A91D5FDB-B24E-5140-AD1A-7481C1BF8100}"/>
              </a:ext>
            </a:extLst>
          </p:cNvPr>
          <p:cNvPicPr>
            <a:picLocks noChangeAspect="1"/>
          </p:cNvPicPr>
          <p:nvPr/>
        </p:nvPicPr>
        <p:blipFill>
          <a:blip r:embed="rId3"/>
          <a:stretch>
            <a:fillRect/>
          </a:stretch>
        </p:blipFill>
        <p:spPr>
          <a:xfrm>
            <a:off x="10968773" y="764171"/>
            <a:ext cx="808210" cy="1040877"/>
          </a:xfrm>
          <a:prstGeom prst="rect">
            <a:avLst/>
          </a:prstGeom>
        </p:spPr>
      </p:pic>
      <p:pic>
        <p:nvPicPr>
          <p:cNvPr id="5" name="Picture 4">
            <a:extLst>
              <a:ext uri="{FF2B5EF4-FFF2-40B4-BE49-F238E27FC236}">
                <a16:creationId xmlns:a16="http://schemas.microsoft.com/office/drawing/2014/main" id="{34109309-885B-7947-9235-31FA3B83F448}"/>
              </a:ext>
            </a:extLst>
          </p:cNvPr>
          <p:cNvPicPr>
            <a:picLocks noChangeAspect="1"/>
          </p:cNvPicPr>
          <p:nvPr/>
        </p:nvPicPr>
        <p:blipFill>
          <a:blip r:embed="rId4"/>
          <a:stretch>
            <a:fillRect/>
          </a:stretch>
        </p:blipFill>
        <p:spPr>
          <a:xfrm>
            <a:off x="2120674" y="982953"/>
            <a:ext cx="8671377" cy="5875047"/>
          </a:xfrm>
          <a:prstGeom prst="rect">
            <a:avLst/>
          </a:prstGeom>
        </p:spPr>
      </p:pic>
      <p:pic>
        <p:nvPicPr>
          <p:cNvPr id="7" name="Picture 6">
            <a:extLst>
              <a:ext uri="{FF2B5EF4-FFF2-40B4-BE49-F238E27FC236}">
                <a16:creationId xmlns:a16="http://schemas.microsoft.com/office/drawing/2014/main" id="{C293058C-53B5-B648-A5A8-F943A234935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3772" y="1606255"/>
            <a:ext cx="1371612" cy="1482484"/>
          </a:xfrm>
          <a:prstGeom prst="rect">
            <a:avLst/>
          </a:prstGeom>
        </p:spPr>
      </p:pic>
      <p:sp>
        <p:nvSpPr>
          <p:cNvPr id="8" name="TextBox 7">
            <a:extLst>
              <a:ext uri="{FF2B5EF4-FFF2-40B4-BE49-F238E27FC236}">
                <a16:creationId xmlns:a16="http://schemas.microsoft.com/office/drawing/2014/main" id="{403538F0-4580-064D-A0CE-7F68486A08F7}"/>
              </a:ext>
            </a:extLst>
          </p:cNvPr>
          <p:cNvSpPr txBox="1"/>
          <p:nvPr/>
        </p:nvSpPr>
        <p:spPr>
          <a:xfrm>
            <a:off x="304402" y="404813"/>
            <a:ext cx="3760517" cy="954107"/>
          </a:xfrm>
          <a:prstGeom prst="rect">
            <a:avLst/>
          </a:prstGeom>
          <a:noFill/>
        </p:spPr>
        <p:txBody>
          <a:bodyPr wrap="none" rtlCol="0">
            <a:spAutoFit/>
          </a:bodyPr>
          <a:lstStyle/>
          <a:p>
            <a:r>
              <a:rPr lang="en-BE" sz="2800" b="1" dirty="0">
                <a:solidFill>
                  <a:srgbClr val="932833"/>
                </a:solidFill>
              </a:rPr>
              <a:t>Computational Thinking</a:t>
            </a:r>
            <a:br>
              <a:rPr lang="en-BE" sz="2800" b="1" dirty="0">
                <a:solidFill>
                  <a:srgbClr val="932833"/>
                </a:solidFill>
              </a:rPr>
            </a:br>
            <a:r>
              <a:rPr lang="en-BE" sz="2800" b="1" i="1" dirty="0">
                <a:solidFill>
                  <a:srgbClr val="932833"/>
                </a:solidFill>
              </a:rPr>
              <a:t>in de klas</a:t>
            </a:r>
          </a:p>
        </p:txBody>
      </p:sp>
      <p:sp>
        <p:nvSpPr>
          <p:cNvPr id="10" name="TextBox 9">
            <a:extLst>
              <a:ext uri="{FF2B5EF4-FFF2-40B4-BE49-F238E27FC236}">
                <a16:creationId xmlns:a16="http://schemas.microsoft.com/office/drawing/2014/main" id="{30CC7C99-129E-B449-A7BB-EBED72BED624}"/>
              </a:ext>
            </a:extLst>
          </p:cNvPr>
          <p:cNvSpPr txBox="1"/>
          <p:nvPr/>
        </p:nvSpPr>
        <p:spPr>
          <a:xfrm>
            <a:off x="10053145" y="404813"/>
            <a:ext cx="1844736" cy="523220"/>
          </a:xfrm>
          <a:prstGeom prst="rect">
            <a:avLst/>
          </a:prstGeom>
          <a:noFill/>
        </p:spPr>
        <p:txBody>
          <a:bodyPr wrap="none" rtlCol="0">
            <a:spAutoFit/>
          </a:bodyPr>
          <a:lstStyle/>
          <a:p>
            <a:r>
              <a:rPr lang="en-BE" sz="2800" b="1" dirty="0">
                <a:solidFill>
                  <a:srgbClr val="932833"/>
                </a:solidFill>
              </a:rPr>
              <a:t>Pythagoras</a:t>
            </a:r>
            <a:endParaRPr lang="en-BE" sz="2800" b="1" i="1" dirty="0">
              <a:solidFill>
                <a:srgbClr val="932833"/>
              </a:solidFill>
            </a:endParaRPr>
          </a:p>
        </p:txBody>
      </p:sp>
    </p:spTree>
    <p:extLst>
      <p:ext uri="{BB962C8B-B14F-4D97-AF65-F5344CB8AC3E}">
        <p14:creationId xmlns:p14="http://schemas.microsoft.com/office/powerpoint/2010/main" val="30574275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earing a suit and tie&#10;&#10;Description automatically generated">
            <a:extLst>
              <a:ext uri="{FF2B5EF4-FFF2-40B4-BE49-F238E27FC236}">
                <a16:creationId xmlns:a16="http://schemas.microsoft.com/office/drawing/2014/main" id="{7301E99B-3A95-8041-8557-E2441FEF4C1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flipH="1">
            <a:off x="10866119" y="767119"/>
            <a:ext cx="984408" cy="971001"/>
          </a:xfrm>
          <a:prstGeom prst="rect">
            <a:avLst/>
          </a:prstGeom>
        </p:spPr>
      </p:pic>
      <p:sp>
        <p:nvSpPr>
          <p:cNvPr id="37" name="TextBox 36">
            <a:extLst>
              <a:ext uri="{FF2B5EF4-FFF2-40B4-BE49-F238E27FC236}">
                <a16:creationId xmlns:a16="http://schemas.microsoft.com/office/drawing/2014/main" id="{1BD37EED-8487-9649-87E5-112ACDBD60D7}"/>
              </a:ext>
            </a:extLst>
          </p:cNvPr>
          <p:cNvSpPr txBox="1"/>
          <p:nvPr/>
        </p:nvSpPr>
        <p:spPr>
          <a:xfrm>
            <a:off x="304402" y="404813"/>
            <a:ext cx="3760517" cy="954107"/>
          </a:xfrm>
          <a:prstGeom prst="rect">
            <a:avLst/>
          </a:prstGeom>
          <a:noFill/>
        </p:spPr>
        <p:txBody>
          <a:bodyPr wrap="none" rtlCol="0">
            <a:spAutoFit/>
          </a:bodyPr>
          <a:lstStyle/>
          <a:p>
            <a:r>
              <a:rPr lang="en-BE" sz="2800" b="1" dirty="0">
                <a:solidFill>
                  <a:srgbClr val="932833"/>
                </a:solidFill>
              </a:rPr>
              <a:t>Computational Thinking</a:t>
            </a:r>
            <a:br>
              <a:rPr lang="en-BE" sz="2800" b="1" dirty="0">
                <a:solidFill>
                  <a:srgbClr val="932833"/>
                </a:solidFill>
              </a:rPr>
            </a:br>
            <a:r>
              <a:rPr lang="en-BE" sz="2800" b="1" i="1" dirty="0">
                <a:solidFill>
                  <a:srgbClr val="932833"/>
                </a:solidFill>
              </a:rPr>
              <a:t>in de klas</a:t>
            </a:r>
          </a:p>
        </p:txBody>
      </p:sp>
      <p:sp>
        <p:nvSpPr>
          <p:cNvPr id="36" name="TextBox 35">
            <a:extLst>
              <a:ext uri="{FF2B5EF4-FFF2-40B4-BE49-F238E27FC236}">
                <a16:creationId xmlns:a16="http://schemas.microsoft.com/office/drawing/2014/main" id="{57D8E8D9-3C61-3B45-890A-8ED7FD030929}"/>
              </a:ext>
            </a:extLst>
          </p:cNvPr>
          <p:cNvSpPr txBox="1"/>
          <p:nvPr/>
        </p:nvSpPr>
        <p:spPr>
          <a:xfrm>
            <a:off x="10751465" y="404813"/>
            <a:ext cx="1190711" cy="523220"/>
          </a:xfrm>
          <a:prstGeom prst="rect">
            <a:avLst/>
          </a:prstGeom>
          <a:noFill/>
        </p:spPr>
        <p:txBody>
          <a:bodyPr wrap="none" rtlCol="0">
            <a:spAutoFit/>
          </a:bodyPr>
          <a:lstStyle/>
          <a:p>
            <a:r>
              <a:rPr lang="en-BE" sz="2800" b="1" i="1" dirty="0">
                <a:solidFill>
                  <a:srgbClr val="932833"/>
                </a:solidFill>
              </a:rPr>
              <a:t>Galton</a:t>
            </a:r>
          </a:p>
        </p:txBody>
      </p:sp>
      <p:pic>
        <p:nvPicPr>
          <p:cNvPr id="21" name="Picture 20" descr="A picture containing drawing&#10;&#10;Description automatically generated">
            <a:extLst>
              <a:ext uri="{FF2B5EF4-FFF2-40B4-BE49-F238E27FC236}">
                <a16:creationId xmlns:a16="http://schemas.microsoft.com/office/drawing/2014/main" id="{0A95BEF1-3861-4948-9081-A7196EA75B6C}"/>
              </a:ext>
            </a:extLst>
          </p:cNvPr>
          <p:cNvPicPr/>
          <p:nvPr/>
        </p:nvPicPr>
        <p:blipFill>
          <a:blip r:embed="rId4">
            <a:extLst>
              <a:ext uri="{28A0092B-C50C-407E-A947-70E740481C1C}">
                <a14:useLocalDpi xmlns:a14="http://schemas.microsoft.com/office/drawing/2010/main"/>
              </a:ext>
            </a:extLst>
          </a:blip>
          <a:stretch>
            <a:fillRect/>
          </a:stretch>
        </p:blipFill>
        <p:spPr>
          <a:xfrm>
            <a:off x="575067" y="1524890"/>
            <a:ext cx="1336040" cy="1076960"/>
          </a:xfrm>
          <a:prstGeom prst="rect">
            <a:avLst/>
          </a:prstGeom>
        </p:spPr>
      </p:pic>
      <p:grpSp>
        <p:nvGrpSpPr>
          <p:cNvPr id="2" name="Group 1">
            <a:extLst>
              <a:ext uri="{FF2B5EF4-FFF2-40B4-BE49-F238E27FC236}">
                <a16:creationId xmlns:a16="http://schemas.microsoft.com/office/drawing/2014/main" id="{940D95DE-0A38-4645-8B23-72320310045E}"/>
              </a:ext>
            </a:extLst>
          </p:cNvPr>
          <p:cNvGrpSpPr/>
          <p:nvPr/>
        </p:nvGrpSpPr>
        <p:grpSpPr>
          <a:xfrm>
            <a:off x="252821" y="2569209"/>
            <a:ext cx="1954509" cy="3898899"/>
            <a:chOff x="252821" y="2569209"/>
            <a:chExt cx="1954509" cy="3898899"/>
          </a:xfrm>
        </p:grpSpPr>
        <p:sp>
          <p:nvSpPr>
            <p:cNvPr id="26" name="TextBox 25">
              <a:extLst>
                <a:ext uri="{FF2B5EF4-FFF2-40B4-BE49-F238E27FC236}">
                  <a16:creationId xmlns:a16="http://schemas.microsoft.com/office/drawing/2014/main" id="{286DFFE4-DED9-DE45-B8FE-46DB532CB123}"/>
                </a:ext>
              </a:extLst>
            </p:cNvPr>
            <p:cNvSpPr txBox="1"/>
            <p:nvPr/>
          </p:nvSpPr>
          <p:spPr>
            <a:xfrm>
              <a:off x="503054" y="2569209"/>
              <a:ext cx="1454045" cy="523220"/>
            </a:xfrm>
            <a:prstGeom prst="rect">
              <a:avLst/>
            </a:prstGeom>
            <a:noFill/>
          </p:spPr>
          <p:txBody>
            <a:bodyPr wrap="square" rtlCol="0">
              <a:spAutoFit/>
            </a:bodyPr>
            <a:lstStyle/>
            <a:p>
              <a:pPr algn="ctr"/>
              <a:r>
                <a:rPr lang="en-BE" sz="1400" dirty="0">
                  <a:solidFill>
                    <a:srgbClr val="595652"/>
                  </a:solidFill>
                </a:rPr>
                <a:t>Bean Machine</a:t>
              </a:r>
            </a:p>
            <a:p>
              <a:pPr algn="ctr"/>
              <a:r>
                <a:rPr lang="en-BE" sz="1400" dirty="0">
                  <a:solidFill>
                    <a:srgbClr val="595652"/>
                  </a:solidFill>
                </a:rPr>
                <a:t>Bord van Galton </a:t>
              </a:r>
            </a:p>
          </p:txBody>
        </p:sp>
        <p:cxnSp>
          <p:nvCxnSpPr>
            <p:cNvPr id="27" name="Straight Connector 26">
              <a:extLst>
                <a:ext uri="{FF2B5EF4-FFF2-40B4-BE49-F238E27FC236}">
                  <a16:creationId xmlns:a16="http://schemas.microsoft.com/office/drawing/2014/main" id="{898612AA-02CC-E548-9C23-87BDF09BFE9A}"/>
                </a:ext>
              </a:extLst>
            </p:cNvPr>
            <p:cNvCxnSpPr>
              <a:cxnSpLocks/>
            </p:cNvCxnSpPr>
            <p:nvPr/>
          </p:nvCxnSpPr>
          <p:spPr>
            <a:xfrm>
              <a:off x="726046" y="2815431"/>
              <a:ext cx="1008062" cy="0"/>
            </a:xfrm>
            <a:prstGeom prst="line">
              <a:avLst/>
            </a:prstGeom>
            <a:ln>
              <a:solidFill>
                <a:srgbClr val="FF120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6B8C3DF6-496F-1A49-8FE7-480F1439E647}"/>
                </a:ext>
              </a:extLst>
            </p:cNvPr>
            <p:cNvSpPr txBox="1"/>
            <p:nvPr/>
          </p:nvSpPr>
          <p:spPr>
            <a:xfrm flipH="1">
              <a:off x="350905" y="3226608"/>
              <a:ext cx="1759931" cy="523220"/>
            </a:xfrm>
            <a:prstGeom prst="rect">
              <a:avLst/>
            </a:prstGeom>
            <a:noFill/>
          </p:spPr>
          <p:txBody>
            <a:bodyPr wrap="square" rtlCol="0">
              <a:spAutoFit/>
            </a:bodyPr>
            <a:lstStyle/>
            <a:p>
              <a:pPr algn="ctr"/>
              <a:r>
                <a:rPr lang="en-BE" sz="1400" i="1" dirty="0">
                  <a:solidFill>
                    <a:srgbClr val="595652"/>
                  </a:solidFill>
                </a:rPr>
                <a:t>n</a:t>
              </a:r>
              <a:r>
                <a:rPr lang="en-BE" sz="1400" dirty="0">
                  <a:solidFill>
                    <a:srgbClr val="595652"/>
                  </a:solidFill>
                </a:rPr>
                <a:t> rijen</a:t>
              </a:r>
            </a:p>
            <a:p>
              <a:pPr algn="ctr"/>
              <a:r>
                <a:rPr lang="en-BE" sz="1400" dirty="0">
                  <a:solidFill>
                    <a:srgbClr val="595652"/>
                  </a:solidFill>
                </a:rPr>
                <a:t>Kansverdeling: </a:t>
              </a:r>
              <a:r>
                <a:rPr lang="nl-NL" sz="1400" dirty="0">
                  <a:solidFill>
                    <a:srgbClr val="595652"/>
                  </a:solidFill>
                </a:rPr>
                <a:t>B(</a:t>
              </a:r>
              <a:r>
                <a:rPr lang="nl-NL" sz="1400" i="1" dirty="0">
                  <a:solidFill>
                    <a:srgbClr val="595652"/>
                  </a:solidFill>
                </a:rPr>
                <a:t>n</a:t>
              </a:r>
              <a:r>
                <a:rPr lang="nl-NL" sz="1400" dirty="0">
                  <a:solidFill>
                    <a:srgbClr val="595652"/>
                  </a:solidFill>
                </a:rPr>
                <a:t>,½)</a:t>
              </a:r>
              <a:r>
                <a:rPr lang="en-BE" sz="1400" dirty="0">
                  <a:solidFill>
                    <a:srgbClr val="595652"/>
                  </a:solidFill>
                </a:rPr>
                <a:t> </a:t>
              </a: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8475C8FD-6AAE-844E-9F0E-A5D201CC61EE}"/>
                    </a:ext>
                  </a:extLst>
                </p:cNvPr>
                <p:cNvSpPr txBox="1"/>
                <p:nvPr/>
              </p:nvSpPr>
              <p:spPr>
                <a:xfrm>
                  <a:off x="252821" y="3864552"/>
                  <a:ext cx="1954509" cy="814390"/>
                </a:xfrm>
                <a:prstGeom prst="rect">
                  <a:avLst/>
                </a:prstGeom>
                <a:noFill/>
              </p:spPr>
              <p:txBody>
                <a:bodyPr wrap="none" rtlCol="0">
                  <a:spAutoFit/>
                </a:bodyPr>
                <a:lstStyle/>
                <a:p>
                  <a:pPr algn="ctr"/>
                  <a:r>
                    <a:rPr lang="en-BE" sz="1400" dirty="0">
                      <a:solidFill>
                        <a:srgbClr val="595652"/>
                      </a:solidFill>
                    </a:rPr>
                    <a:t>Kans op bakje </a:t>
                  </a:r>
                  <a:r>
                    <a:rPr lang="en-BE" sz="1400" i="1" dirty="0">
                      <a:solidFill>
                        <a:srgbClr val="595652"/>
                      </a:solidFill>
                    </a:rPr>
                    <a:t>k</a:t>
                  </a:r>
                </a:p>
                <a:p>
                  <a:pPr algn="ctr"/>
                  <a:endParaRPr lang="en-BE" sz="300" i="1" dirty="0">
                    <a:solidFill>
                      <a:srgbClr val="595652"/>
                    </a:solidFill>
                  </a:endParaRPr>
                </a:p>
                <a:p>
                  <a:pPr/>
                  <a14:m>
                    <m:oMathPara xmlns:m="http://schemas.openxmlformats.org/officeDocument/2006/math">
                      <m:oMathParaPr>
                        <m:jc m:val="centerGroup"/>
                      </m:oMathParaPr>
                      <m:oMath xmlns:m="http://schemas.openxmlformats.org/officeDocument/2006/math">
                        <m:d>
                          <m:dPr>
                            <m:ctrlPr>
                              <a:rPr lang="en-BE" sz="1400" i="1" smtClean="0">
                                <a:solidFill>
                                  <a:srgbClr val="595652"/>
                                </a:solidFill>
                                <a:latin typeface="Cambria Math" panose="02040503050406030204" pitchFamily="18" charset="0"/>
                              </a:rPr>
                            </m:ctrlPr>
                          </m:dPr>
                          <m:e>
                            <m:m>
                              <m:mPr>
                                <m:mcs>
                                  <m:mc>
                                    <m:mcPr>
                                      <m:count m:val="1"/>
                                      <m:mcJc m:val="center"/>
                                    </m:mcPr>
                                  </m:mc>
                                </m:mcs>
                                <m:ctrlPr>
                                  <a:rPr lang="en-BE" sz="1400" i="1" smtClean="0">
                                    <a:solidFill>
                                      <a:srgbClr val="595652"/>
                                    </a:solidFill>
                                    <a:latin typeface="Cambria Math" panose="02040503050406030204" pitchFamily="18" charset="0"/>
                                  </a:rPr>
                                </m:ctrlPr>
                              </m:mPr>
                              <m:mr>
                                <m:e>
                                  <m:r>
                                    <m:rPr>
                                      <m:nor/>
                                      <m:brk m:alnAt="7"/>
                                    </m:rPr>
                                    <a:rPr lang="en-US" sz="1400" b="0" i="1" smtClean="0">
                                      <a:solidFill>
                                        <a:srgbClr val="595652"/>
                                      </a:solidFill>
                                    </a:rPr>
                                    <m:t>n</m:t>
                                  </m:r>
                                </m:e>
                              </m:mr>
                              <m:mr>
                                <m:e>
                                  <m:r>
                                    <m:rPr>
                                      <m:nor/>
                                    </m:rPr>
                                    <a:rPr lang="en-US" sz="1400" b="0" i="1" smtClean="0">
                                      <a:solidFill>
                                        <a:srgbClr val="595652"/>
                                      </a:solidFill>
                                    </a:rPr>
                                    <m:t>k</m:t>
                                  </m:r>
                                </m:e>
                              </m:mr>
                            </m:m>
                          </m:e>
                        </m:d>
                        <m:sSup>
                          <m:sSupPr>
                            <m:ctrlPr>
                              <a:rPr lang="en-BE" sz="1400" i="1" smtClean="0">
                                <a:solidFill>
                                  <a:srgbClr val="595652"/>
                                </a:solidFill>
                                <a:latin typeface="Cambria Math" panose="02040503050406030204" pitchFamily="18" charset="0"/>
                              </a:rPr>
                            </m:ctrlPr>
                          </m:sSupPr>
                          <m:e>
                            <m:r>
                              <m:rPr>
                                <m:nor/>
                              </m:rPr>
                              <a:rPr lang="en-US" sz="1400" b="0" i="1" smtClean="0">
                                <a:solidFill>
                                  <a:srgbClr val="595652"/>
                                </a:solidFill>
                              </a:rPr>
                              <m:t>p</m:t>
                            </m:r>
                          </m:e>
                          <m:sup>
                            <m:r>
                              <m:rPr>
                                <m:nor/>
                              </m:rPr>
                              <a:rPr lang="en-US" sz="1400" b="0" i="1" smtClean="0">
                                <a:solidFill>
                                  <a:srgbClr val="595652"/>
                                </a:solidFill>
                              </a:rPr>
                              <m:t>k</m:t>
                            </m:r>
                          </m:sup>
                        </m:sSup>
                        <m:sSup>
                          <m:sSupPr>
                            <m:ctrlPr>
                              <a:rPr lang="en-BE" sz="1400" i="1" smtClean="0">
                                <a:solidFill>
                                  <a:srgbClr val="595652"/>
                                </a:solidFill>
                                <a:latin typeface="Cambria Math" panose="02040503050406030204" pitchFamily="18" charset="0"/>
                              </a:rPr>
                            </m:ctrlPr>
                          </m:sSupPr>
                          <m:e>
                            <m:r>
                              <m:rPr>
                                <m:nor/>
                              </m:rPr>
                              <a:rPr lang="en-US" sz="1400" b="0" smtClean="0">
                                <a:solidFill>
                                  <a:srgbClr val="595652"/>
                                </a:solidFill>
                              </a:rPr>
                              <m:t>(1</m:t>
                            </m:r>
                            <m:r>
                              <m:rPr>
                                <m:nor/>
                              </m:rPr>
                              <a:rPr lang="en-US" sz="1400" b="0" i="1" smtClean="0">
                                <a:solidFill>
                                  <a:srgbClr val="595652"/>
                                </a:solidFill>
                              </a:rPr>
                              <m:t>−</m:t>
                            </m:r>
                            <m:r>
                              <m:rPr>
                                <m:nor/>
                              </m:rPr>
                              <a:rPr lang="en-US" sz="1400" b="0" i="1" smtClean="0">
                                <a:solidFill>
                                  <a:srgbClr val="595652"/>
                                </a:solidFill>
                              </a:rPr>
                              <m:t>p</m:t>
                            </m:r>
                            <m:r>
                              <m:rPr>
                                <m:nor/>
                              </m:rPr>
                              <a:rPr lang="en-US" sz="1400" b="0" smtClean="0">
                                <a:solidFill>
                                  <a:srgbClr val="595652"/>
                                </a:solidFill>
                              </a:rPr>
                              <m:t>)</m:t>
                            </m:r>
                          </m:e>
                          <m:sup>
                            <m:r>
                              <m:rPr>
                                <m:nor/>
                              </m:rPr>
                              <a:rPr lang="en-US" sz="1400" b="0" i="1" smtClean="0">
                                <a:solidFill>
                                  <a:srgbClr val="595652"/>
                                </a:solidFill>
                              </a:rPr>
                              <m:t>n</m:t>
                            </m:r>
                            <m:r>
                              <m:rPr>
                                <m:nor/>
                              </m:rPr>
                              <a:rPr lang="en-US" sz="1400" b="0" i="1" smtClean="0">
                                <a:solidFill>
                                  <a:srgbClr val="595652"/>
                                </a:solidFill>
                              </a:rPr>
                              <m:t>−</m:t>
                            </m:r>
                            <m:r>
                              <m:rPr>
                                <m:nor/>
                              </m:rPr>
                              <a:rPr lang="en-US" sz="1400" b="0" i="1" smtClean="0">
                                <a:solidFill>
                                  <a:srgbClr val="595652"/>
                                </a:solidFill>
                              </a:rPr>
                              <m:t>k</m:t>
                            </m:r>
                          </m:sup>
                        </m:sSup>
                        <m:r>
                          <a:rPr lang="en-US" sz="1400" b="0" i="1" smtClean="0">
                            <a:solidFill>
                              <a:srgbClr val="595652"/>
                            </a:solidFill>
                            <a:latin typeface="Cambria Math" panose="02040503050406030204" pitchFamily="18" charset="0"/>
                          </a:rPr>
                          <m:t>=</m:t>
                        </m:r>
                        <m:d>
                          <m:dPr>
                            <m:ctrlPr>
                              <a:rPr lang="en-BE" sz="1400" i="1">
                                <a:solidFill>
                                  <a:srgbClr val="595652"/>
                                </a:solidFill>
                                <a:latin typeface="Cambria Math" panose="02040503050406030204" pitchFamily="18" charset="0"/>
                              </a:rPr>
                            </m:ctrlPr>
                          </m:dPr>
                          <m:e>
                            <m:m>
                              <m:mPr>
                                <m:mcs>
                                  <m:mc>
                                    <m:mcPr>
                                      <m:count m:val="1"/>
                                      <m:mcJc m:val="center"/>
                                    </m:mcPr>
                                  </m:mc>
                                </m:mcs>
                                <m:ctrlPr>
                                  <a:rPr lang="en-BE" sz="1400" i="1">
                                    <a:solidFill>
                                      <a:srgbClr val="595652"/>
                                    </a:solidFill>
                                    <a:latin typeface="Cambria Math" panose="02040503050406030204" pitchFamily="18" charset="0"/>
                                  </a:rPr>
                                </m:ctrlPr>
                              </m:mPr>
                              <m:mr>
                                <m:e>
                                  <m:r>
                                    <m:rPr>
                                      <m:nor/>
                                      <m:brk m:alnAt="7"/>
                                    </m:rPr>
                                    <a:rPr lang="en-US" sz="1400" i="1">
                                      <a:solidFill>
                                        <a:srgbClr val="595652"/>
                                      </a:solidFill>
                                    </a:rPr>
                                    <m:t>n</m:t>
                                  </m:r>
                                </m:e>
                              </m:mr>
                              <m:mr>
                                <m:e>
                                  <m:r>
                                    <m:rPr>
                                      <m:nor/>
                                    </m:rPr>
                                    <a:rPr lang="en-US" sz="1400" i="1">
                                      <a:solidFill>
                                        <a:srgbClr val="595652"/>
                                      </a:solidFill>
                                    </a:rPr>
                                    <m:t>k</m:t>
                                  </m:r>
                                </m:e>
                              </m:mr>
                            </m:m>
                          </m:e>
                        </m:d>
                        <m:f>
                          <m:fPr>
                            <m:ctrlPr>
                              <a:rPr lang="en-US" sz="1400" i="1" smtClean="0">
                                <a:solidFill>
                                  <a:srgbClr val="595652"/>
                                </a:solidFill>
                                <a:latin typeface="Cambria Math" panose="02040503050406030204" pitchFamily="18" charset="0"/>
                              </a:rPr>
                            </m:ctrlPr>
                          </m:fPr>
                          <m:num>
                            <m:r>
                              <m:rPr>
                                <m:nor/>
                              </m:rPr>
                              <a:rPr lang="en-US" sz="1400" b="0" i="0" smtClean="0">
                                <a:solidFill>
                                  <a:srgbClr val="595652"/>
                                </a:solidFill>
                              </a:rPr>
                              <m:t>1</m:t>
                            </m:r>
                          </m:num>
                          <m:den>
                            <m:sSup>
                              <m:sSupPr>
                                <m:ctrlPr>
                                  <a:rPr lang="en-US" sz="1400" i="1" smtClean="0">
                                    <a:solidFill>
                                      <a:srgbClr val="595652"/>
                                    </a:solidFill>
                                    <a:latin typeface="Cambria Math" panose="02040503050406030204" pitchFamily="18" charset="0"/>
                                  </a:rPr>
                                </m:ctrlPr>
                              </m:sSupPr>
                              <m:e>
                                <m:r>
                                  <m:rPr>
                                    <m:nor/>
                                  </m:rPr>
                                  <a:rPr lang="en-US" sz="1400" b="0" i="0" smtClean="0">
                                    <a:solidFill>
                                      <a:srgbClr val="595652"/>
                                    </a:solidFill>
                                  </a:rPr>
                                  <m:t>2</m:t>
                                </m:r>
                              </m:e>
                              <m:sup>
                                <m:r>
                                  <m:rPr>
                                    <m:nor/>
                                  </m:rPr>
                                  <a:rPr lang="en-US" sz="1400" b="0" i="1" smtClean="0">
                                    <a:solidFill>
                                      <a:srgbClr val="595652"/>
                                    </a:solidFill>
                                  </a:rPr>
                                  <m:t>k</m:t>
                                </m:r>
                              </m:sup>
                            </m:sSup>
                          </m:den>
                        </m:f>
                      </m:oMath>
                    </m:oMathPara>
                  </a14:m>
                  <a:endParaRPr lang="en-BE" sz="1400" dirty="0">
                    <a:solidFill>
                      <a:srgbClr val="595652"/>
                    </a:solidFill>
                  </a:endParaRPr>
                </a:p>
              </p:txBody>
            </p:sp>
          </mc:Choice>
          <mc:Fallback xmlns="">
            <p:sp>
              <p:nvSpPr>
                <p:cNvPr id="29" name="TextBox 28">
                  <a:extLst>
                    <a:ext uri="{FF2B5EF4-FFF2-40B4-BE49-F238E27FC236}">
                      <a16:creationId xmlns:a16="http://schemas.microsoft.com/office/drawing/2014/main" id="{8475C8FD-6AAE-844E-9F0E-A5D201CC61EE}"/>
                    </a:ext>
                  </a:extLst>
                </p:cNvPr>
                <p:cNvSpPr txBox="1">
                  <a:spLocks noRot="1" noChangeAspect="1" noMove="1" noResize="1" noEditPoints="1" noAdjustHandles="1" noChangeArrowheads="1" noChangeShapeType="1" noTextEdit="1"/>
                </p:cNvSpPr>
                <p:nvPr/>
              </p:nvSpPr>
              <p:spPr>
                <a:xfrm>
                  <a:off x="252821" y="3864552"/>
                  <a:ext cx="1954509" cy="814390"/>
                </a:xfrm>
                <a:prstGeom prst="rect">
                  <a:avLst/>
                </a:prstGeom>
                <a:blipFill>
                  <a:blip r:embed="rId5"/>
                  <a:stretch>
                    <a:fillRect t="-1538"/>
                  </a:stretch>
                </a:blipFill>
              </p:spPr>
              <p:txBody>
                <a:bodyPr/>
                <a:lstStyle/>
                <a:p>
                  <a:r>
                    <a:rPr lang="en-BE">
                      <a:noFill/>
                    </a:rPr>
                    <a:t> </a:t>
                  </a:r>
                </a:p>
              </p:txBody>
            </p:sp>
          </mc:Fallback>
        </mc:AlternateContent>
        <p:sp>
          <p:nvSpPr>
            <p:cNvPr id="30" name="TextBox 29">
              <a:extLst>
                <a:ext uri="{FF2B5EF4-FFF2-40B4-BE49-F238E27FC236}">
                  <a16:creationId xmlns:a16="http://schemas.microsoft.com/office/drawing/2014/main" id="{B1826F46-323E-C049-BCD7-C18CD2315B52}"/>
                </a:ext>
              </a:extLst>
            </p:cNvPr>
            <p:cNvSpPr txBox="1"/>
            <p:nvPr/>
          </p:nvSpPr>
          <p:spPr>
            <a:xfrm>
              <a:off x="631382" y="5867944"/>
              <a:ext cx="362600" cy="261610"/>
            </a:xfrm>
            <a:prstGeom prst="rect">
              <a:avLst/>
            </a:prstGeom>
            <a:noFill/>
          </p:spPr>
          <p:txBody>
            <a:bodyPr wrap="none" rtlCol="0">
              <a:spAutoFit/>
            </a:bodyPr>
            <a:lstStyle/>
            <a:p>
              <a:r>
                <a:rPr lang="en-BE" sz="1100" dirty="0">
                  <a:solidFill>
                    <a:srgbClr val="FF1201"/>
                  </a:solidFill>
                </a:rPr>
                <a:t>LLL</a:t>
              </a:r>
            </a:p>
          </p:txBody>
        </p:sp>
        <p:sp>
          <p:nvSpPr>
            <p:cNvPr id="31" name="TextBox 30">
              <a:extLst>
                <a:ext uri="{FF2B5EF4-FFF2-40B4-BE49-F238E27FC236}">
                  <a16:creationId xmlns:a16="http://schemas.microsoft.com/office/drawing/2014/main" id="{95872990-BDDF-3443-9E90-F12927649C1C}"/>
                </a:ext>
              </a:extLst>
            </p:cNvPr>
            <p:cNvSpPr txBox="1"/>
            <p:nvPr/>
          </p:nvSpPr>
          <p:spPr>
            <a:xfrm>
              <a:off x="900320" y="5867944"/>
              <a:ext cx="383438" cy="600164"/>
            </a:xfrm>
            <a:prstGeom prst="rect">
              <a:avLst/>
            </a:prstGeom>
            <a:noFill/>
          </p:spPr>
          <p:txBody>
            <a:bodyPr wrap="none" rtlCol="0">
              <a:spAutoFit/>
            </a:bodyPr>
            <a:lstStyle/>
            <a:p>
              <a:r>
                <a:rPr lang="en-BE" sz="1100" dirty="0">
                  <a:solidFill>
                    <a:srgbClr val="FF1201"/>
                  </a:solidFill>
                </a:rPr>
                <a:t>LLR</a:t>
              </a:r>
            </a:p>
            <a:p>
              <a:r>
                <a:rPr lang="en-BE" sz="1100" dirty="0">
                  <a:solidFill>
                    <a:srgbClr val="FF1201"/>
                  </a:solidFill>
                </a:rPr>
                <a:t>LRL</a:t>
              </a:r>
            </a:p>
            <a:p>
              <a:r>
                <a:rPr lang="en-BE" sz="1100" dirty="0">
                  <a:solidFill>
                    <a:srgbClr val="FF1201"/>
                  </a:solidFill>
                </a:rPr>
                <a:t>RLL</a:t>
              </a:r>
              <a:endParaRPr lang="en-BE" sz="1200" dirty="0">
                <a:solidFill>
                  <a:srgbClr val="FF1201"/>
                </a:solidFill>
              </a:endParaRPr>
            </a:p>
          </p:txBody>
        </p:sp>
        <p:sp>
          <p:nvSpPr>
            <p:cNvPr id="32" name="TextBox 31">
              <a:extLst>
                <a:ext uri="{FF2B5EF4-FFF2-40B4-BE49-F238E27FC236}">
                  <a16:creationId xmlns:a16="http://schemas.microsoft.com/office/drawing/2014/main" id="{1C3DC46C-55E4-8644-BDAC-0FF804D3C327}"/>
                </a:ext>
              </a:extLst>
            </p:cNvPr>
            <p:cNvSpPr txBox="1"/>
            <p:nvPr/>
          </p:nvSpPr>
          <p:spPr>
            <a:xfrm>
              <a:off x="1184640" y="5867944"/>
              <a:ext cx="404278" cy="600164"/>
            </a:xfrm>
            <a:prstGeom prst="rect">
              <a:avLst/>
            </a:prstGeom>
            <a:noFill/>
          </p:spPr>
          <p:txBody>
            <a:bodyPr wrap="none" rtlCol="0">
              <a:spAutoFit/>
            </a:bodyPr>
            <a:lstStyle/>
            <a:p>
              <a:r>
                <a:rPr lang="en-BE" sz="1100" dirty="0">
                  <a:solidFill>
                    <a:srgbClr val="FF1201"/>
                  </a:solidFill>
                </a:rPr>
                <a:t>RRL</a:t>
              </a:r>
            </a:p>
            <a:p>
              <a:r>
                <a:rPr lang="en-BE" sz="1100" dirty="0">
                  <a:solidFill>
                    <a:srgbClr val="FF1201"/>
                  </a:solidFill>
                </a:rPr>
                <a:t>RLR</a:t>
              </a:r>
            </a:p>
            <a:p>
              <a:r>
                <a:rPr lang="en-BE" sz="1100" dirty="0">
                  <a:solidFill>
                    <a:srgbClr val="FF1201"/>
                  </a:solidFill>
                </a:rPr>
                <a:t>LRR</a:t>
              </a:r>
              <a:endParaRPr lang="en-BE" sz="1200" dirty="0">
                <a:solidFill>
                  <a:srgbClr val="FF1201"/>
                </a:solidFill>
              </a:endParaRPr>
            </a:p>
          </p:txBody>
        </p:sp>
        <p:sp>
          <p:nvSpPr>
            <p:cNvPr id="33" name="TextBox 32">
              <a:extLst>
                <a:ext uri="{FF2B5EF4-FFF2-40B4-BE49-F238E27FC236}">
                  <a16:creationId xmlns:a16="http://schemas.microsoft.com/office/drawing/2014/main" id="{76C6419C-3897-7949-9EB2-DF10B77DC2A5}"/>
                </a:ext>
              </a:extLst>
            </p:cNvPr>
            <p:cNvSpPr txBox="1"/>
            <p:nvPr/>
          </p:nvSpPr>
          <p:spPr>
            <a:xfrm>
              <a:off x="1457751" y="5867944"/>
              <a:ext cx="425116" cy="261610"/>
            </a:xfrm>
            <a:prstGeom prst="rect">
              <a:avLst/>
            </a:prstGeom>
            <a:noFill/>
          </p:spPr>
          <p:txBody>
            <a:bodyPr wrap="none" rtlCol="0">
              <a:spAutoFit/>
            </a:bodyPr>
            <a:lstStyle/>
            <a:p>
              <a:r>
                <a:rPr lang="en-BE" sz="1100" dirty="0">
                  <a:solidFill>
                    <a:srgbClr val="FF1201"/>
                  </a:solidFill>
                </a:rPr>
                <a:t>RRR</a:t>
              </a:r>
            </a:p>
          </p:txBody>
        </p:sp>
        <p:pic>
          <p:nvPicPr>
            <p:cNvPr id="34" name="Picture 33">
              <a:extLst>
                <a:ext uri="{FF2B5EF4-FFF2-40B4-BE49-F238E27FC236}">
                  <a16:creationId xmlns:a16="http://schemas.microsoft.com/office/drawing/2014/main" id="{25405641-8C9D-034F-87B8-5FA2AD34273D}"/>
                </a:ext>
              </a:extLst>
            </p:cNvPr>
            <p:cNvPicPr>
              <a:picLocks noChangeAspect="1"/>
            </p:cNvPicPr>
            <p:nvPr/>
          </p:nvPicPr>
          <p:blipFill>
            <a:blip r:embed="rId6"/>
            <a:stretch>
              <a:fillRect/>
            </a:stretch>
          </p:blipFill>
          <p:spPr>
            <a:xfrm>
              <a:off x="650032" y="4843158"/>
              <a:ext cx="1186110" cy="1041083"/>
            </a:xfrm>
            <a:prstGeom prst="rect">
              <a:avLst/>
            </a:prstGeom>
          </p:spPr>
        </p:pic>
      </p:grpSp>
    </p:spTree>
    <p:extLst>
      <p:ext uri="{BB962C8B-B14F-4D97-AF65-F5344CB8AC3E}">
        <p14:creationId xmlns:p14="http://schemas.microsoft.com/office/powerpoint/2010/main" val="1337792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earing a suit and tie&#10;&#10;Description automatically generated">
            <a:extLst>
              <a:ext uri="{FF2B5EF4-FFF2-40B4-BE49-F238E27FC236}">
                <a16:creationId xmlns:a16="http://schemas.microsoft.com/office/drawing/2014/main" id="{7301E99B-3A95-8041-8557-E2441FEF4C1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flipH="1">
            <a:off x="10866119" y="767119"/>
            <a:ext cx="984408" cy="971001"/>
          </a:xfrm>
          <a:prstGeom prst="rect">
            <a:avLst/>
          </a:prstGeom>
        </p:spPr>
      </p:pic>
      <p:sp>
        <p:nvSpPr>
          <p:cNvPr id="37" name="TextBox 36">
            <a:extLst>
              <a:ext uri="{FF2B5EF4-FFF2-40B4-BE49-F238E27FC236}">
                <a16:creationId xmlns:a16="http://schemas.microsoft.com/office/drawing/2014/main" id="{1BD37EED-8487-9649-87E5-112ACDBD60D7}"/>
              </a:ext>
            </a:extLst>
          </p:cNvPr>
          <p:cNvSpPr txBox="1"/>
          <p:nvPr/>
        </p:nvSpPr>
        <p:spPr>
          <a:xfrm>
            <a:off x="304402" y="404813"/>
            <a:ext cx="3760517" cy="954107"/>
          </a:xfrm>
          <a:prstGeom prst="rect">
            <a:avLst/>
          </a:prstGeom>
          <a:noFill/>
        </p:spPr>
        <p:txBody>
          <a:bodyPr wrap="none" rtlCol="0">
            <a:spAutoFit/>
          </a:bodyPr>
          <a:lstStyle/>
          <a:p>
            <a:r>
              <a:rPr lang="en-BE" sz="2800" b="1" dirty="0">
                <a:solidFill>
                  <a:srgbClr val="932833"/>
                </a:solidFill>
              </a:rPr>
              <a:t>Computational Thinking</a:t>
            </a:r>
            <a:br>
              <a:rPr lang="en-BE" sz="2800" b="1" dirty="0">
                <a:solidFill>
                  <a:srgbClr val="932833"/>
                </a:solidFill>
              </a:rPr>
            </a:br>
            <a:r>
              <a:rPr lang="en-BE" sz="2800" b="1" i="1" dirty="0">
                <a:solidFill>
                  <a:srgbClr val="932833"/>
                </a:solidFill>
              </a:rPr>
              <a:t>in de klas</a:t>
            </a:r>
          </a:p>
        </p:txBody>
      </p:sp>
      <p:sp>
        <p:nvSpPr>
          <p:cNvPr id="36" name="TextBox 35">
            <a:extLst>
              <a:ext uri="{FF2B5EF4-FFF2-40B4-BE49-F238E27FC236}">
                <a16:creationId xmlns:a16="http://schemas.microsoft.com/office/drawing/2014/main" id="{57D8E8D9-3C61-3B45-890A-8ED7FD030929}"/>
              </a:ext>
            </a:extLst>
          </p:cNvPr>
          <p:cNvSpPr txBox="1"/>
          <p:nvPr/>
        </p:nvSpPr>
        <p:spPr>
          <a:xfrm>
            <a:off x="10751465" y="404813"/>
            <a:ext cx="1190711" cy="523220"/>
          </a:xfrm>
          <a:prstGeom prst="rect">
            <a:avLst/>
          </a:prstGeom>
          <a:noFill/>
        </p:spPr>
        <p:txBody>
          <a:bodyPr wrap="none" rtlCol="0">
            <a:spAutoFit/>
          </a:bodyPr>
          <a:lstStyle/>
          <a:p>
            <a:r>
              <a:rPr lang="en-BE" sz="2800" b="1" i="1" dirty="0">
                <a:solidFill>
                  <a:srgbClr val="932833"/>
                </a:solidFill>
              </a:rPr>
              <a:t>Galton</a:t>
            </a:r>
          </a:p>
        </p:txBody>
      </p:sp>
      <p:pic>
        <p:nvPicPr>
          <p:cNvPr id="22" name="Picture 21">
            <a:extLst>
              <a:ext uri="{FF2B5EF4-FFF2-40B4-BE49-F238E27FC236}">
                <a16:creationId xmlns:a16="http://schemas.microsoft.com/office/drawing/2014/main" id="{0D712F24-B030-494B-A0AC-4C1CE97291C7}"/>
              </a:ext>
            </a:extLst>
          </p:cNvPr>
          <p:cNvPicPr>
            <a:picLocks noChangeAspect="1"/>
          </p:cNvPicPr>
          <p:nvPr/>
        </p:nvPicPr>
        <p:blipFill>
          <a:blip r:embed="rId4"/>
          <a:stretch>
            <a:fillRect/>
          </a:stretch>
        </p:blipFill>
        <p:spPr>
          <a:xfrm>
            <a:off x="4205750" y="574426"/>
            <a:ext cx="1924050" cy="1600200"/>
          </a:xfrm>
          <a:prstGeom prst="rect">
            <a:avLst/>
          </a:prstGeom>
        </p:spPr>
      </p:pic>
      <p:pic>
        <p:nvPicPr>
          <p:cNvPr id="3" name="Picture 2">
            <a:extLst>
              <a:ext uri="{FF2B5EF4-FFF2-40B4-BE49-F238E27FC236}">
                <a16:creationId xmlns:a16="http://schemas.microsoft.com/office/drawing/2014/main" id="{930775C7-A461-1A45-8C4E-0CACCB72AC23}"/>
              </a:ext>
            </a:extLst>
          </p:cNvPr>
          <p:cNvPicPr>
            <a:picLocks noChangeAspect="1"/>
          </p:cNvPicPr>
          <p:nvPr/>
        </p:nvPicPr>
        <p:blipFill>
          <a:blip r:embed="rId5"/>
          <a:stretch>
            <a:fillRect/>
          </a:stretch>
        </p:blipFill>
        <p:spPr>
          <a:xfrm>
            <a:off x="4205750" y="2480914"/>
            <a:ext cx="3543385" cy="3948847"/>
          </a:xfrm>
          <a:prstGeom prst="rect">
            <a:avLst/>
          </a:prstGeom>
        </p:spPr>
      </p:pic>
      <p:grpSp>
        <p:nvGrpSpPr>
          <p:cNvPr id="8" name="Group 7">
            <a:extLst>
              <a:ext uri="{FF2B5EF4-FFF2-40B4-BE49-F238E27FC236}">
                <a16:creationId xmlns:a16="http://schemas.microsoft.com/office/drawing/2014/main" id="{19025DC0-77EA-F84D-B98E-07AD0EB84D7D}"/>
              </a:ext>
            </a:extLst>
          </p:cNvPr>
          <p:cNvGrpSpPr/>
          <p:nvPr/>
        </p:nvGrpSpPr>
        <p:grpSpPr>
          <a:xfrm>
            <a:off x="252821" y="1524890"/>
            <a:ext cx="1954509" cy="4943218"/>
            <a:chOff x="252821" y="1524890"/>
            <a:chExt cx="1954509" cy="4943218"/>
          </a:xfrm>
        </p:grpSpPr>
        <p:pic>
          <p:nvPicPr>
            <p:cNvPr id="21" name="Picture 20" descr="A picture containing drawing&#10;&#10;Description automatically generated">
              <a:extLst>
                <a:ext uri="{FF2B5EF4-FFF2-40B4-BE49-F238E27FC236}">
                  <a16:creationId xmlns:a16="http://schemas.microsoft.com/office/drawing/2014/main" id="{0A95BEF1-3861-4948-9081-A7196EA75B6C}"/>
                </a:ext>
              </a:extLst>
            </p:cNvPr>
            <p:cNvPicPr/>
            <p:nvPr/>
          </p:nvPicPr>
          <p:blipFill>
            <a:blip r:embed="rId6">
              <a:extLst>
                <a:ext uri="{28A0092B-C50C-407E-A947-70E740481C1C}">
                  <a14:useLocalDpi xmlns:a14="http://schemas.microsoft.com/office/drawing/2010/main"/>
                </a:ext>
              </a:extLst>
            </a:blip>
            <a:stretch>
              <a:fillRect/>
            </a:stretch>
          </p:blipFill>
          <p:spPr>
            <a:xfrm>
              <a:off x="575067" y="1524890"/>
              <a:ext cx="1336040" cy="1076960"/>
            </a:xfrm>
            <a:prstGeom prst="rect">
              <a:avLst/>
            </a:prstGeom>
          </p:spPr>
        </p:pic>
        <p:sp>
          <p:nvSpPr>
            <p:cNvPr id="26" name="TextBox 25">
              <a:extLst>
                <a:ext uri="{FF2B5EF4-FFF2-40B4-BE49-F238E27FC236}">
                  <a16:creationId xmlns:a16="http://schemas.microsoft.com/office/drawing/2014/main" id="{286DFFE4-DED9-DE45-B8FE-46DB532CB123}"/>
                </a:ext>
              </a:extLst>
            </p:cNvPr>
            <p:cNvSpPr txBox="1"/>
            <p:nvPr/>
          </p:nvSpPr>
          <p:spPr>
            <a:xfrm>
              <a:off x="503054" y="2569209"/>
              <a:ext cx="1454045" cy="523220"/>
            </a:xfrm>
            <a:prstGeom prst="rect">
              <a:avLst/>
            </a:prstGeom>
            <a:noFill/>
          </p:spPr>
          <p:txBody>
            <a:bodyPr wrap="square" rtlCol="0">
              <a:spAutoFit/>
            </a:bodyPr>
            <a:lstStyle/>
            <a:p>
              <a:pPr algn="ctr"/>
              <a:r>
                <a:rPr lang="en-BE" sz="1400" dirty="0">
                  <a:solidFill>
                    <a:srgbClr val="595652"/>
                  </a:solidFill>
                </a:rPr>
                <a:t>Bean Machine</a:t>
              </a:r>
            </a:p>
            <a:p>
              <a:pPr algn="ctr"/>
              <a:r>
                <a:rPr lang="en-BE" sz="1400" dirty="0">
                  <a:solidFill>
                    <a:srgbClr val="595652"/>
                  </a:solidFill>
                </a:rPr>
                <a:t>Bord van Galton </a:t>
              </a:r>
            </a:p>
          </p:txBody>
        </p:sp>
        <p:cxnSp>
          <p:nvCxnSpPr>
            <p:cNvPr id="27" name="Straight Connector 26">
              <a:extLst>
                <a:ext uri="{FF2B5EF4-FFF2-40B4-BE49-F238E27FC236}">
                  <a16:creationId xmlns:a16="http://schemas.microsoft.com/office/drawing/2014/main" id="{898612AA-02CC-E548-9C23-87BDF09BFE9A}"/>
                </a:ext>
              </a:extLst>
            </p:cNvPr>
            <p:cNvCxnSpPr>
              <a:cxnSpLocks/>
            </p:cNvCxnSpPr>
            <p:nvPr/>
          </p:nvCxnSpPr>
          <p:spPr>
            <a:xfrm>
              <a:off x="726046" y="2815431"/>
              <a:ext cx="1008062" cy="0"/>
            </a:xfrm>
            <a:prstGeom prst="line">
              <a:avLst/>
            </a:prstGeom>
            <a:ln>
              <a:solidFill>
                <a:srgbClr val="FF120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6B8C3DF6-496F-1A49-8FE7-480F1439E647}"/>
                </a:ext>
              </a:extLst>
            </p:cNvPr>
            <p:cNvSpPr txBox="1"/>
            <p:nvPr/>
          </p:nvSpPr>
          <p:spPr>
            <a:xfrm flipH="1">
              <a:off x="350905" y="3226608"/>
              <a:ext cx="1759931" cy="523220"/>
            </a:xfrm>
            <a:prstGeom prst="rect">
              <a:avLst/>
            </a:prstGeom>
            <a:noFill/>
          </p:spPr>
          <p:txBody>
            <a:bodyPr wrap="square" rtlCol="0">
              <a:spAutoFit/>
            </a:bodyPr>
            <a:lstStyle/>
            <a:p>
              <a:pPr algn="ctr"/>
              <a:r>
                <a:rPr lang="en-BE" sz="1400" i="1" dirty="0">
                  <a:solidFill>
                    <a:srgbClr val="595652"/>
                  </a:solidFill>
                </a:rPr>
                <a:t>n</a:t>
              </a:r>
              <a:r>
                <a:rPr lang="en-BE" sz="1400" dirty="0">
                  <a:solidFill>
                    <a:srgbClr val="595652"/>
                  </a:solidFill>
                </a:rPr>
                <a:t> rijen</a:t>
              </a:r>
            </a:p>
            <a:p>
              <a:pPr algn="ctr"/>
              <a:r>
                <a:rPr lang="en-BE" sz="1400" dirty="0">
                  <a:solidFill>
                    <a:srgbClr val="595652"/>
                  </a:solidFill>
                </a:rPr>
                <a:t>Kansverdeling: </a:t>
              </a:r>
              <a:r>
                <a:rPr lang="nl-NL" sz="1400" dirty="0">
                  <a:solidFill>
                    <a:srgbClr val="595652"/>
                  </a:solidFill>
                </a:rPr>
                <a:t>B(</a:t>
              </a:r>
              <a:r>
                <a:rPr lang="nl-NL" sz="1400" i="1" dirty="0">
                  <a:solidFill>
                    <a:srgbClr val="595652"/>
                  </a:solidFill>
                </a:rPr>
                <a:t>n</a:t>
              </a:r>
              <a:r>
                <a:rPr lang="nl-NL" sz="1400" dirty="0">
                  <a:solidFill>
                    <a:srgbClr val="595652"/>
                  </a:solidFill>
                </a:rPr>
                <a:t>,½)</a:t>
              </a:r>
              <a:r>
                <a:rPr lang="en-BE" sz="1400" dirty="0">
                  <a:solidFill>
                    <a:srgbClr val="595652"/>
                  </a:solidFill>
                </a:rPr>
                <a:t> </a:t>
              </a: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8475C8FD-6AAE-844E-9F0E-A5D201CC61EE}"/>
                    </a:ext>
                  </a:extLst>
                </p:cNvPr>
                <p:cNvSpPr txBox="1"/>
                <p:nvPr/>
              </p:nvSpPr>
              <p:spPr>
                <a:xfrm>
                  <a:off x="252821" y="3864552"/>
                  <a:ext cx="1954509" cy="814390"/>
                </a:xfrm>
                <a:prstGeom prst="rect">
                  <a:avLst/>
                </a:prstGeom>
                <a:noFill/>
              </p:spPr>
              <p:txBody>
                <a:bodyPr wrap="none" rtlCol="0">
                  <a:spAutoFit/>
                </a:bodyPr>
                <a:lstStyle/>
                <a:p>
                  <a:pPr algn="ctr"/>
                  <a:r>
                    <a:rPr lang="en-BE" sz="1400" dirty="0">
                      <a:solidFill>
                        <a:srgbClr val="595652"/>
                      </a:solidFill>
                    </a:rPr>
                    <a:t>Kans op bakje </a:t>
                  </a:r>
                  <a:r>
                    <a:rPr lang="en-BE" sz="1400" i="1" dirty="0">
                      <a:solidFill>
                        <a:srgbClr val="595652"/>
                      </a:solidFill>
                    </a:rPr>
                    <a:t>k</a:t>
                  </a:r>
                </a:p>
                <a:p>
                  <a:pPr algn="ctr"/>
                  <a:endParaRPr lang="en-BE" sz="300" i="1" dirty="0">
                    <a:solidFill>
                      <a:srgbClr val="595652"/>
                    </a:solidFill>
                  </a:endParaRPr>
                </a:p>
                <a:p>
                  <a:pPr/>
                  <a14:m>
                    <m:oMathPara xmlns:m="http://schemas.openxmlformats.org/officeDocument/2006/math">
                      <m:oMathParaPr>
                        <m:jc m:val="centerGroup"/>
                      </m:oMathParaPr>
                      <m:oMath xmlns:m="http://schemas.openxmlformats.org/officeDocument/2006/math">
                        <m:d>
                          <m:dPr>
                            <m:ctrlPr>
                              <a:rPr lang="en-BE" sz="1400" i="1" smtClean="0">
                                <a:solidFill>
                                  <a:srgbClr val="595652"/>
                                </a:solidFill>
                                <a:latin typeface="Cambria Math" panose="02040503050406030204" pitchFamily="18" charset="0"/>
                              </a:rPr>
                            </m:ctrlPr>
                          </m:dPr>
                          <m:e>
                            <m:m>
                              <m:mPr>
                                <m:mcs>
                                  <m:mc>
                                    <m:mcPr>
                                      <m:count m:val="1"/>
                                      <m:mcJc m:val="center"/>
                                    </m:mcPr>
                                  </m:mc>
                                </m:mcs>
                                <m:ctrlPr>
                                  <a:rPr lang="en-BE" sz="1400" i="1" smtClean="0">
                                    <a:solidFill>
                                      <a:srgbClr val="595652"/>
                                    </a:solidFill>
                                    <a:latin typeface="Cambria Math" panose="02040503050406030204" pitchFamily="18" charset="0"/>
                                  </a:rPr>
                                </m:ctrlPr>
                              </m:mPr>
                              <m:mr>
                                <m:e>
                                  <m:r>
                                    <m:rPr>
                                      <m:nor/>
                                      <m:brk m:alnAt="7"/>
                                    </m:rPr>
                                    <a:rPr lang="en-US" sz="1400" b="0" i="1" smtClean="0">
                                      <a:solidFill>
                                        <a:srgbClr val="595652"/>
                                      </a:solidFill>
                                    </a:rPr>
                                    <m:t>n</m:t>
                                  </m:r>
                                </m:e>
                              </m:mr>
                              <m:mr>
                                <m:e>
                                  <m:r>
                                    <m:rPr>
                                      <m:nor/>
                                    </m:rPr>
                                    <a:rPr lang="en-US" sz="1400" b="0" i="1" smtClean="0">
                                      <a:solidFill>
                                        <a:srgbClr val="595652"/>
                                      </a:solidFill>
                                    </a:rPr>
                                    <m:t>k</m:t>
                                  </m:r>
                                </m:e>
                              </m:mr>
                            </m:m>
                          </m:e>
                        </m:d>
                        <m:sSup>
                          <m:sSupPr>
                            <m:ctrlPr>
                              <a:rPr lang="en-BE" sz="1400" i="1" smtClean="0">
                                <a:solidFill>
                                  <a:srgbClr val="595652"/>
                                </a:solidFill>
                                <a:latin typeface="Cambria Math" panose="02040503050406030204" pitchFamily="18" charset="0"/>
                              </a:rPr>
                            </m:ctrlPr>
                          </m:sSupPr>
                          <m:e>
                            <m:r>
                              <m:rPr>
                                <m:nor/>
                              </m:rPr>
                              <a:rPr lang="en-US" sz="1400" b="0" i="1" smtClean="0">
                                <a:solidFill>
                                  <a:srgbClr val="595652"/>
                                </a:solidFill>
                              </a:rPr>
                              <m:t>p</m:t>
                            </m:r>
                          </m:e>
                          <m:sup>
                            <m:r>
                              <m:rPr>
                                <m:nor/>
                              </m:rPr>
                              <a:rPr lang="en-US" sz="1400" b="0" i="1" smtClean="0">
                                <a:solidFill>
                                  <a:srgbClr val="595652"/>
                                </a:solidFill>
                              </a:rPr>
                              <m:t>k</m:t>
                            </m:r>
                          </m:sup>
                        </m:sSup>
                        <m:sSup>
                          <m:sSupPr>
                            <m:ctrlPr>
                              <a:rPr lang="en-BE" sz="1400" i="1" smtClean="0">
                                <a:solidFill>
                                  <a:srgbClr val="595652"/>
                                </a:solidFill>
                                <a:latin typeface="Cambria Math" panose="02040503050406030204" pitchFamily="18" charset="0"/>
                              </a:rPr>
                            </m:ctrlPr>
                          </m:sSupPr>
                          <m:e>
                            <m:r>
                              <m:rPr>
                                <m:nor/>
                              </m:rPr>
                              <a:rPr lang="en-US" sz="1400" b="0" smtClean="0">
                                <a:solidFill>
                                  <a:srgbClr val="595652"/>
                                </a:solidFill>
                              </a:rPr>
                              <m:t>(1</m:t>
                            </m:r>
                            <m:r>
                              <m:rPr>
                                <m:nor/>
                              </m:rPr>
                              <a:rPr lang="en-US" sz="1400" b="0" i="1" smtClean="0">
                                <a:solidFill>
                                  <a:srgbClr val="595652"/>
                                </a:solidFill>
                              </a:rPr>
                              <m:t>−</m:t>
                            </m:r>
                            <m:r>
                              <m:rPr>
                                <m:nor/>
                              </m:rPr>
                              <a:rPr lang="en-US" sz="1400" b="0" i="1" smtClean="0">
                                <a:solidFill>
                                  <a:srgbClr val="595652"/>
                                </a:solidFill>
                              </a:rPr>
                              <m:t>p</m:t>
                            </m:r>
                            <m:r>
                              <m:rPr>
                                <m:nor/>
                              </m:rPr>
                              <a:rPr lang="en-US" sz="1400" b="0" smtClean="0">
                                <a:solidFill>
                                  <a:srgbClr val="595652"/>
                                </a:solidFill>
                              </a:rPr>
                              <m:t>)</m:t>
                            </m:r>
                          </m:e>
                          <m:sup>
                            <m:r>
                              <m:rPr>
                                <m:nor/>
                              </m:rPr>
                              <a:rPr lang="en-US" sz="1400" b="0" i="1" smtClean="0">
                                <a:solidFill>
                                  <a:srgbClr val="595652"/>
                                </a:solidFill>
                              </a:rPr>
                              <m:t>n</m:t>
                            </m:r>
                            <m:r>
                              <m:rPr>
                                <m:nor/>
                              </m:rPr>
                              <a:rPr lang="en-US" sz="1400" b="0" i="1" smtClean="0">
                                <a:solidFill>
                                  <a:srgbClr val="595652"/>
                                </a:solidFill>
                              </a:rPr>
                              <m:t>−</m:t>
                            </m:r>
                            <m:r>
                              <m:rPr>
                                <m:nor/>
                              </m:rPr>
                              <a:rPr lang="en-US" sz="1400" b="0" i="1" smtClean="0">
                                <a:solidFill>
                                  <a:srgbClr val="595652"/>
                                </a:solidFill>
                              </a:rPr>
                              <m:t>k</m:t>
                            </m:r>
                          </m:sup>
                        </m:sSup>
                        <m:r>
                          <a:rPr lang="en-US" sz="1400" b="0" i="1" smtClean="0">
                            <a:solidFill>
                              <a:srgbClr val="595652"/>
                            </a:solidFill>
                            <a:latin typeface="Cambria Math" panose="02040503050406030204" pitchFamily="18" charset="0"/>
                          </a:rPr>
                          <m:t>=</m:t>
                        </m:r>
                        <m:d>
                          <m:dPr>
                            <m:ctrlPr>
                              <a:rPr lang="en-BE" sz="1400" i="1">
                                <a:solidFill>
                                  <a:srgbClr val="595652"/>
                                </a:solidFill>
                                <a:latin typeface="Cambria Math" panose="02040503050406030204" pitchFamily="18" charset="0"/>
                              </a:rPr>
                            </m:ctrlPr>
                          </m:dPr>
                          <m:e>
                            <m:m>
                              <m:mPr>
                                <m:mcs>
                                  <m:mc>
                                    <m:mcPr>
                                      <m:count m:val="1"/>
                                      <m:mcJc m:val="center"/>
                                    </m:mcPr>
                                  </m:mc>
                                </m:mcs>
                                <m:ctrlPr>
                                  <a:rPr lang="en-BE" sz="1400" i="1">
                                    <a:solidFill>
                                      <a:srgbClr val="595652"/>
                                    </a:solidFill>
                                    <a:latin typeface="Cambria Math" panose="02040503050406030204" pitchFamily="18" charset="0"/>
                                  </a:rPr>
                                </m:ctrlPr>
                              </m:mPr>
                              <m:mr>
                                <m:e>
                                  <m:r>
                                    <m:rPr>
                                      <m:nor/>
                                      <m:brk m:alnAt="7"/>
                                    </m:rPr>
                                    <a:rPr lang="en-US" sz="1400" i="1">
                                      <a:solidFill>
                                        <a:srgbClr val="595652"/>
                                      </a:solidFill>
                                    </a:rPr>
                                    <m:t>n</m:t>
                                  </m:r>
                                </m:e>
                              </m:mr>
                              <m:mr>
                                <m:e>
                                  <m:r>
                                    <m:rPr>
                                      <m:nor/>
                                    </m:rPr>
                                    <a:rPr lang="en-US" sz="1400" i="1">
                                      <a:solidFill>
                                        <a:srgbClr val="595652"/>
                                      </a:solidFill>
                                    </a:rPr>
                                    <m:t>k</m:t>
                                  </m:r>
                                </m:e>
                              </m:mr>
                            </m:m>
                          </m:e>
                        </m:d>
                        <m:f>
                          <m:fPr>
                            <m:ctrlPr>
                              <a:rPr lang="en-US" sz="1400" i="1" smtClean="0">
                                <a:solidFill>
                                  <a:srgbClr val="595652"/>
                                </a:solidFill>
                                <a:latin typeface="Cambria Math" panose="02040503050406030204" pitchFamily="18" charset="0"/>
                              </a:rPr>
                            </m:ctrlPr>
                          </m:fPr>
                          <m:num>
                            <m:r>
                              <m:rPr>
                                <m:nor/>
                              </m:rPr>
                              <a:rPr lang="en-US" sz="1400" b="0" i="0" smtClean="0">
                                <a:solidFill>
                                  <a:srgbClr val="595652"/>
                                </a:solidFill>
                              </a:rPr>
                              <m:t>1</m:t>
                            </m:r>
                          </m:num>
                          <m:den>
                            <m:sSup>
                              <m:sSupPr>
                                <m:ctrlPr>
                                  <a:rPr lang="en-US" sz="1400" i="1" smtClean="0">
                                    <a:solidFill>
                                      <a:srgbClr val="595652"/>
                                    </a:solidFill>
                                    <a:latin typeface="Cambria Math" panose="02040503050406030204" pitchFamily="18" charset="0"/>
                                  </a:rPr>
                                </m:ctrlPr>
                              </m:sSupPr>
                              <m:e>
                                <m:r>
                                  <m:rPr>
                                    <m:nor/>
                                  </m:rPr>
                                  <a:rPr lang="en-US" sz="1400" b="0" i="0" smtClean="0">
                                    <a:solidFill>
                                      <a:srgbClr val="595652"/>
                                    </a:solidFill>
                                  </a:rPr>
                                  <m:t>2</m:t>
                                </m:r>
                              </m:e>
                              <m:sup>
                                <m:r>
                                  <m:rPr>
                                    <m:nor/>
                                  </m:rPr>
                                  <a:rPr lang="en-US" sz="1400" b="0" i="1" smtClean="0">
                                    <a:solidFill>
                                      <a:srgbClr val="595652"/>
                                    </a:solidFill>
                                  </a:rPr>
                                  <m:t>k</m:t>
                                </m:r>
                              </m:sup>
                            </m:sSup>
                          </m:den>
                        </m:f>
                      </m:oMath>
                    </m:oMathPara>
                  </a14:m>
                  <a:endParaRPr lang="en-BE" sz="1400" dirty="0">
                    <a:solidFill>
                      <a:srgbClr val="595652"/>
                    </a:solidFill>
                  </a:endParaRPr>
                </a:p>
              </p:txBody>
            </p:sp>
          </mc:Choice>
          <mc:Fallback xmlns="">
            <p:sp>
              <p:nvSpPr>
                <p:cNvPr id="29" name="TextBox 28">
                  <a:extLst>
                    <a:ext uri="{FF2B5EF4-FFF2-40B4-BE49-F238E27FC236}">
                      <a16:creationId xmlns:a16="http://schemas.microsoft.com/office/drawing/2014/main" id="{8475C8FD-6AAE-844E-9F0E-A5D201CC61EE}"/>
                    </a:ext>
                  </a:extLst>
                </p:cNvPr>
                <p:cNvSpPr txBox="1">
                  <a:spLocks noRot="1" noChangeAspect="1" noMove="1" noResize="1" noEditPoints="1" noAdjustHandles="1" noChangeArrowheads="1" noChangeShapeType="1" noTextEdit="1"/>
                </p:cNvSpPr>
                <p:nvPr/>
              </p:nvSpPr>
              <p:spPr>
                <a:xfrm>
                  <a:off x="252821" y="3864552"/>
                  <a:ext cx="1954509" cy="814390"/>
                </a:xfrm>
                <a:prstGeom prst="rect">
                  <a:avLst/>
                </a:prstGeom>
                <a:blipFill>
                  <a:blip r:embed="rId7"/>
                  <a:stretch>
                    <a:fillRect t="-1538"/>
                  </a:stretch>
                </a:blipFill>
              </p:spPr>
              <p:txBody>
                <a:bodyPr/>
                <a:lstStyle/>
                <a:p>
                  <a:r>
                    <a:rPr lang="en-BE">
                      <a:noFill/>
                    </a:rPr>
                    <a:t> </a:t>
                  </a:r>
                </a:p>
              </p:txBody>
            </p:sp>
          </mc:Fallback>
        </mc:AlternateContent>
        <p:sp>
          <p:nvSpPr>
            <p:cNvPr id="30" name="TextBox 29">
              <a:extLst>
                <a:ext uri="{FF2B5EF4-FFF2-40B4-BE49-F238E27FC236}">
                  <a16:creationId xmlns:a16="http://schemas.microsoft.com/office/drawing/2014/main" id="{B1826F46-323E-C049-BCD7-C18CD2315B52}"/>
                </a:ext>
              </a:extLst>
            </p:cNvPr>
            <p:cNvSpPr txBox="1"/>
            <p:nvPr/>
          </p:nvSpPr>
          <p:spPr>
            <a:xfrm>
              <a:off x="631382" y="5867944"/>
              <a:ext cx="362600" cy="261610"/>
            </a:xfrm>
            <a:prstGeom prst="rect">
              <a:avLst/>
            </a:prstGeom>
            <a:noFill/>
          </p:spPr>
          <p:txBody>
            <a:bodyPr wrap="none" rtlCol="0">
              <a:spAutoFit/>
            </a:bodyPr>
            <a:lstStyle/>
            <a:p>
              <a:r>
                <a:rPr lang="en-BE" sz="1100" dirty="0">
                  <a:solidFill>
                    <a:srgbClr val="FF1201"/>
                  </a:solidFill>
                </a:rPr>
                <a:t>LLL</a:t>
              </a:r>
            </a:p>
          </p:txBody>
        </p:sp>
        <p:sp>
          <p:nvSpPr>
            <p:cNvPr id="31" name="TextBox 30">
              <a:extLst>
                <a:ext uri="{FF2B5EF4-FFF2-40B4-BE49-F238E27FC236}">
                  <a16:creationId xmlns:a16="http://schemas.microsoft.com/office/drawing/2014/main" id="{95872990-BDDF-3443-9E90-F12927649C1C}"/>
                </a:ext>
              </a:extLst>
            </p:cNvPr>
            <p:cNvSpPr txBox="1"/>
            <p:nvPr/>
          </p:nvSpPr>
          <p:spPr>
            <a:xfrm>
              <a:off x="900320" y="5867944"/>
              <a:ext cx="383438" cy="600164"/>
            </a:xfrm>
            <a:prstGeom prst="rect">
              <a:avLst/>
            </a:prstGeom>
            <a:noFill/>
          </p:spPr>
          <p:txBody>
            <a:bodyPr wrap="none" rtlCol="0">
              <a:spAutoFit/>
            </a:bodyPr>
            <a:lstStyle/>
            <a:p>
              <a:r>
                <a:rPr lang="en-BE" sz="1100" dirty="0">
                  <a:solidFill>
                    <a:srgbClr val="FF1201"/>
                  </a:solidFill>
                </a:rPr>
                <a:t>LLR</a:t>
              </a:r>
            </a:p>
            <a:p>
              <a:r>
                <a:rPr lang="en-BE" sz="1100" dirty="0">
                  <a:solidFill>
                    <a:srgbClr val="FF1201"/>
                  </a:solidFill>
                </a:rPr>
                <a:t>LRL</a:t>
              </a:r>
            </a:p>
            <a:p>
              <a:r>
                <a:rPr lang="en-BE" sz="1100" dirty="0">
                  <a:solidFill>
                    <a:srgbClr val="FF1201"/>
                  </a:solidFill>
                </a:rPr>
                <a:t>RLL</a:t>
              </a:r>
              <a:endParaRPr lang="en-BE" sz="1200" dirty="0">
                <a:solidFill>
                  <a:srgbClr val="FF1201"/>
                </a:solidFill>
              </a:endParaRPr>
            </a:p>
          </p:txBody>
        </p:sp>
        <p:sp>
          <p:nvSpPr>
            <p:cNvPr id="32" name="TextBox 31">
              <a:extLst>
                <a:ext uri="{FF2B5EF4-FFF2-40B4-BE49-F238E27FC236}">
                  <a16:creationId xmlns:a16="http://schemas.microsoft.com/office/drawing/2014/main" id="{1C3DC46C-55E4-8644-BDAC-0FF804D3C327}"/>
                </a:ext>
              </a:extLst>
            </p:cNvPr>
            <p:cNvSpPr txBox="1"/>
            <p:nvPr/>
          </p:nvSpPr>
          <p:spPr>
            <a:xfrm>
              <a:off x="1184640" y="5867944"/>
              <a:ext cx="404278" cy="600164"/>
            </a:xfrm>
            <a:prstGeom prst="rect">
              <a:avLst/>
            </a:prstGeom>
            <a:noFill/>
          </p:spPr>
          <p:txBody>
            <a:bodyPr wrap="none" rtlCol="0">
              <a:spAutoFit/>
            </a:bodyPr>
            <a:lstStyle/>
            <a:p>
              <a:r>
                <a:rPr lang="en-BE" sz="1100" dirty="0">
                  <a:solidFill>
                    <a:srgbClr val="FF1201"/>
                  </a:solidFill>
                </a:rPr>
                <a:t>RRL</a:t>
              </a:r>
            </a:p>
            <a:p>
              <a:r>
                <a:rPr lang="en-BE" sz="1100" dirty="0">
                  <a:solidFill>
                    <a:srgbClr val="FF1201"/>
                  </a:solidFill>
                </a:rPr>
                <a:t>RLR</a:t>
              </a:r>
            </a:p>
            <a:p>
              <a:r>
                <a:rPr lang="en-BE" sz="1100" dirty="0">
                  <a:solidFill>
                    <a:srgbClr val="FF1201"/>
                  </a:solidFill>
                </a:rPr>
                <a:t>LRR</a:t>
              </a:r>
              <a:endParaRPr lang="en-BE" sz="1200" dirty="0">
                <a:solidFill>
                  <a:srgbClr val="FF1201"/>
                </a:solidFill>
              </a:endParaRPr>
            </a:p>
          </p:txBody>
        </p:sp>
        <p:sp>
          <p:nvSpPr>
            <p:cNvPr id="33" name="TextBox 32">
              <a:extLst>
                <a:ext uri="{FF2B5EF4-FFF2-40B4-BE49-F238E27FC236}">
                  <a16:creationId xmlns:a16="http://schemas.microsoft.com/office/drawing/2014/main" id="{76C6419C-3897-7949-9EB2-DF10B77DC2A5}"/>
                </a:ext>
              </a:extLst>
            </p:cNvPr>
            <p:cNvSpPr txBox="1"/>
            <p:nvPr/>
          </p:nvSpPr>
          <p:spPr>
            <a:xfrm>
              <a:off x="1457751" y="5867944"/>
              <a:ext cx="425116" cy="261610"/>
            </a:xfrm>
            <a:prstGeom prst="rect">
              <a:avLst/>
            </a:prstGeom>
            <a:noFill/>
          </p:spPr>
          <p:txBody>
            <a:bodyPr wrap="none" rtlCol="0">
              <a:spAutoFit/>
            </a:bodyPr>
            <a:lstStyle/>
            <a:p>
              <a:r>
                <a:rPr lang="en-BE" sz="1100" dirty="0">
                  <a:solidFill>
                    <a:srgbClr val="FF1201"/>
                  </a:solidFill>
                </a:rPr>
                <a:t>RRR</a:t>
              </a:r>
            </a:p>
          </p:txBody>
        </p:sp>
        <p:pic>
          <p:nvPicPr>
            <p:cNvPr id="34" name="Picture 33">
              <a:extLst>
                <a:ext uri="{FF2B5EF4-FFF2-40B4-BE49-F238E27FC236}">
                  <a16:creationId xmlns:a16="http://schemas.microsoft.com/office/drawing/2014/main" id="{25405641-8C9D-034F-87B8-5FA2AD34273D}"/>
                </a:ext>
              </a:extLst>
            </p:cNvPr>
            <p:cNvPicPr>
              <a:picLocks noChangeAspect="1"/>
            </p:cNvPicPr>
            <p:nvPr/>
          </p:nvPicPr>
          <p:blipFill>
            <a:blip r:embed="rId8"/>
            <a:stretch>
              <a:fillRect/>
            </a:stretch>
          </p:blipFill>
          <p:spPr>
            <a:xfrm>
              <a:off x="650032" y="4843158"/>
              <a:ext cx="1186110" cy="1041083"/>
            </a:xfrm>
            <a:prstGeom prst="rect">
              <a:avLst/>
            </a:prstGeom>
          </p:spPr>
        </p:pic>
      </p:grpSp>
      <p:sp>
        <p:nvSpPr>
          <p:cNvPr id="18" name="Rectangle 17">
            <a:extLst>
              <a:ext uri="{FF2B5EF4-FFF2-40B4-BE49-F238E27FC236}">
                <a16:creationId xmlns:a16="http://schemas.microsoft.com/office/drawing/2014/main" id="{0B916641-42AC-7E44-BF37-43B830DCC2EB}"/>
              </a:ext>
            </a:extLst>
          </p:cNvPr>
          <p:cNvSpPr/>
          <p:nvPr/>
        </p:nvSpPr>
        <p:spPr>
          <a:xfrm>
            <a:off x="4103716" y="2817055"/>
            <a:ext cx="2946400" cy="1271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b="1" dirty="0"/>
          </a:p>
        </p:txBody>
      </p:sp>
      <p:sp>
        <p:nvSpPr>
          <p:cNvPr id="19" name="Rectangle 18">
            <a:extLst>
              <a:ext uri="{FF2B5EF4-FFF2-40B4-BE49-F238E27FC236}">
                <a16:creationId xmlns:a16="http://schemas.microsoft.com/office/drawing/2014/main" id="{E1EE4DD8-4431-A946-9353-439C26392815}"/>
              </a:ext>
            </a:extLst>
          </p:cNvPr>
          <p:cNvSpPr/>
          <p:nvPr/>
        </p:nvSpPr>
        <p:spPr>
          <a:xfrm>
            <a:off x="4103713" y="4668432"/>
            <a:ext cx="3796145" cy="1732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0" name="Rectangle 19">
            <a:extLst>
              <a:ext uri="{FF2B5EF4-FFF2-40B4-BE49-F238E27FC236}">
                <a16:creationId xmlns:a16="http://schemas.microsoft.com/office/drawing/2014/main" id="{76F8FBCC-EF90-8145-84FA-854AACF1CA1C}"/>
              </a:ext>
            </a:extLst>
          </p:cNvPr>
          <p:cNvSpPr/>
          <p:nvPr/>
        </p:nvSpPr>
        <p:spPr>
          <a:xfrm>
            <a:off x="3746629" y="3780998"/>
            <a:ext cx="676327" cy="14685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b="1" dirty="0"/>
          </a:p>
        </p:txBody>
      </p:sp>
      <p:pic>
        <p:nvPicPr>
          <p:cNvPr id="23" name="Picture 22">
            <a:extLst>
              <a:ext uri="{FF2B5EF4-FFF2-40B4-BE49-F238E27FC236}">
                <a16:creationId xmlns:a16="http://schemas.microsoft.com/office/drawing/2014/main" id="{D38D4B0C-1926-F748-96F7-36291F1BA65F}"/>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4205058" y="4088525"/>
            <a:ext cx="3309784" cy="574033"/>
          </a:xfrm>
          <a:prstGeom prst="rect">
            <a:avLst/>
          </a:prstGeom>
        </p:spPr>
      </p:pic>
    </p:spTree>
    <p:extLst>
      <p:ext uri="{BB962C8B-B14F-4D97-AF65-F5344CB8AC3E}">
        <p14:creationId xmlns:p14="http://schemas.microsoft.com/office/powerpoint/2010/main" val="20854118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77F283E-135C-F941-82BB-E7281CE7F8BD}"/>
              </a:ext>
            </a:extLst>
          </p:cNvPr>
          <p:cNvSpPr txBox="1"/>
          <p:nvPr/>
        </p:nvSpPr>
        <p:spPr>
          <a:xfrm>
            <a:off x="2459210" y="627905"/>
            <a:ext cx="3760517" cy="523220"/>
          </a:xfrm>
          <a:prstGeom prst="rect">
            <a:avLst/>
          </a:prstGeom>
          <a:noFill/>
        </p:spPr>
        <p:txBody>
          <a:bodyPr wrap="none" rtlCol="0">
            <a:spAutoFit/>
          </a:bodyPr>
          <a:lstStyle/>
          <a:p>
            <a:r>
              <a:rPr lang="en-BE" sz="2800" b="1" dirty="0">
                <a:solidFill>
                  <a:srgbClr val="932833"/>
                </a:solidFill>
              </a:rPr>
              <a:t>Computational Thinking</a:t>
            </a:r>
          </a:p>
        </p:txBody>
      </p:sp>
      <p:sp>
        <p:nvSpPr>
          <p:cNvPr id="28" name="Rectangle 27">
            <a:extLst>
              <a:ext uri="{FF2B5EF4-FFF2-40B4-BE49-F238E27FC236}">
                <a16:creationId xmlns:a16="http://schemas.microsoft.com/office/drawing/2014/main" id="{4F329FA0-5018-C64E-832C-86E4642A3CDC}"/>
              </a:ext>
            </a:extLst>
          </p:cNvPr>
          <p:cNvSpPr/>
          <p:nvPr/>
        </p:nvSpPr>
        <p:spPr>
          <a:xfrm>
            <a:off x="332785" y="4868106"/>
            <a:ext cx="6142659" cy="1554272"/>
          </a:xfrm>
          <a:prstGeom prst="rect">
            <a:avLst/>
          </a:prstGeom>
        </p:spPr>
        <p:txBody>
          <a:bodyPr wrap="square">
            <a:spAutoFit/>
          </a:bodyPr>
          <a:lstStyle/>
          <a:p>
            <a:r>
              <a:rPr lang="en-GB" i="1" dirty="0">
                <a:solidFill>
                  <a:srgbClr val="595652"/>
                </a:solidFill>
                <a:latin typeface="Avenir" panose="02000503020000020003" pitchFamily="2" charset="0"/>
              </a:rPr>
              <a:t>Computational thinking is the </a:t>
            </a:r>
            <a:r>
              <a:rPr lang="en-GB" b="1" i="1" dirty="0">
                <a:solidFill>
                  <a:srgbClr val="C00000"/>
                </a:solidFill>
                <a:latin typeface="Avenir" panose="02000503020000020003" pitchFamily="2" charset="0"/>
              </a:rPr>
              <a:t>thought processes</a:t>
            </a:r>
            <a:r>
              <a:rPr lang="en-GB" b="1" i="1" dirty="0">
                <a:solidFill>
                  <a:srgbClr val="595652"/>
                </a:solidFill>
                <a:latin typeface="Avenir" panose="02000503020000020003" pitchFamily="2" charset="0"/>
              </a:rPr>
              <a:t> </a:t>
            </a:r>
            <a:r>
              <a:rPr lang="en-GB" i="1" dirty="0">
                <a:solidFill>
                  <a:srgbClr val="595652"/>
                </a:solidFill>
                <a:latin typeface="Avenir" panose="02000503020000020003" pitchFamily="2" charset="0"/>
              </a:rPr>
              <a:t>involved in formulating problems and their solutions so that the solutions are represented in a form that can be effectively carried out by an information-processing agent </a:t>
            </a:r>
          </a:p>
          <a:p>
            <a:endParaRPr lang="en-GB" sz="700" i="1" dirty="0">
              <a:solidFill>
                <a:srgbClr val="595652"/>
              </a:solidFill>
              <a:latin typeface="Avenir" panose="02000503020000020003" pitchFamily="2" charset="0"/>
            </a:endParaRPr>
          </a:p>
          <a:p>
            <a:r>
              <a:rPr lang="en-GB" sz="1600" dirty="0">
                <a:solidFill>
                  <a:srgbClr val="595652"/>
                </a:solidFill>
                <a:latin typeface="Avenir" panose="02000503020000020003" pitchFamily="2" charset="0"/>
              </a:rPr>
              <a:t>                                                                    Jeannette Wing, 2006</a:t>
            </a:r>
            <a:endParaRPr lang="en-GB" sz="1600" dirty="0">
              <a:solidFill>
                <a:srgbClr val="595652"/>
              </a:solidFill>
              <a:effectLst/>
              <a:latin typeface="Avenir" panose="02000503020000020003" pitchFamily="2" charset="0"/>
            </a:endParaRPr>
          </a:p>
        </p:txBody>
      </p:sp>
    </p:spTree>
    <p:extLst>
      <p:ext uri="{BB962C8B-B14F-4D97-AF65-F5344CB8AC3E}">
        <p14:creationId xmlns:p14="http://schemas.microsoft.com/office/powerpoint/2010/main" val="31284664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earing a suit and tie&#10;&#10;Description automatically generated">
            <a:extLst>
              <a:ext uri="{FF2B5EF4-FFF2-40B4-BE49-F238E27FC236}">
                <a16:creationId xmlns:a16="http://schemas.microsoft.com/office/drawing/2014/main" id="{7301E99B-3A95-8041-8557-E2441FEF4C1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flipH="1">
            <a:off x="10866119" y="767119"/>
            <a:ext cx="984408" cy="971001"/>
          </a:xfrm>
          <a:prstGeom prst="rect">
            <a:avLst/>
          </a:prstGeom>
        </p:spPr>
      </p:pic>
      <p:sp>
        <p:nvSpPr>
          <p:cNvPr id="37" name="TextBox 36">
            <a:extLst>
              <a:ext uri="{FF2B5EF4-FFF2-40B4-BE49-F238E27FC236}">
                <a16:creationId xmlns:a16="http://schemas.microsoft.com/office/drawing/2014/main" id="{1BD37EED-8487-9649-87E5-112ACDBD60D7}"/>
              </a:ext>
            </a:extLst>
          </p:cNvPr>
          <p:cNvSpPr txBox="1"/>
          <p:nvPr/>
        </p:nvSpPr>
        <p:spPr>
          <a:xfrm>
            <a:off x="304402" y="404813"/>
            <a:ext cx="3760517" cy="954107"/>
          </a:xfrm>
          <a:prstGeom prst="rect">
            <a:avLst/>
          </a:prstGeom>
          <a:noFill/>
        </p:spPr>
        <p:txBody>
          <a:bodyPr wrap="none" rtlCol="0">
            <a:spAutoFit/>
          </a:bodyPr>
          <a:lstStyle/>
          <a:p>
            <a:r>
              <a:rPr lang="en-BE" sz="2800" b="1" dirty="0">
                <a:solidFill>
                  <a:srgbClr val="932833"/>
                </a:solidFill>
              </a:rPr>
              <a:t>Computational Thinking</a:t>
            </a:r>
            <a:br>
              <a:rPr lang="en-BE" sz="2800" b="1" dirty="0">
                <a:solidFill>
                  <a:srgbClr val="932833"/>
                </a:solidFill>
              </a:rPr>
            </a:br>
            <a:r>
              <a:rPr lang="en-BE" sz="2800" b="1" i="1" dirty="0">
                <a:solidFill>
                  <a:srgbClr val="932833"/>
                </a:solidFill>
              </a:rPr>
              <a:t>in de klas</a:t>
            </a:r>
          </a:p>
        </p:txBody>
      </p:sp>
      <p:sp>
        <p:nvSpPr>
          <p:cNvPr id="36" name="TextBox 35">
            <a:extLst>
              <a:ext uri="{FF2B5EF4-FFF2-40B4-BE49-F238E27FC236}">
                <a16:creationId xmlns:a16="http://schemas.microsoft.com/office/drawing/2014/main" id="{57D8E8D9-3C61-3B45-890A-8ED7FD030929}"/>
              </a:ext>
            </a:extLst>
          </p:cNvPr>
          <p:cNvSpPr txBox="1"/>
          <p:nvPr/>
        </p:nvSpPr>
        <p:spPr>
          <a:xfrm>
            <a:off x="10751465" y="404813"/>
            <a:ext cx="1190711" cy="523220"/>
          </a:xfrm>
          <a:prstGeom prst="rect">
            <a:avLst/>
          </a:prstGeom>
          <a:noFill/>
        </p:spPr>
        <p:txBody>
          <a:bodyPr wrap="none" rtlCol="0">
            <a:spAutoFit/>
          </a:bodyPr>
          <a:lstStyle/>
          <a:p>
            <a:r>
              <a:rPr lang="en-BE" sz="2800" b="1" i="1" dirty="0">
                <a:solidFill>
                  <a:srgbClr val="932833"/>
                </a:solidFill>
              </a:rPr>
              <a:t>Galton</a:t>
            </a:r>
          </a:p>
        </p:txBody>
      </p:sp>
      <p:pic>
        <p:nvPicPr>
          <p:cNvPr id="22" name="Picture 21">
            <a:extLst>
              <a:ext uri="{FF2B5EF4-FFF2-40B4-BE49-F238E27FC236}">
                <a16:creationId xmlns:a16="http://schemas.microsoft.com/office/drawing/2014/main" id="{0D712F24-B030-494B-A0AC-4C1CE97291C7}"/>
              </a:ext>
            </a:extLst>
          </p:cNvPr>
          <p:cNvPicPr>
            <a:picLocks noChangeAspect="1"/>
          </p:cNvPicPr>
          <p:nvPr/>
        </p:nvPicPr>
        <p:blipFill>
          <a:blip r:embed="rId4"/>
          <a:stretch>
            <a:fillRect/>
          </a:stretch>
        </p:blipFill>
        <p:spPr>
          <a:xfrm>
            <a:off x="4205750" y="574426"/>
            <a:ext cx="1924050" cy="1600200"/>
          </a:xfrm>
          <a:prstGeom prst="rect">
            <a:avLst/>
          </a:prstGeom>
        </p:spPr>
      </p:pic>
      <p:pic>
        <p:nvPicPr>
          <p:cNvPr id="3" name="Picture 2">
            <a:extLst>
              <a:ext uri="{FF2B5EF4-FFF2-40B4-BE49-F238E27FC236}">
                <a16:creationId xmlns:a16="http://schemas.microsoft.com/office/drawing/2014/main" id="{930775C7-A461-1A45-8C4E-0CACCB72AC23}"/>
              </a:ext>
            </a:extLst>
          </p:cNvPr>
          <p:cNvPicPr>
            <a:picLocks noChangeAspect="1"/>
          </p:cNvPicPr>
          <p:nvPr/>
        </p:nvPicPr>
        <p:blipFill>
          <a:blip r:embed="rId5"/>
          <a:stretch>
            <a:fillRect/>
          </a:stretch>
        </p:blipFill>
        <p:spPr>
          <a:xfrm>
            <a:off x="4205750" y="2480914"/>
            <a:ext cx="3543385" cy="3948847"/>
          </a:xfrm>
          <a:prstGeom prst="rect">
            <a:avLst/>
          </a:prstGeom>
        </p:spPr>
      </p:pic>
      <p:grpSp>
        <p:nvGrpSpPr>
          <p:cNvPr id="8" name="Group 7">
            <a:extLst>
              <a:ext uri="{FF2B5EF4-FFF2-40B4-BE49-F238E27FC236}">
                <a16:creationId xmlns:a16="http://schemas.microsoft.com/office/drawing/2014/main" id="{19025DC0-77EA-F84D-B98E-07AD0EB84D7D}"/>
              </a:ext>
            </a:extLst>
          </p:cNvPr>
          <p:cNvGrpSpPr/>
          <p:nvPr/>
        </p:nvGrpSpPr>
        <p:grpSpPr>
          <a:xfrm>
            <a:off x="252821" y="1524890"/>
            <a:ext cx="1954509" cy="4943218"/>
            <a:chOff x="252821" y="1524890"/>
            <a:chExt cx="1954509" cy="4943218"/>
          </a:xfrm>
        </p:grpSpPr>
        <p:pic>
          <p:nvPicPr>
            <p:cNvPr id="21" name="Picture 20" descr="A picture containing drawing&#10;&#10;Description automatically generated">
              <a:extLst>
                <a:ext uri="{FF2B5EF4-FFF2-40B4-BE49-F238E27FC236}">
                  <a16:creationId xmlns:a16="http://schemas.microsoft.com/office/drawing/2014/main" id="{0A95BEF1-3861-4948-9081-A7196EA75B6C}"/>
                </a:ext>
              </a:extLst>
            </p:cNvPr>
            <p:cNvPicPr/>
            <p:nvPr/>
          </p:nvPicPr>
          <p:blipFill>
            <a:blip r:embed="rId6">
              <a:extLst>
                <a:ext uri="{28A0092B-C50C-407E-A947-70E740481C1C}">
                  <a14:useLocalDpi xmlns:a14="http://schemas.microsoft.com/office/drawing/2010/main"/>
                </a:ext>
              </a:extLst>
            </a:blip>
            <a:stretch>
              <a:fillRect/>
            </a:stretch>
          </p:blipFill>
          <p:spPr>
            <a:xfrm>
              <a:off x="575067" y="1524890"/>
              <a:ext cx="1336040" cy="1076960"/>
            </a:xfrm>
            <a:prstGeom prst="rect">
              <a:avLst/>
            </a:prstGeom>
          </p:spPr>
        </p:pic>
        <p:sp>
          <p:nvSpPr>
            <p:cNvPr id="26" name="TextBox 25">
              <a:extLst>
                <a:ext uri="{FF2B5EF4-FFF2-40B4-BE49-F238E27FC236}">
                  <a16:creationId xmlns:a16="http://schemas.microsoft.com/office/drawing/2014/main" id="{286DFFE4-DED9-DE45-B8FE-46DB532CB123}"/>
                </a:ext>
              </a:extLst>
            </p:cNvPr>
            <p:cNvSpPr txBox="1"/>
            <p:nvPr/>
          </p:nvSpPr>
          <p:spPr>
            <a:xfrm>
              <a:off x="503054" y="2569209"/>
              <a:ext cx="1454045" cy="523220"/>
            </a:xfrm>
            <a:prstGeom prst="rect">
              <a:avLst/>
            </a:prstGeom>
            <a:noFill/>
          </p:spPr>
          <p:txBody>
            <a:bodyPr wrap="square" rtlCol="0">
              <a:spAutoFit/>
            </a:bodyPr>
            <a:lstStyle/>
            <a:p>
              <a:pPr algn="ctr"/>
              <a:r>
                <a:rPr lang="en-BE" sz="1400" dirty="0">
                  <a:solidFill>
                    <a:srgbClr val="595652"/>
                  </a:solidFill>
                </a:rPr>
                <a:t>Bean Machine</a:t>
              </a:r>
            </a:p>
            <a:p>
              <a:pPr algn="ctr"/>
              <a:r>
                <a:rPr lang="en-BE" sz="1400" dirty="0">
                  <a:solidFill>
                    <a:srgbClr val="595652"/>
                  </a:solidFill>
                </a:rPr>
                <a:t>Bord van Galton </a:t>
              </a:r>
            </a:p>
          </p:txBody>
        </p:sp>
        <p:cxnSp>
          <p:nvCxnSpPr>
            <p:cNvPr id="27" name="Straight Connector 26">
              <a:extLst>
                <a:ext uri="{FF2B5EF4-FFF2-40B4-BE49-F238E27FC236}">
                  <a16:creationId xmlns:a16="http://schemas.microsoft.com/office/drawing/2014/main" id="{898612AA-02CC-E548-9C23-87BDF09BFE9A}"/>
                </a:ext>
              </a:extLst>
            </p:cNvPr>
            <p:cNvCxnSpPr>
              <a:cxnSpLocks/>
            </p:cNvCxnSpPr>
            <p:nvPr/>
          </p:nvCxnSpPr>
          <p:spPr>
            <a:xfrm>
              <a:off x="726046" y="2815431"/>
              <a:ext cx="1008062" cy="0"/>
            </a:xfrm>
            <a:prstGeom prst="line">
              <a:avLst/>
            </a:prstGeom>
            <a:ln>
              <a:solidFill>
                <a:srgbClr val="FF120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6B8C3DF6-496F-1A49-8FE7-480F1439E647}"/>
                </a:ext>
              </a:extLst>
            </p:cNvPr>
            <p:cNvSpPr txBox="1"/>
            <p:nvPr/>
          </p:nvSpPr>
          <p:spPr>
            <a:xfrm flipH="1">
              <a:off x="350905" y="3226608"/>
              <a:ext cx="1759931" cy="523220"/>
            </a:xfrm>
            <a:prstGeom prst="rect">
              <a:avLst/>
            </a:prstGeom>
            <a:noFill/>
          </p:spPr>
          <p:txBody>
            <a:bodyPr wrap="square" rtlCol="0">
              <a:spAutoFit/>
            </a:bodyPr>
            <a:lstStyle/>
            <a:p>
              <a:pPr algn="ctr"/>
              <a:r>
                <a:rPr lang="en-BE" sz="1400" i="1" dirty="0">
                  <a:solidFill>
                    <a:srgbClr val="595652"/>
                  </a:solidFill>
                </a:rPr>
                <a:t>n</a:t>
              </a:r>
              <a:r>
                <a:rPr lang="en-BE" sz="1400" dirty="0">
                  <a:solidFill>
                    <a:srgbClr val="595652"/>
                  </a:solidFill>
                </a:rPr>
                <a:t> rijen</a:t>
              </a:r>
            </a:p>
            <a:p>
              <a:pPr algn="ctr"/>
              <a:r>
                <a:rPr lang="en-BE" sz="1400" dirty="0">
                  <a:solidFill>
                    <a:srgbClr val="595652"/>
                  </a:solidFill>
                </a:rPr>
                <a:t>Kansverdeling: </a:t>
              </a:r>
              <a:r>
                <a:rPr lang="nl-NL" sz="1400" dirty="0">
                  <a:solidFill>
                    <a:srgbClr val="595652"/>
                  </a:solidFill>
                </a:rPr>
                <a:t>B(</a:t>
              </a:r>
              <a:r>
                <a:rPr lang="nl-NL" sz="1400" i="1" dirty="0">
                  <a:solidFill>
                    <a:srgbClr val="595652"/>
                  </a:solidFill>
                </a:rPr>
                <a:t>n</a:t>
              </a:r>
              <a:r>
                <a:rPr lang="nl-NL" sz="1400" dirty="0">
                  <a:solidFill>
                    <a:srgbClr val="595652"/>
                  </a:solidFill>
                </a:rPr>
                <a:t>,½)</a:t>
              </a:r>
              <a:r>
                <a:rPr lang="en-BE" sz="1400" dirty="0">
                  <a:solidFill>
                    <a:srgbClr val="595652"/>
                  </a:solidFill>
                </a:rPr>
                <a:t> </a:t>
              </a: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8475C8FD-6AAE-844E-9F0E-A5D201CC61EE}"/>
                    </a:ext>
                  </a:extLst>
                </p:cNvPr>
                <p:cNvSpPr txBox="1"/>
                <p:nvPr/>
              </p:nvSpPr>
              <p:spPr>
                <a:xfrm>
                  <a:off x="252821" y="3864552"/>
                  <a:ext cx="1954509" cy="814390"/>
                </a:xfrm>
                <a:prstGeom prst="rect">
                  <a:avLst/>
                </a:prstGeom>
                <a:noFill/>
              </p:spPr>
              <p:txBody>
                <a:bodyPr wrap="none" rtlCol="0">
                  <a:spAutoFit/>
                </a:bodyPr>
                <a:lstStyle/>
                <a:p>
                  <a:pPr algn="ctr"/>
                  <a:r>
                    <a:rPr lang="en-BE" sz="1400" dirty="0">
                      <a:solidFill>
                        <a:srgbClr val="595652"/>
                      </a:solidFill>
                    </a:rPr>
                    <a:t>Kans op bakje </a:t>
                  </a:r>
                  <a:r>
                    <a:rPr lang="en-BE" sz="1400" i="1" dirty="0">
                      <a:solidFill>
                        <a:srgbClr val="595652"/>
                      </a:solidFill>
                    </a:rPr>
                    <a:t>k</a:t>
                  </a:r>
                </a:p>
                <a:p>
                  <a:pPr algn="ctr"/>
                  <a:endParaRPr lang="en-BE" sz="300" i="1" dirty="0">
                    <a:solidFill>
                      <a:srgbClr val="595652"/>
                    </a:solidFill>
                  </a:endParaRPr>
                </a:p>
                <a:p>
                  <a:pPr/>
                  <a14:m>
                    <m:oMathPara xmlns:m="http://schemas.openxmlformats.org/officeDocument/2006/math">
                      <m:oMathParaPr>
                        <m:jc m:val="centerGroup"/>
                      </m:oMathParaPr>
                      <m:oMath xmlns:m="http://schemas.openxmlformats.org/officeDocument/2006/math">
                        <m:d>
                          <m:dPr>
                            <m:ctrlPr>
                              <a:rPr lang="en-BE" sz="1400" i="1" smtClean="0">
                                <a:solidFill>
                                  <a:srgbClr val="595652"/>
                                </a:solidFill>
                                <a:latin typeface="Cambria Math" panose="02040503050406030204" pitchFamily="18" charset="0"/>
                              </a:rPr>
                            </m:ctrlPr>
                          </m:dPr>
                          <m:e>
                            <m:m>
                              <m:mPr>
                                <m:mcs>
                                  <m:mc>
                                    <m:mcPr>
                                      <m:count m:val="1"/>
                                      <m:mcJc m:val="center"/>
                                    </m:mcPr>
                                  </m:mc>
                                </m:mcs>
                                <m:ctrlPr>
                                  <a:rPr lang="en-BE" sz="1400" i="1" smtClean="0">
                                    <a:solidFill>
                                      <a:srgbClr val="595652"/>
                                    </a:solidFill>
                                    <a:latin typeface="Cambria Math" panose="02040503050406030204" pitchFamily="18" charset="0"/>
                                  </a:rPr>
                                </m:ctrlPr>
                              </m:mPr>
                              <m:mr>
                                <m:e>
                                  <m:r>
                                    <m:rPr>
                                      <m:nor/>
                                      <m:brk m:alnAt="7"/>
                                    </m:rPr>
                                    <a:rPr lang="en-US" sz="1400" b="0" i="1" smtClean="0">
                                      <a:solidFill>
                                        <a:srgbClr val="595652"/>
                                      </a:solidFill>
                                    </a:rPr>
                                    <m:t>n</m:t>
                                  </m:r>
                                </m:e>
                              </m:mr>
                              <m:mr>
                                <m:e>
                                  <m:r>
                                    <m:rPr>
                                      <m:nor/>
                                    </m:rPr>
                                    <a:rPr lang="en-US" sz="1400" b="0" i="1" smtClean="0">
                                      <a:solidFill>
                                        <a:srgbClr val="595652"/>
                                      </a:solidFill>
                                    </a:rPr>
                                    <m:t>k</m:t>
                                  </m:r>
                                </m:e>
                              </m:mr>
                            </m:m>
                          </m:e>
                        </m:d>
                        <m:sSup>
                          <m:sSupPr>
                            <m:ctrlPr>
                              <a:rPr lang="en-BE" sz="1400" i="1" smtClean="0">
                                <a:solidFill>
                                  <a:srgbClr val="595652"/>
                                </a:solidFill>
                                <a:latin typeface="Cambria Math" panose="02040503050406030204" pitchFamily="18" charset="0"/>
                              </a:rPr>
                            </m:ctrlPr>
                          </m:sSupPr>
                          <m:e>
                            <m:r>
                              <m:rPr>
                                <m:nor/>
                              </m:rPr>
                              <a:rPr lang="en-US" sz="1400" b="0" i="1" smtClean="0">
                                <a:solidFill>
                                  <a:srgbClr val="595652"/>
                                </a:solidFill>
                              </a:rPr>
                              <m:t>p</m:t>
                            </m:r>
                          </m:e>
                          <m:sup>
                            <m:r>
                              <m:rPr>
                                <m:nor/>
                              </m:rPr>
                              <a:rPr lang="en-US" sz="1400" b="0" i="1" smtClean="0">
                                <a:solidFill>
                                  <a:srgbClr val="595652"/>
                                </a:solidFill>
                              </a:rPr>
                              <m:t>k</m:t>
                            </m:r>
                          </m:sup>
                        </m:sSup>
                        <m:sSup>
                          <m:sSupPr>
                            <m:ctrlPr>
                              <a:rPr lang="en-BE" sz="1400" i="1" smtClean="0">
                                <a:solidFill>
                                  <a:srgbClr val="595652"/>
                                </a:solidFill>
                                <a:latin typeface="Cambria Math" panose="02040503050406030204" pitchFamily="18" charset="0"/>
                              </a:rPr>
                            </m:ctrlPr>
                          </m:sSupPr>
                          <m:e>
                            <m:r>
                              <m:rPr>
                                <m:nor/>
                              </m:rPr>
                              <a:rPr lang="en-US" sz="1400" b="0" smtClean="0">
                                <a:solidFill>
                                  <a:srgbClr val="595652"/>
                                </a:solidFill>
                              </a:rPr>
                              <m:t>(1</m:t>
                            </m:r>
                            <m:r>
                              <m:rPr>
                                <m:nor/>
                              </m:rPr>
                              <a:rPr lang="en-US" sz="1400" b="0" i="1" smtClean="0">
                                <a:solidFill>
                                  <a:srgbClr val="595652"/>
                                </a:solidFill>
                              </a:rPr>
                              <m:t>−</m:t>
                            </m:r>
                            <m:r>
                              <m:rPr>
                                <m:nor/>
                              </m:rPr>
                              <a:rPr lang="en-US" sz="1400" b="0" i="1" smtClean="0">
                                <a:solidFill>
                                  <a:srgbClr val="595652"/>
                                </a:solidFill>
                              </a:rPr>
                              <m:t>p</m:t>
                            </m:r>
                            <m:r>
                              <m:rPr>
                                <m:nor/>
                              </m:rPr>
                              <a:rPr lang="en-US" sz="1400" b="0" smtClean="0">
                                <a:solidFill>
                                  <a:srgbClr val="595652"/>
                                </a:solidFill>
                              </a:rPr>
                              <m:t>)</m:t>
                            </m:r>
                          </m:e>
                          <m:sup>
                            <m:r>
                              <m:rPr>
                                <m:nor/>
                              </m:rPr>
                              <a:rPr lang="en-US" sz="1400" b="0" i="1" smtClean="0">
                                <a:solidFill>
                                  <a:srgbClr val="595652"/>
                                </a:solidFill>
                              </a:rPr>
                              <m:t>n</m:t>
                            </m:r>
                            <m:r>
                              <m:rPr>
                                <m:nor/>
                              </m:rPr>
                              <a:rPr lang="en-US" sz="1400" b="0" i="1" smtClean="0">
                                <a:solidFill>
                                  <a:srgbClr val="595652"/>
                                </a:solidFill>
                              </a:rPr>
                              <m:t>−</m:t>
                            </m:r>
                            <m:r>
                              <m:rPr>
                                <m:nor/>
                              </m:rPr>
                              <a:rPr lang="en-US" sz="1400" b="0" i="1" smtClean="0">
                                <a:solidFill>
                                  <a:srgbClr val="595652"/>
                                </a:solidFill>
                              </a:rPr>
                              <m:t>k</m:t>
                            </m:r>
                          </m:sup>
                        </m:sSup>
                        <m:r>
                          <a:rPr lang="en-US" sz="1400" b="0" i="1" smtClean="0">
                            <a:solidFill>
                              <a:srgbClr val="595652"/>
                            </a:solidFill>
                            <a:latin typeface="Cambria Math" panose="02040503050406030204" pitchFamily="18" charset="0"/>
                          </a:rPr>
                          <m:t>=</m:t>
                        </m:r>
                        <m:d>
                          <m:dPr>
                            <m:ctrlPr>
                              <a:rPr lang="en-BE" sz="1400" i="1">
                                <a:solidFill>
                                  <a:srgbClr val="595652"/>
                                </a:solidFill>
                                <a:latin typeface="Cambria Math" panose="02040503050406030204" pitchFamily="18" charset="0"/>
                              </a:rPr>
                            </m:ctrlPr>
                          </m:dPr>
                          <m:e>
                            <m:m>
                              <m:mPr>
                                <m:mcs>
                                  <m:mc>
                                    <m:mcPr>
                                      <m:count m:val="1"/>
                                      <m:mcJc m:val="center"/>
                                    </m:mcPr>
                                  </m:mc>
                                </m:mcs>
                                <m:ctrlPr>
                                  <a:rPr lang="en-BE" sz="1400" i="1">
                                    <a:solidFill>
                                      <a:srgbClr val="595652"/>
                                    </a:solidFill>
                                    <a:latin typeface="Cambria Math" panose="02040503050406030204" pitchFamily="18" charset="0"/>
                                  </a:rPr>
                                </m:ctrlPr>
                              </m:mPr>
                              <m:mr>
                                <m:e>
                                  <m:r>
                                    <m:rPr>
                                      <m:nor/>
                                      <m:brk m:alnAt="7"/>
                                    </m:rPr>
                                    <a:rPr lang="en-US" sz="1400" i="1">
                                      <a:solidFill>
                                        <a:srgbClr val="595652"/>
                                      </a:solidFill>
                                    </a:rPr>
                                    <m:t>n</m:t>
                                  </m:r>
                                </m:e>
                              </m:mr>
                              <m:mr>
                                <m:e>
                                  <m:r>
                                    <m:rPr>
                                      <m:nor/>
                                    </m:rPr>
                                    <a:rPr lang="en-US" sz="1400" i="1">
                                      <a:solidFill>
                                        <a:srgbClr val="595652"/>
                                      </a:solidFill>
                                    </a:rPr>
                                    <m:t>k</m:t>
                                  </m:r>
                                </m:e>
                              </m:mr>
                            </m:m>
                          </m:e>
                        </m:d>
                        <m:f>
                          <m:fPr>
                            <m:ctrlPr>
                              <a:rPr lang="en-US" sz="1400" i="1" smtClean="0">
                                <a:solidFill>
                                  <a:srgbClr val="595652"/>
                                </a:solidFill>
                                <a:latin typeface="Cambria Math" panose="02040503050406030204" pitchFamily="18" charset="0"/>
                              </a:rPr>
                            </m:ctrlPr>
                          </m:fPr>
                          <m:num>
                            <m:r>
                              <m:rPr>
                                <m:nor/>
                              </m:rPr>
                              <a:rPr lang="en-US" sz="1400" b="0" i="0" smtClean="0">
                                <a:solidFill>
                                  <a:srgbClr val="595652"/>
                                </a:solidFill>
                              </a:rPr>
                              <m:t>1</m:t>
                            </m:r>
                          </m:num>
                          <m:den>
                            <m:sSup>
                              <m:sSupPr>
                                <m:ctrlPr>
                                  <a:rPr lang="en-US" sz="1400" i="1" smtClean="0">
                                    <a:solidFill>
                                      <a:srgbClr val="595652"/>
                                    </a:solidFill>
                                    <a:latin typeface="Cambria Math" panose="02040503050406030204" pitchFamily="18" charset="0"/>
                                  </a:rPr>
                                </m:ctrlPr>
                              </m:sSupPr>
                              <m:e>
                                <m:r>
                                  <m:rPr>
                                    <m:nor/>
                                  </m:rPr>
                                  <a:rPr lang="en-US" sz="1400" b="0" i="0" smtClean="0">
                                    <a:solidFill>
                                      <a:srgbClr val="595652"/>
                                    </a:solidFill>
                                  </a:rPr>
                                  <m:t>2</m:t>
                                </m:r>
                              </m:e>
                              <m:sup>
                                <m:r>
                                  <m:rPr>
                                    <m:nor/>
                                  </m:rPr>
                                  <a:rPr lang="en-US" sz="1400" b="0" i="1" smtClean="0">
                                    <a:solidFill>
                                      <a:srgbClr val="595652"/>
                                    </a:solidFill>
                                  </a:rPr>
                                  <m:t>k</m:t>
                                </m:r>
                              </m:sup>
                            </m:sSup>
                          </m:den>
                        </m:f>
                      </m:oMath>
                    </m:oMathPara>
                  </a14:m>
                  <a:endParaRPr lang="en-BE" sz="1400" dirty="0">
                    <a:solidFill>
                      <a:srgbClr val="595652"/>
                    </a:solidFill>
                  </a:endParaRPr>
                </a:p>
              </p:txBody>
            </p:sp>
          </mc:Choice>
          <mc:Fallback xmlns="">
            <p:sp>
              <p:nvSpPr>
                <p:cNvPr id="29" name="TextBox 28">
                  <a:extLst>
                    <a:ext uri="{FF2B5EF4-FFF2-40B4-BE49-F238E27FC236}">
                      <a16:creationId xmlns:a16="http://schemas.microsoft.com/office/drawing/2014/main" id="{8475C8FD-6AAE-844E-9F0E-A5D201CC61EE}"/>
                    </a:ext>
                  </a:extLst>
                </p:cNvPr>
                <p:cNvSpPr txBox="1">
                  <a:spLocks noRot="1" noChangeAspect="1" noMove="1" noResize="1" noEditPoints="1" noAdjustHandles="1" noChangeArrowheads="1" noChangeShapeType="1" noTextEdit="1"/>
                </p:cNvSpPr>
                <p:nvPr/>
              </p:nvSpPr>
              <p:spPr>
                <a:xfrm>
                  <a:off x="252821" y="3864552"/>
                  <a:ext cx="1954509" cy="814390"/>
                </a:xfrm>
                <a:prstGeom prst="rect">
                  <a:avLst/>
                </a:prstGeom>
                <a:blipFill>
                  <a:blip r:embed="rId7"/>
                  <a:stretch>
                    <a:fillRect t="-1538"/>
                  </a:stretch>
                </a:blipFill>
              </p:spPr>
              <p:txBody>
                <a:bodyPr/>
                <a:lstStyle/>
                <a:p>
                  <a:r>
                    <a:rPr lang="en-BE">
                      <a:noFill/>
                    </a:rPr>
                    <a:t> </a:t>
                  </a:r>
                </a:p>
              </p:txBody>
            </p:sp>
          </mc:Fallback>
        </mc:AlternateContent>
        <p:sp>
          <p:nvSpPr>
            <p:cNvPr id="30" name="TextBox 29">
              <a:extLst>
                <a:ext uri="{FF2B5EF4-FFF2-40B4-BE49-F238E27FC236}">
                  <a16:creationId xmlns:a16="http://schemas.microsoft.com/office/drawing/2014/main" id="{B1826F46-323E-C049-BCD7-C18CD2315B52}"/>
                </a:ext>
              </a:extLst>
            </p:cNvPr>
            <p:cNvSpPr txBox="1"/>
            <p:nvPr/>
          </p:nvSpPr>
          <p:spPr>
            <a:xfrm>
              <a:off x="631382" y="5867944"/>
              <a:ext cx="362600" cy="261610"/>
            </a:xfrm>
            <a:prstGeom prst="rect">
              <a:avLst/>
            </a:prstGeom>
            <a:noFill/>
          </p:spPr>
          <p:txBody>
            <a:bodyPr wrap="none" rtlCol="0">
              <a:spAutoFit/>
            </a:bodyPr>
            <a:lstStyle/>
            <a:p>
              <a:r>
                <a:rPr lang="en-BE" sz="1100" dirty="0">
                  <a:solidFill>
                    <a:srgbClr val="FF1201"/>
                  </a:solidFill>
                </a:rPr>
                <a:t>LLL</a:t>
              </a:r>
            </a:p>
          </p:txBody>
        </p:sp>
        <p:sp>
          <p:nvSpPr>
            <p:cNvPr id="31" name="TextBox 30">
              <a:extLst>
                <a:ext uri="{FF2B5EF4-FFF2-40B4-BE49-F238E27FC236}">
                  <a16:creationId xmlns:a16="http://schemas.microsoft.com/office/drawing/2014/main" id="{95872990-BDDF-3443-9E90-F12927649C1C}"/>
                </a:ext>
              </a:extLst>
            </p:cNvPr>
            <p:cNvSpPr txBox="1"/>
            <p:nvPr/>
          </p:nvSpPr>
          <p:spPr>
            <a:xfrm>
              <a:off x="900320" y="5867944"/>
              <a:ext cx="383438" cy="600164"/>
            </a:xfrm>
            <a:prstGeom prst="rect">
              <a:avLst/>
            </a:prstGeom>
            <a:noFill/>
          </p:spPr>
          <p:txBody>
            <a:bodyPr wrap="none" rtlCol="0">
              <a:spAutoFit/>
            </a:bodyPr>
            <a:lstStyle/>
            <a:p>
              <a:r>
                <a:rPr lang="en-BE" sz="1100" dirty="0">
                  <a:solidFill>
                    <a:srgbClr val="FF1201"/>
                  </a:solidFill>
                </a:rPr>
                <a:t>LLR</a:t>
              </a:r>
            </a:p>
            <a:p>
              <a:r>
                <a:rPr lang="en-BE" sz="1100" dirty="0">
                  <a:solidFill>
                    <a:srgbClr val="FF1201"/>
                  </a:solidFill>
                </a:rPr>
                <a:t>LRL</a:t>
              </a:r>
            </a:p>
            <a:p>
              <a:r>
                <a:rPr lang="en-BE" sz="1100" dirty="0">
                  <a:solidFill>
                    <a:srgbClr val="FF1201"/>
                  </a:solidFill>
                </a:rPr>
                <a:t>RLL</a:t>
              </a:r>
              <a:endParaRPr lang="en-BE" sz="1200" dirty="0">
                <a:solidFill>
                  <a:srgbClr val="FF1201"/>
                </a:solidFill>
              </a:endParaRPr>
            </a:p>
          </p:txBody>
        </p:sp>
        <p:sp>
          <p:nvSpPr>
            <p:cNvPr id="32" name="TextBox 31">
              <a:extLst>
                <a:ext uri="{FF2B5EF4-FFF2-40B4-BE49-F238E27FC236}">
                  <a16:creationId xmlns:a16="http://schemas.microsoft.com/office/drawing/2014/main" id="{1C3DC46C-55E4-8644-BDAC-0FF804D3C327}"/>
                </a:ext>
              </a:extLst>
            </p:cNvPr>
            <p:cNvSpPr txBox="1"/>
            <p:nvPr/>
          </p:nvSpPr>
          <p:spPr>
            <a:xfrm>
              <a:off x="1184640" y="5867944"/>
              <a:ext cx="404278" cy="600164"/>
            </a:xfrm>
            <a:prstGeom prst="rect">
              <a:avLst/>
            </a:prstGeom>
            <a:noFill/>
          </p:spPr>
          <p:txBody>
            <a:bodyPr wrap="none" rtlCol="0">
              <a:spAutoFit/>
            </a:bodyPr>
            <a:lstStyle/>
            <a:p>
              <a:r>
                <a:rPr lang="en-BE" sz="1100" dirty="0">
                  <a:solidFill>
                    <a:srgbClr val="FF1201"/>
                  </a:solidFill>
                </a:rPr>
                <a:t>RRL</a:t>
              </a:r>
            </a:p>
            <a:p>
              <a:r>
                <a:rPr lang="en-BE" sz="1100" dirty="0">
                  <a:solidFill>
                    <a:srgbClr val="FF1201"/>
                  </a:solidFill>
                </a:rPr>
                <a:t>RLR</a:t>
              </a:r>
            </a:p>
            <a:p>
              <a:r>
                <a:rPr lang="en-BE" sz="1100" dirty="0">
                  <a:solidFill>
                    <a:srgbClr val="FF1201"/>
                  </a:solidFill>
                </a:rPr>
                <a:t>LRR</a:t>
              </a:r>
              <a:endParaRPr lang="en-BE" sz="1200" dirty="0">
                <a:solidFill>
                  <a:srgbClr val="FF1201"/>
                </a:solidFill>
              </a:endParaRPr>
            </a:p>
          </p:txBody>
        </p:sp>
        <p:sp>
          <p:nvSpPr>
            <p:cNvPr id="33" name="TextBox 32">
              <a:extLst>
                <a:ext uri="{FF2B5EF4-FFF2-40B4-BE49-F238E27FC236}">
                  <a16:creationId xmlns:a16="http://schemas.microsoft.com/office/drawing/2014/main" id="{76C6419C-3897-7949-9EB2-DF10B77DC2A5}"/>
                </a:ext>
              </a:extLst>
            </p:cNvPr>
            <p:cNvSpPr txBox="1"/>
            <p:nvPr/>
          </p:nvSpPr>
          <p:spPr>
            <a:xfrm>
              <a:off x="1457751" y="5867944"/>
              <a:ext cx="425116" cy="261610"/>
            </a:xfrm>
            <a:prstGeom prst="rect">
              <a:avLst/>
            </a:prstGeom>
            <a:noFill/>
          </p:spPr>
          <p:txBody>
            <a:bodyPr wrap="none" rtlCol="0">
              <a:spAutoFit/>
            </a:bodyPr>
            <a:lstStyle/>
            <a:p>
              <a:r>
                <a:rPr lang="en-BE" sz="1100" dirty="0">
                  <a:solidFill>
                    <a:srgbClr val="FF1201"/>
                  </a:solidFill>
                </a:rPr>
                <a:t>RRR</a:t>
              </a:r>
            </a:p>
          </p:txBody>
        </p:sp>
        <p:pic>
          <p:nvPicPr>
            <p:cNvPr id="34" name="Picture 33">
              <a:extLst>
                <a:ext uri="{FF2B5EF4-FFF2-40B4-BE49-F238E27FC236}">
                  <a16:creationId xmlns:a16="http://schemas.microsoft.com/office/drawing/2014/main" id="{25405641-8C9D-034F-87B8-5FA2AD34273D}"/>
                </a:ext>
              </a:extLst>
            </p:cNvPr>
            <p:cNvPicPr>
              <a:picLocks noChangeAspect="1"/>
            </p:cNvPicPr>
            <p:nvPr/>
          </p:nvPicPr>
          <p:blipFill>
            <a:blip r:embed="rId8"/>
            <a:stretch>
              <a:fillRect/>
            </a:stretch>
          </p:blipFill>
          <p:spPr>
            <a:xfrm>
              <a:off x="650032" y="4843158"/>
              <a:ext cx="1186110" cy="1041083"/>
            </a:xfrm>
            <a:prstGeom prst="rect">
              <a:avLst/>
            </a:prstGeom>
          </p:spPr>
        </p:pic>
      </p:grpSp>
      <p:sp>
        <p:nvSpPr>
          <p:cNvPr id="18" name="Rectangle 17">
            <a:extLst>
              <a:ext uri="{FF2B5EF4-FFF2-40B4-BE49-F238E27FC236}">
                <a16:creationId xmlns:a16="http://schemas.microsoft.com/office/drawing/2014/main" id="{0B916641-42AC-7E44-BF37-43B830DCC2EB}"/>
              </a:ext>
            </a:extLst>
          </p:cNvPr>
          <p:cNvSpPr/>
          <p:nvPr/>
        </p:nvSpPr>
        <p:spPr>
          <a:xfrm>
            <a:off x="4103716" y="3092429"/>
            <a:ext cx="2946400" cy="7721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b="1" dirty="0"/>
          </a:p>
        </p:txBody>
      </p:sp>
      <p:sp>
        <p:nvSpPr>
          <p:cNvPr id="19" name="Rectangle 18">
            <a:extLst>
              <a:ext uri="{FF2B5EF4-FFF2-40B4-BE49-F238E27FC236}">
                <a16:creationId xmlns:a16="http://schemas.microsoft.com/office/drawing/2014/main" id="{E1EE4DD8-4431-A946-9353-439C26392815}"/>
              </a:ext>
            </a:extLst>
          </p:cNvPr>
          <p:cNvSpPr/>
          <p:nvPr/>
        </p:nvSpPr>
        <p:spPr>
          <a:xfrm>
            <a:off x="4103713" y="4668432"/>
            <a:ext cx="3796145" cy="1732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8976376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earing a suit and tie&#10;&#10;Description automatically generated">
            <a:extLst>
              <a:ext uri="{FF2B5EF4-FFF2-40B4-BE49-F238E27FC236}">
                <a16:creationId xmlns:a16="http://schemas.microsoft.com/office/drawing/2014/main" id="{7301E99B-3A95-8041-8557-E2441FEF4C1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flipH="1">
            <a:off x="10866119" y="767119"/>
            <a:ext cx="984408" cy="971001"/>
          </a:xfrm>
          <a:prstGeom prst="rect">
            <a:avLst/>
          </a:prstGeom>
        </p:spPr>
      </p:pic>
      <p:sp>
        <p:nvSpPr>
          <p:cNvPr id="37" name="TextBox 36">
            <a:extLst>
              <a:ext uri="{FF2B5EF4-FFF2-40B4-BE49-F238E27FC236}">
                <a16:creationId xmlns:a16="http://schemas.microsoft.com/office/drawing/2014/main" id="{1BD37EED-8487-9649-87E5-112ACDBD60D7}"/>
              </a:ext>
            </a:extLst>
          </p:cNvPr>
          <p:cNvSpPr txBox="1"/>
          <p:nvPr/>
        </p:nvSpPr>
        <p:spPr>
          <a:xfrm>
            <a:off x="304402" y="404813"/>
            <a:ext cx="3760517" cy="954107"/>
          </a:xfrm>
          <a:prstGeom prst="rect">
            <a:avLst/>
          </a:prstGeom>
          <a:noFill/>
        </p:spPr>
        <p:txBody>
          <a:bodyPr wrap="none" rtlCol="0">
            <a:spAutoFit/>
          </a:bodyPr>
          <a:lstStyle/>
          <a:p>
            <a:r>
              <a:rPr lang="en-BE" sz="2800" b="1" dirty="0">
                <a:solidFill>
                  <a:srgbClr val="932833"/>
                </a:solidFill>
              </a:rPr>
              <a:t>Computational Thinking</a:t>
            </a:r>
            <a:br>
              <a:rPr lang="en-BE" sz="2800" b="1" dirty="0">
                <a:solidFill>
                  <a:srgbClr val="932833"/>
                </a:solidFill>
              </a:rPr>
            </a:br>
            <a:r>
              <a:rPr lang="en-BE" sz="2800" b="1" i="1" dirty="0">
                <a:solidFill>
                  <a:srgbClr val="932833"/>
                </a:solidFill>
              </a:rPr>
              <a:t>in de klas</a:t>
            </a:r>
          </a:p>
        </p:txBody>
      </p:sp>
      <p:sp>
        <p:nvSpPr>
          <p:cNvPr id="36" name="TextBox 35">
            <a:extLst>
              <a:ext uri="{FF2B5EF4-FFF2-40B4-BE49-F238E27FC236}">
                <a16:creationId xmlns:a16="http://schemas.microsoft.com/office/drawing/2014/main" id="{57D8E8D9-3C61-3B45-890A-8ED7FD030929}"/>
              </a:ext>
            </a:extLst>
          </p:cNvPr>
          <p:cNvSpPr txBox="1"/>
          <p:nvPr/>
        </p:nvSpPr>
        <p:spPr>
          <a:xfrm>
            <a:off x="10751465" y="404813"/>
            <a:ext cx="1190711" cy="523220"/>
          </a:xfrm>
          <a:prstGeom prst="rect">
            <a:avLst/>
          </a:prstGeom>
          <a:noFill/>
        </p:spPr>
        <p:txBody>
          <a:bodyPr wrap="none" rtlCol="0">
            <a:spAutoFit/>
          </a:bodyPr>
          <a:lstStyle/>
          <a:p>
            <a:r>
              <a:rPr lang="en-BE" sz="2800" b="1" i="1" dirty="0">
                <a:solidFill>
                  <a:srgbClr val="932833"/>
                </a:solidFill>
              </a:rPr>
              <a:t>Galton</a:t>
            </a:r>
          </a:p>
        </p:txBody>
      </p:sp>
      <p:pic>
        <p:nvPicPr>
          <p:cNvPr id="22" name="Picture 21">
            <a:extLst>
              <a:ext uri="{FF2B5EF4-FFF2-40B4-BE49-F238E27FC236}">
                <a16:creationId xmlns:a16="http://schemas.microsoft.com/office/drawing/2014/main" id="{0D712F24-B030-494B-A0AC-4C1CE97291C7}"/>
              </a:ext>
            </a:extLst>
          </p:cNvPr>
          <p:cNvPicPr>
            <a:picLocks noChangeAspect="1"/>
          </p:cNvPicPr>
          <p:nvPr/>
        </p:nvPicPr>
        <p:blipFill>
          <a:blip r:embed="rId4"/>
          <a:stretch>
            <a:fillRect/>
          </a:stretch>
        </p:blipFill>
        <p:spPr>
          <a:xfrm>
            <a:off x="4205750" y="574426"/>
            <a:ext cx="1924050" cy="1600200"/>
          </a:xfrm>
          <a:prstGeom prst="rect">
            <a:avLst/>
          </a:prstGeom>
        </p:spPr>
      </p:pic>
      <p:pic>
        <p:nvPicPr>
          <p:cNvPr id="3" name="Picture 2">
            <a:extLst>
              <a:ext uri="{FF2B5EF4-FFF2-40B4-BE49-F238E27FC236}">
                <a16:creationId xmlns:a16="http://schemas.microsoft.com/office/drawing/2014/main" id="{930775C7-A461-1A45-8C4E-0CACCB72AC23}"/>
              </a:ext>
            </a:extLst>
          </p:cNvPr>
          <p:cNvPicPr>
            <a:picLocks noChangeAspect="1"/>
          </p:cNvPicPr>
          <p:nvPr/>
        </p:nvPicPr>
        <p:blipFill>
          <a:blip r:embed="rId5"/>
          <a:stretch>
            <a:fillRect/>
          </a:stretch>
        </p:blipFill>
        <p:spPr>
          <a:xfrm>
            <a:off x="4205750" y="2480914"/>
            <a:ext cx="3543385" cy="3948847"/>
          </a:xfrm>
          <a:prstGeom prst="rect">
            <a:avLst/>
          </a:prstGeom>
        </p:spPr>
      </p:pic>
      <p:grpSp>
        <p:nvGrpSpPr>
          <p:cNvPr id="8" name="Group 7">
            <a:extLst>
              <a:ext uri="{FF2B5EF4-FFF2-40B4-BE49-F238E27FC236}">
                <a16:creationId xmlns:a16="http://schemas.microsoft.com/office/drawing/2014/main" id="{19025DC0-77EA-F84D-B98E-07AD0EB84D7D}"/>
              </a:ext>
            </a:extLst>
          </p:cNvPr>
          <p:cNvGrpSpPr/>
          <p:nvPr/>
        </p:nvGrpSpPr>
        <p:grpSpPr>
          <a:xfrm>
            <a:off x="252821" y="1524890"/>
            <a:ext cx="1954509" cy="4943218"/>
            <a:chOff x="252821" y="1524890"/>
            <a:chExt cx="1954509" cy="4943218"/>
          </a:xfrm>
        </p:grpSpPr>
        <p:pic>
          <p:nvPicPr>
            <p:cNvPr id="21" name="Picture 20" descr="A picture containing drawing&#10;&#10;Description automatically generated">
              <a:extLst>
                <a:ext uri="{FF2B5EF4-FFF2-40B4-BE49-F238E27FC236}">
                  <a16:creationId xmlns:a16="http://schemas.microsoft.com/office/drawing/2014/main" id="{0A95BEF1-3861-4948-9081-A7196EA75B6C}"/>
                </a:ext>
              </a:extLst>
            </p:cNvPr>
            <p:cNvPicPr/>
            <p:nvPr/>
          </p:nvPicPr>
          <p:blipFill>
            <a:blip r:embed="rId6">
              <a:extLst>
                <a:ext uri="{28A0092B-C50C-407E-A947-70E740481C1C}">
                  <a14:useLocalDpi xmlns:a14="http://schemas.microsoft.com/office/drawing/2010/main"/>
                </a:ext>
              </a:extLst>
            </a:blip>
            <a:stretch>
              <a:fillRect/>
            </a:stretch>
          </p:blipFill>
          <p:spPr>
            <a:xfrm>
              <a:off x="575067" y="1524890"/>
              <a:ext cx="1336040" cy="1076960"/>
            </a:xfrm>
            <a:prstGeom prst="rect">
              <a:avLst/>
            </a:prstGeom>
          </p:spPr>
        </p:pic>
        <p:sp>
          <p:nvSpPr>
            <p:cNvPr id="26" name="TextBox 25">
              <a:extLst>
                <a:ext uri="{FF2B5EF4-FFF2-40B4-BE49-F238E27FC236}">
                  <a16:creationId xmlns:a16="http://schemas.microsoft.com/office/drawing/2014/main" id="{286DFFE4-DED9-DE45-B8FE-46DB532CB123}"/>
                </a:ext>
              </a:extLst>
            </p:cNvPr>
            <p:cNvSpPr txBox="1"/>
            <p:nvPr/>
          </p:nvSpPr>
          <p:spPr>
            <a:xfrm>
              <a:off x="503054" y="2569209"/>
              <a:ext cx="1454045" cy="523220"/>
            </a:xfrm>
            <a:prstGeom prst="rect">
              <a:avLst/>
            </a:prstGeom>
            <a:noFill/>
          </p:spPr>
          <p:txBody>
            <a:bodyPr wrap="square" rtlCol="0">
              <a:spAutoFit/>
            </a:bodyPr>
            <a:lstStyle/>
            <a:p>
              <a:pPr algn="ctr"/>
              <a:r>
                <a:rPr lang="en-BE" sz="1400" dirty="0">
                  <a:solidFill>
                    <a:srgbClr val="595652"/>
                  </a:solidFill>
                </a:rPr>
                <a:t>Bean Machine</a:t>
              </a:r>
            </a:p>
            <a:p>
              <a:pPr algn="ctr"/>
              <a:r>
                <a:rPr lang="en-BE" sz="1400" dirty="0">
                  <a:solidFill>
                    <a:srgbClr val="595652"/>
                  </a:solidFill>
                </a:rPr>
                <a:t>Bord van Galton </a:t>
              </a:r>
            </a:p>
          </p:txBody>
        </p:sp>
        <p:cxnSp>
          <p:nvCxnSpPr>
            <p:cNvPr id="27" name="Straight Connector 26">
              <a:extLst>
                <a:ext uri="{FF2B5EF4-FFF2-40B4-BE49-F238E27FC236}">
                  <a16:creationId xmlns:a16="http://schemas.microsoft.com/office/drawing/2014/main" id="{898612AA-02CC-E548-9C23-87BDF09BFE9A}"/>
                </a:ext>
              </a:extLst>
            </p:cNvPr>
            <p:cNvCxnSpPr>
              <a:cxnSpLocks/>
            </p:cNvCxnSpPr>
            <p:nvPr/>
          </p:nvCxnSpPr>
          <p:spPr>
            <a:xfrm>
              <a:off x="726046" y="2815431"/>
              <a:ext cx="1008062" cy="0"/>
            </a:xfrm>
            <a:prstGeom prst="line">
              <a:avLst/>
            </a:prstGeom>
            <a:ln>
              <a:solidFill>
                <a:srgbClr val="FF120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6B8C3DF6-496F-1A49-8FE7-480F1439E647}"/>
                </a:ext>
              </a:extLst>
            </p:cNvPr>
            <p:cNvSpPr txBox="1"/>
            <p:nvPr/>
          </p:nvSpPr>
          <p:spPr>
            <a:xfrm flipH="1">
              <a:off x="350905" y="3226608"/>
              <a:ext cx="1759931" cy="523220"/>
            </a:xfrm>
            <a:prstGeom prst="rect">
              <a:avLst/>
            </a:prstGeom>
            <a:noFill/>
          </p:spPr>
          <p:txBody>
            <a:bodyPr wrap="square" rtlCol="0">
              <a:spAutoFit/>
            </a:bodyPr>
            <a:lstStyle/>
            <a:p>
              <a:pPr algn="ctr"/>
              <a:r>
                <a:rPr lang="en-BE" sz="1400" i="1" dirty="0">
                  <a:solidFill>
                    <a:srgbClr val="595652"/>
                  </a:solidFill>
                </a:rPr>
                <a:t>n</a:t>
              </a:r>
              <a:r>
                <a:rPr lang="en-BE" sz="1400" dirty="0">
                  <a:solidFill>
                    <a:srgbClr val="595652"/>
                  </a:solidFill>
                </a:rPr>
                <a:t> rijen</a:t>
              </a:r>
            </a:p>
            <a:p>
              <a:pPr algn="ctr"/>
              <a:r>
                <a:rPr lang="en-BE" sz="1400" dirty="0">
                  <a:solidFill>
                    <a:srgbClr val="595652"/>
                  </a:solidFill>
                </a:rPr>
                <a:t>Kansverdeling: </a:t>
              </a:r>
              <a:r>
                <a:rPr lang="nl-NL" sz="1400" dirty="0">
                  <a:solidFill>
                    <a:srgbClr val="595652"/>
                  </a:solidFill>
                </a:rPr>
                <a:t>B(</a:t>
              </a:r>
              <a:r>
                <a:rPr lang="nl-NL" sz="1400" i="1" dirty="0">
                  <a:solidFill>
                    <a:srgbClr val="595652"/>
                  </a:solidFill>
                </a:rPr>
                <a:t>n</a:t>
              </a:r>
              <a:r>
                <a:rPr lang="nl-NL" sz="1400" dirty="0">
                  <a:solidFill>
                    <a:srgbClr val="595652"/>
                  </a:solidFill>
                </a:rPr>
                <a:t>,½)</a:t>
              </a:r>
              <a:r>
                <a:rPr lang="en-BE" sz="1400" dirty="0">
                  <a:solidFill>
                    <a:srgbClr val="595652"/>
                  </a:solidFill>
                </a:rPr>
                <a:t> </a:t>
              </a: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8475C8FD-6AAE-844E-9F0E-A5D201CC61EE}"/>
                    </a:ext>
                  </a:extLst>
                </p:cNvPr>
                <p:cNvSpPr txBox="1"/>
                <p:nvPr/>
              </p:nvSpPr>
              <p:spPr>
                <a:xfrm>
                  <a:off x="252821" y="3864552"/>
                  <a:ext cx="1954509" cy="814390"/>
                </a:xfrm>
                <a:prstGeom prst="rect">
                  <a:avLst/>
                </a:prstGeom>
                <a:noFill/>
              </p:spPr>
              <p:txBody>
                <a:bodyPr wrap="none" rtlCol="0">
                  <a:spAutoFit/>
                </a:bodyPr>
                <a:lstStyle/>
                <a:p>
                  <a:pPr algn="ctr"/>
                  <a:r>
                    <a:rPr lang="en-BE" sz="1400" dirty="0">
                      <a:solidFill>
                        <a:srgbClr val="595652"/>
                      </a:solidFill>
                    </a:rPr>
                    <a:t>Kans op bakje </a:t>
                  </a:r>
                  <a:r>
                    <a:rPr lang="en-BE" sz="1400" i="1" dirty="0">
                      <a:solidFill>
                        <a:srgbClr val="595652"/>
                      </a:solidFill>
                    </a:rPr>
                    <a:t>k</a:t>
                  </a:r>
                </a:p>
                <a:p>
                  <a:pPr algn="ctr"/>
                  <a:endParaRPr lang="en-BE" sz="300" i="1" dirty="0">
                    <a:solidFill>
                      <a:srgbClr val="595652"/>
                    </a:solidFill>
                  </a:endParaRPr>
                </a:p>
                <a:p>
                  <a:pPr/>
                  <a14:m>
                    <m:oMathPara xmlns:m="http://schemas.openxmlformats.org/officeDocument/2006/math">
                      <m:oMathParaPr>
                        <m:jc m:val="centerGroup"/>
                      </m:oMathParaPr>
                      <m:oMath xmlns:m="http://schemas.openxmlformats.org/officeDocument/2006/math">
                        <m:d>
                          <m:dPr>
                            <m:ctrlPr>
                              <a:rPr lang="en-BE" sz="1400" i="1" smtClean="0">
                                <a:solidFill>
                                  <a:srgbClr val="595652"/>
                                </a:solidFill>
                                <a:latin typeface="Cambria Math" panose="02040503050406030204" pitchFamily="18" charset="0"/>
                              </a:rPr>
                            </m:ctrlPr>
                          </m:dPr>
                          <m:e>
                            <m:m>
                              <m:mPr>
                                <m:mcs>
                                  <m:mc>
                                    <m:mcPr>
                                      <m:count m:val="1"/>
                                      <m:mcJc m:val="center"/>
                                    </m:mcPr>
                                  </m:mc>
                                </m:mcs>
                                <m:ctrlPr>
                                  <a:rPr lang="en-BE" sz="1400" i="1" smtClean="0">
                                    <a:solidFill>
                                      <a:srgbClr val="595652"/>
                                    </a:solidFill>
                                    <a:latin typeface="Cambria Math" panose="02040503050406030204" pitchFamily="18" charset="0"/>
                                  </a:rPr>
                                </m:ctrlPr>
                              </m:mPr>
                              <m:mr>
                                <m:e>
                                  <m:r>
                                    <m:rPr>
                                      <m:nor/>
                                      <m:brk m:alnAt="7"/>
                                    </m:rPr>
                                    <a:rPr lang="en-US" sz="1400" b="0" i="1" smtClean="0">
                                      <a:solidFill>
                                        <a:srgbClr val="595652"/>
                                      </a:solidFill>
                                    </a:rPr>
                                    <m:t>n</m:t>
                                  </m:r>
                                </m:e>
                              </m:mr>
                              <m:mr>
                                <m:e>
                                  <m:r>
                                    <m:rPr>
                                      <m:nor/>
                                    </m:rPr>
                                    <a:rPr lang="en-US" sz="1400" b="0" i="1" smtClean="0">
                                      <a:solidFill>
                                        <a:srgbClr val="595652"/>
                                      </a:solidFill>
                                    </a:rPr>
                                    <m:t>k</m:t>
                                  </m:r>
                                </m:e>
                              </m:mr>
                            </m:m>
                          </m:e>
                        </m:d>
                        <m:sSup>
                          <m:sSupPr>
                            <m:ctrlPr>
                              <a:rPr lang="en-BE" sz="1400" i="1" smtClean="0">
                                <a:solidFill>
                                  <a:srgbClr val="595652"/>
                                </a:solidFill>
                                <a:latin typeface="Cambria Math" panose="02040503050406030204" pitchFamily="18" charset="0"/>
                              </a:rPr>
                            </m:ctrlPr>
                          </m:sSupPr>
                          <m:e>
                            <m:r>
                              <m:rPr>
                                <m:nor/>
                              </m:rPr>
                              <a:rPr lang="en-US" sz="1400" b="0" i="1" smtClean="0">
                                <a:solidFill>
                                  <a:srgbClr val="595652"/>
                                </a:solidFill>
                              </a:rPr>
                              <m:t>p</m:t>
                            </m:r>
                          </m:e>
                          <m:sup>
                            <m:r>
                              <m:rPr>
                                <m:nor/>
                              </m:rPr>
                              <a:rPr lang="en-US" sz="1400" b="0" i="1" smtClean="0">
                                <a:solidFill>
                                  <a:srgbClr val="595652"/>
                                </a:solidFill>
                              </a:rPr>
                              <m:t>k</m:t>
                            </m:r>
                          </m:sup>
                        </m:sSup>
                        <m:sSup>
                          <m:sSupPr>
                            <m:ctrlPr>
                              <a:rPr lang="en-BE" sz="1400" i="1" smtClean="0">
                                <a:solidFill>
                                  <a:srgbClr val="595652"/>
                                </a:solidFill>
                                <a:latin typeface="Cambria Math" panose="02040503050406030204" pitchFamily="18" charset="0"/>
                              </a:rPr>
                            </m:ctrlPr>
                          </m:sSupPr>
                          <m:e>
                            <m:r>
                              <m:rPr>
                                <m:nor/>
                              </m:rPr>
                              <a:rPr lang="en-US" sz="1400" b="0" smtClean="0">
                                <a:solidFill>
                                  <a:srgbClr val="595652"/>
                                </a:solidFill>
                              </a:rPr>
                              <m:t>(1</m:t>
                            </m:r>
                            <m:r>
                              <m:rPr>
                                <m:nor/>
                              </m:rPr>
                              <a:rPr lang="en-US" sz="1400" b="0" i="1" smtClean="0">
                                <a:solidFill>
                                  <a:srgbClr val="595652"/>
                                </a:solidFill>
                              </a:rPr>
                              <m:t>−</m:t>
                            </m:r>
                            <m:r>
                              <m:rPr>
                                <m:nor/>
                              </m:rPr>
                              <a:rPr lang="en-US" sz="1400" b="0" i="1" smtClean="0">
                                <a:solidFill>
                                  <a:srgbClr val="595652"/>
                                </a:solidFill>
                              </a:rPr>
                              <m:t>p</m:t>
                            </m:r>
                            <m:r>
                              <m:rPr>
                                <m:nor/>
                              </m:rPr>
                              <a:rPr lang="en-US" sz="1400" b="0" smtClean="0">
                                <a:solidFill>
                                  <a:srgbClr val="595652"/>
                                </a:solidFill>
                              </a:rPr>
                              <m:t>)</m:t>
                            </m:r>
                          </m:e>
                          <m:sup>
                            <m:r>
                              <m:rPr>
                                <m:nor/>
                              </m:rPr>
                              <a:rPr lang="en-US" sz="1400" b="0" i="1" smtClean="0">
                                <a:solidFill>
                                  <a:srgbClr val="595652"/>
                                </a:solidFill>
                              </a:rPr>
                              <m:t>n</m:t>
                            </m:r>
                            <m:r>
                              <m:rPr>
                                <m:nor/>
                              </m:rPr>
                              <a:rPr lang="en-US" sz="1400" b="0" i="1" smtClean="0">
                                <a:solidFill>
                                  <a:srgbClr val="595652"/>
                                </a:solidFill>
                              </a:rPr>
                              <m:t>−</m:t>
                            </m:r>
                            <m:r>
                              <m:rPr>
                                <m:nor/>
                              </m:rPr>
                              <a:rPr lang="en-US" sz="1400" b="0" i="1" smtClean="0">
                                <a:solidFill>
                                  <a:srgbClr val="595652"/>
                                </a:solidFill>
                              </a:rPr>
                              <m:t>k</m:t>
                            </m:r>
                          </m:sup>
                        </m:sSup>
                        <m:r>
                          <a:rPr lang="en-US" sz="1400" b="0" i="1" smtClean="0">
                            <a:solidFill>
                              <a:srgbClr val="595652"/>
                            </a:solidFill>
                            <a:latin typeface="Cambria Math" panose="02040503050406030204" pitchFamily="18" charset="0"/>
                          </a:rPr>
                          <m:t>=</m:t>
                        </m:r>
                        <m:d>
                          <m:dPr>
                            <m:ctrlPr>
                              <a:rPr lang="en-BE" sz="1400" i="1">
                                <a:solidFill>
                                  <a:srgbClr val="595652"/>
                                </a:solidFill>
                                <a:latin typeface="Cambria Math" panose="02040503050406030204" pitchFamily="18" charset="0"/>
                              </a:rPr>
                            </m:ctrlPr>
                          </m:dPr>
                          <m:e>
                            <m:m>
                              <m:mPr>
                                <m:mcs>
                                  <m:mc>
                                    <m:mcPr>
                                      <m:count m:val="1"/>
                                      <m:mcJc m:val="center"/>
                                    </m:mcPr>
                                  </m:mc>
                                </m:mcs>
                                <m:ctrlPr>
                                  <a:rPr lang="en-BE" sz="1400" i="1">
                                    <a:solidFill>
                                      <a:srgbClr val="595652"/>
                                    </a:solidFill>
                                    <a:latin typeface="Cambria Math" panose="02040503050406030204" pitchFamily="18" charset="0"/>
                                  </a:rPr>
                                </m:ctrlPr>
                              </m:mPr>
                              <m:mr>
                                <m:e>
                                  <m:r>
                                    <m:rPr>
                                      <m:nor/>
                                      <m:brk m:alnAt="7"/>
                                    </m:rPr>
                                    <a:rPr lang="en-US" sz="1400" i="1">
                                      <a:solidFill>
                                        <a:srgbClr val="595652"/>
                                      </a:solidFill>
                                    </a:rPr>
                                    <m:t>n</m:t>
                                  </m:r>
                                </m:e>
                              </m:mr>
                              <m:mr>
                                <m:e>
                                  <m:r>
                                    <m:rPr>
                                      <m:nor/>
                                    </m:rPr>
                                    <a:rPr lang="en-US" sz="1400" i="1">
                                      <a:solidFill>
                                        <a:srgbClr val="595652"/>
                                      </a:solidFill>
                                    </a:rPr>
                                    <m:t>k</m:t>
                                  </m:r>
                                </m:e>
                              </m:mr>
                            </m:m>
                          </m:e>
                        </m:d>
                        <m:f>
                          <m:fPr>
                            <m:ctrlPr>
                              <a:rPr lang="en-US" sz="1400" i="1" smtClean="0">
                                <a:solidFill>
                                  <a:srgbClr val="595652"/>
                                </a:solidFill>
                                <a:latin typeface="Cambria Math" panose="02040503050406030204" pitchFamily="18" charset="0"/>
                              </a:rPr>
                            </m:ctrlPr>
                          </m:fPr>
                          <m:num>
                            <m:r>
                              <m:rPr>
                                <m:nor/>
                              </m:rPr>
                              <a:rPr lang="en-US" sz="1400" b="0" i="0" smtClean="0">
                                <a:solidFill>
                                  <a:srgbClr val="595652"/>
                                </a:solidFill>
                              </a:rPr>
                              <m:t>1</m:t>
                            </m:r>
                          </m:num>
                          <m:den>
                            <m:sSup>
                              <m:sSupPr>
                                <m:ctrlPr>
                                  <a:rPr lang="en-US" sz="1400" i="1" smtClean="0">
                                    <a:solidFill>
                                      <a:srgbClr val="595652"/>
                                    </a:solidFill>
                                    <a:latin typeface="Cambria Math" panose="02040503050406030204" pitchFamily="18" charset="0"/>
                                  </a:rPr>
                                </m:ctrlPr>
                              </m:sSupPr>
                              <m:e>
                                <m:r>
                                  <m:rPr>
                                    <m:nor/>
                                  </m:rPr>
                                  <a:rPr lang="en-US" sz="1400" b="0" i="0" smtClean="0">
                                    <a:solidFill>
                                      <a:srgbClr val="595652"/>
                                    </a:solidFill>
                                  </a:rPr>
                                  <m:t>2</m:t>
                                </m:r>
                              </m:e>
                              <m:sup>
                                <m:r>
                                  <m:rPr>
                                    <m:nor/>
                                  </m:rPr>
                                  <a:rPr lang="en-US" sz="1400" b="0" i="1" smtClean="0">
                                    <a:solidFill>
                                      <a:srgbClr val="595652"/>
                                    </a:solidFill>
                                  </a:rPr>
                                  <m:t>k</m:t>
                                </m:r>
                              </m:sup>
                            </m:sSup>
                          </m:den>
                        </m:f>
                      </m:oMath>
                    </m:oMathPara>
                  </a14:m>
                  <a:endParaRPr lang="en-BE" sz="1400" dirty="0">
                    <a:solidFill>
                      <a:srgbClr val="595652"/>
                    </a:solidFill>
                  </a:endParaRPr>
                </a:p>
              </p:txBody>
            </p:sp>
          </mc:Choice>
          <mc:Fallback xmlns="">
            <p:sp>
              <p:nvSpPr>
                <p:cNvPr id="29" name="TextBox 28">
                  <a:extLst>
                    <a:ext uri="{FF2B5EF4-FFF2-40B4-BE49-F238E27FC236}">
                      <a16:creationId xmlns:a16="http://schemas.microsoft.com/office/drawing/2014/main" id="{8475C8FD-6AAE-844E-9F0E-A5D201CC61EE}"/>
                    </a:ext>
                  </a:extLst>
                </p:cNvPr>
                <p:cNvSpPr txBox="1">
                  <a:spLocks noRot="1" noChangeAspect="1" noMove="1" noResize="1" noEditPoints="1" noAdjustHandles="1" noChangeArrowheads="1" noChangeShapeType="1" noTextEdit="1"/>
                </p:cNvSpPr>
                <p:nvPr/>
              </p:nvSpPr>
              <p:spPr>
                <a:xfrm>
                  <a:off x="252821" y="3864552"/>
                  <a:ext cx="1954509" cy="814390"/>
                </a:xfrm>
                <a:prstGeom prst="rect">
                  <a:avLst/>
                </a:prstGeom>
                <a:blipFill>
                  <a:blip r:embed="rId7"/>
                  <a:stretch>
                    <a:fillRect t="-1538"/>
                  </a:stretch>
                </a:blipFill>
              </p:spPr>
              <p:txBody>
                <a:bodyPr/>
                <a:lstStyle/>
                <a:p>
                  <a:r>
                    <a:rPr lang="en-BE">
                      <a:noFill/>
                    </a:rPr>
                    <a:t> </a:t>
                  </a:r>
                </a:p>
              </p:txBody>
            </p:sp>
          </mc:Fallback>
        </mc:AlternateContent>
        <p:sp>
          <p:nvSpPr>
            <p:cNvPr id="30" name="TextBox 29">
              <a:extLst>
                <a:ext uri="{FF2B5EF4-FFF2-40B4-BE49-F238E27FC236}">
                  <a16:creationId xmlns:a16="http://schemas.microsoft.com/office/drawing/2014/main" id="{B1826F46-323E-C049-BCD7-C18CD2315B52}"/>
                </a:ext>
              </a:extLst>
            </p:cNvPr>
            <p:cNvSpPr txBox="1"/>
            <p:nvPr/>
          </p:nvSpPr>
          <p:spPr>
            <a:xfrm>
              <a:off x="631382" y="5867944"/>
              <a:ext cx="362600" cy="261610"/>
            </a:xfrm>
            <a:prstGeom prst="rect">
              <a:avLst/>
            </a:prstGeom>
            <a:noFill/>
          </p:spPr>
          <p:txBody>
            <a:bodyPr wrap="none" rtlCol="0">
              <a:spAutoFit/>
            </a:bodyPr>
            <a:lstStyle/>
            <a:p>
              <a:r>
                <a:rPr lang="en-BE" sz="1100" dirty="0">
                  <a:solidFill>
                    <a:srgbClr val="FF1201"/>
                  </a:solidFill>
                </a:rPr>
                <a:t>LLL</a:t>
              </a:r>
            </a:p>
          </p:txBody>
        </p:sp>
        <p:sp>
          <p:nvSpPr>
            <p:cNvPr id="31" name="TextBox 30">
              <a:extLst>
                <a:ext uri="{FF2B5EF4-FFF2-40B4-BE49-F238E27FC236}">
                  <a16:creationId xmlns:a16="http://schemas.microsoft.com/office/drawing/2014/main" id="{95872990-BDDF-3443-9E90-F12927649C1C}"/>
                </a:ext>
              </a:extLst>
            </p:cNvPr>
            <p:cNvSpPr txBox="1"/>
            <p:nvPr/>
          </p:nvSpPr>
          <p:spPr>
            <a:xfrm>
              <a:off x="900320" y="5867944"/>
              <a:ext cx="383438" cy="600164"/>
            </a:xfrm>
            <a:prstGeom prst="rect">
              <a:avLst/>
            </a:prstGeom>
            <a:noFill/>
          </p:spPr>
          <p:txBody>
            <a:bodyPr wrap="none" rtlCol="0">
              <a:spAutoFit/>
            </a:bodyPr>
            <a:lstStyle/>
            <a:p>
              <a:r>
                <a:rPr lang="en-BE" sz="1100" dirty="0">
                  <a:solidFill>
                    <a:srgbClr val="FF1201"/>
                  </a:solidFill>
                </a:rPr>
                <a:t>LLR</a:t>
              </a:r>
            </a:p>
            <a:p>
              <a:r>
                <a:rPr lang="en-BE" sz="1100" dirty="0">
                  <a:solidFill>
                    <a:srgbClr val="FF1201"/>
                  </a:solidFill>
                </a:rPr>
                <a:t>LRL</a:t>
              </a:r>
            </a:p>
            <a:p>
              <a:r>
                <a:rPr lang="en-BE" sz="1100" dirty="0">
                  <a:solidFill>
                    <a:srgbClr val="FF1201"/>
                  </a:solidFill>
                </a:rPr>
                <a:t>RLL</a:t>
              </a:r>
              <a:endParaRPr lang="en-BE" sz="1200" dirty="0">
                <a:solidFill>
                  <a:srgbClr val="FF1201"/>
                </a:solidFill>
              </a:endParaRPr>
            </a:p>
          </p:txBody>
        </p:sp>
        <p:sp>
          <p:nvSpPr>
            <p:cNvPr id="32" name="TextBox 31">
              <a:extLst>
                <a:ext uri="{FF2B5EF4-FFF2-40B4-BE49-F238E27FC236}">
                  <a16:creationId xmlns:a16="http://schemas.microsoft.com/office/drawing/2014/main" id="{1C3DC46C-55E4-8644-BDAC-0FF804D3C327}"/>
                </a:ext>
              </a:extLst>
            </p:cNvPr>
            <p:cNvSpPr txBox="1"/>
            <p:nvPr/>
          </p:nvSpPr>
          <p:spPr>
            <a:xfrm>
              <a:off x="1184640" y="5867944"/>
              <a:ext cx="404278" cy="600164"/>
            </a:xfrm>
            <a:prstGeom prst="rect">
              <a:avLst/>
            </a:prstGeom>
            <a:noFill/>
          </p:spPr>
          <p:txBody>
            <a:bodyPr wrap="none" rtlCol="0">
              <a:spAutoFit/>
            </a:bodyPr>
            <a:lstStyle/>
            <a:p>
              <a:r>
                <a:rPr lang="en-BE" sz="1100" dirty="0">
                  <a:solidFill>
                    <a:srgbClr val="FF1201"/>
                  </a:solidFill>
                </a:rPr>
                <a:t>RRL</a:t>
              </a:r>
            </a:p>
            <a:p>
              <a:r>
                <a:rPr lang="en-BE" sz="1100" dirty="0">
                  <a:solidFill>
                    <a:srgbClr val="FF1201"/>
                  </a:solidFill>
                </a:rPr>
                <a:t>RLR</a:t>
              </a:r>
            </a:p>
            <a:p>
              <a:r>
                <a:rPr lang="en-BE" sz="1100" dirty="0">
                  <a:solidFill>
                    <a:srgbClr val="FF1201"/>
                  </a:solidFill>
                </a:rPr>
                <a:t>LRR</a:t>
              </a:r>
              <a:endParaRPr lang="en-BE" sz="1200" dirty="0">
                <a:solidFill>
                  <a:srgbClr val="FF1201"/>
                </a:solidFill>
              </a:endParaRPr>
            </a:p>
          </p:txBody>
        </p:sp>
        <p:sp>
          <p:nvSpPr>
            <p:cNvPr id="33" name="TextBox 32">
              <a:extLst>
                <a:ext uri="{FF2B5EF4-FFF2-40B4-BE49-F238E27FC236}">
                  <a16:creationId xmlns:a16="http://schemas.microsoft.com/office/drawing/2014/main" id="{76C6419C-3897-7949-9EB2-DF10B77DC2A5}"/>
                </a:ext>
              </a:extLst>
            </p:cNvPr>
            <p:cNvSpPr txBox="1"/>
            <p:nvPr/>
          </p:nvSpPr>
          <p:spPr>
            <a:xfrm>
              <a:off x="1457751" y="5867944"/>
              <a:ext cx="425116" cy="261610"/>
            </a:xfrm>
            <a:prstGeom prst="rect">
              <a:avLst/>
            </a:prstGeom>
            <a:noFill/>
          </p:spPr>
          <p:txBody>
            <a:bodyPr wrap="none" rtlCol="0">
              <a:spAutoFit/>
            </a:bodyPr>
            <a:lstStyle/>
            <a:p>
              <a:r>
                <a:rPr lang="en-BE" sz="1100" dirty="0">
                  <a:solidFill>
                    <a:srgbClr val="FF1201"/>
                  </a:solidFill>
                </a:rPr>
                <a:t>RRR</a:t>
              </a:r>
            </a:p>
          </p:txBody>
        </p:sp>
        <p:pic>
          <p:nvPicPr>
            <p:cNvPr id="34" name="Picture 33">
              <a:extLst>
                <a:ext uri="{FF2B5EF4-FFF2-40B4-BE49-F238E27FC236}">
                  <a16:creationId xmlns:a16="http://schemas.microsoft.com/office/drawing/2014/main" id="{25405641-8C9D-034F-87B8-5FA2AD34273D}"/>
                </a:ext>
              </a:extLst>
            </p:cNvPr>
            <p:cNvPicPr>
              <a:picLocks noChangeAspect="1"/>
            </p:cNvPicPr>
            <p:nvPr/>
          </p:nvPicPr>
          <p:blipFill>
            <a:blip r:embed="rId8"/>
            <a:stretch>
              <a:fillRect/>
            </a:stretch>
          </p:blipFill>
          <p:spPr>
            <a:xfrm>
              <a:off x="650032" y="4843158"/>
              <a:ext cx="1186110" cy="1041083"/>
            </a:xfrm>
            <a:prstGeom prst="rect">
              <a:avLst/>
            </a:prstGeom>
          </p:spPr>
        </p:pic>
      </p:grpSp>
      <p:sp>
        <p:nvSpPr>
          <p:cNvPr id="18" name="Rectangle 17">
            <a:extLst>
              <a:ext uri="{FF2B5EF4-FFF2-40B4-BE49-F238E27FC236}">
                <a16:creationId xmlns:a16="http://schemas.microsoft.com/office/drawing/2014/main" id="{0B916641-42AC-7E44-BF37-43B830DCC2EB}"/>
              </a:ext>
            </a:extLst>
          </p:cNvPr>
          <p:cNvSpPr/>
          <p:nvPr/>
        </p:nvSpPr>
        <p:spPr>
          <a:xfrm>
            <a:off x="4103716" y="3205588"/>
            <a:ext cx="2946400" cy="283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b="1" dirty="0"/>
          </a:p>
        </p:txBody>
      </p:sp>
      <p:sp>
        <p:nvSpPr>
          <p:cNvPr id="19" name="Rectangle 18">
            <a:extLst>
              <a:ext uri="{FF2B5EF4-FFF2-40B4-BE49-F238E27FC236}">
                <a16:creationId xmlns:a16="http://schemas.microsoft.com/office/drawing/2014/main" id="{E1EE4DD8-4431-A946-9353-439C26392815}"/>
              </a:ext>
            </a:extLst>
          </p:cNvPr>
          <p:cNvSpPr/>
          <p:nvPr/>
        </p:nvSpPr>
        <p:spPr>
          <a:xfrm>
            <a:off x="4103713" y="4874688"/>
            <a:ext cx="3796145" cy="1558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36392496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earing a suit and tie&#10;&#10;Description automatically generated">
            <a:extLst>
              <a:ext uri="{FF2B5EF4-FFF2-40B4-BE49-F238E27FC236}">
                <a16:creationId xmlns:a16="http://schemas.microsoft.com/office/drawing/2014/main" id="{7301E99B-3A95-8041-8557-E2441FEF4C1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flipH="1">
            <a:off x="10866119" y="767119"/>
            <a:ext cx="984408" cy="971001"/>
          </a:xfrm>
          <a:prstGeom prst="rect">
            <a:avLst/>
          </a:prstGeom>
        </p:spPr>
      </p:pic>
      <p:sp>
        <p:nvSpPr>
          <p:cNvPr id="37" name="TextBox 36">
            <a:extLst>
              <a:ext uri="{FF2B5EF4-FFF2-40B4-BE49-F238E27FC236}">
                <a16:creationId xmlns:a16="http://schemas.microsoft.com/office/drawing/2014/main" id="{1BD37EED-8487-9649-87E5-112ACDBD60D7}"/>
              </a:ext>
            </a:extLst>
          </p:cNvPr>
          <p:cNvSpPr txBox="1"/>
          <p:nvPr/>
        </p:nvSpPr>
        <p:spPr>
          <a:xfrm>
            <a:off x="304402" y="404813"/>
            <a:ext cx="3760517" cy="954107"/>
          </a:xfrm>
          <a:prstGeom prst="rect">
            <a:avLst/>
          </a:prstGeom>
          <a:noFill/>
        </p:spPr>
        <p:txBody>
          <a:bodyPr wrap="none" rtlCol="0">
            <a:spAutoFit/>
          </a:bodyPr>
          <a:lstStyle/>
          <a:p>
            <a:r>
              <a:rPr lang="en-BE" sz="2800" b="1" dirty="0">
                <a:solidFill>
                  <a:srgbClr val="932833"/>
                </a:solidFill>
              </a:rPr>
              <a:t>Computational Thinking</a:t>
            </a:r>
            <a:br>
              <a:rPr lang="en-BE" sz="2800" b="1" dirty="0">
                <a:solidFill>
                  <a:srgbClr val="932833"/>
                </a:solidFill>
              </a:rPr>
            </a:br>
            <a:r>
              <a:rPr lang="en-BE" sz="2800" b="1" i="1" dirty="0">
                <a:solidFill>
                  <a:srgbClr val="932833"/>
                </a:solidFill>
              </a:rPr>
              <a:t>in de klas</a:t>
            </a:r>
          </a:p>
        </p:txBody>
      </p:sp>
      <p:sp>
        <p:nvSpPr>
          <p:cNvPr id="36" name="TextBox 35">
            <a:extLst>
              <a:ext uri="{FF2B5EF4-FFF2-40B4-BE49-F238E27FC236}">
                <a16:creationId xmlns:a16="http://schemas.microsoft.com/office/drawing/2014/main" id="{57D8E8D9-3C61-3B45-890A-8ED7FD030929}"/>
              </a:ext>
            </a:extLst>
          </p:cNvPr>
          <p:cNvSpPr txBox="1"/>
          <p:nvPr/>
        </p:nvSpPr>
        <p:spPr>
          <a:xfrm>
            <a:off x="10751465" y="404813"/>
            <a:ext cx="1190711" cy="523220"/>
          </a:xfrm>
          <a:prstGeom prst="rect">
            <a:avLst/>
          </a:prstGeom>
          <a:noFill/>
        </p:spPr>
        <p:txBody>
          <a:bodyPr wrap="none" rtlCol="0">
            <a:spAutoFit/>
          </a:bodyPr>
          <a:lstStyle/>
          <a:p>
            <a:r>
              <a:rPr lang="en-BE" sz="2800" b="1" i="1" dirty="0">
                <a:solidFill>
                  <a:srgbClr val="932833"/>
                </a:solidFill>
              </a:rPr>
              <a:t>Galton</a:t>
            </a:r>
          </a:p>
        </p:txBody>
      </p:sp>
      <p:pic>
        <p:nvPicPr>
          <p:cNvPr id="22" name="Picture 21">
            <a:extLst>
              <a:ext uri="{FF2B5EF4-FFF2-40B4-BE49-F238E27FC236}">
                <a16:creationId xmlns:a16="http://schemas.microsoft.com/office/drawing/2014/main" id="{0D712F24-B030-494B-A0AC-4C1CE97291C7}"/>
              </a:ext>
            </a:extLst>
          </p:cNvPr>
          <p:cNvPicPr>
            <a:picLocks noChangeAspect="1"/>
          </p:cNvPicPr>
          <p:nvPr/>
        </p:nvPicPr>
        <p:blipFill>
          <a:blip r:embed="rId4"/>
          <a:stretch>
            <a:fillRect/>
          </a:stretch>
        </p:blipFill>
        <p:spPr>
          <a:xfrm>
            <a:off x="4205750" y="574426"/>
            <a:ext cx="1924050" cy="1600200"/>
          </a:xfrm>
          <a:prstGeom prst="rect">
            <a:avLst/>
          </a:prstGeom>
        </p:spPr>
      </p:pic>
      <p:grpSp>
        <p:nvGrpSpPr>
          <p:cNvPr id="8" name="Group 7">
            <a:extLst>
              <a:ext uri="{FF2B5EF4-FFF2-40B4-BE49-F238E27FC236}">
                <a16:creationId xmlns:a16="http://schemas.microsoft.com/office/drawing/2014/main" id="{19025DC0-77EA-F84D-B98E-07AD0EB84D7D}"/>
              </a:ext>
            </a:extLst>
          </p:cNvPr>
          <p:cNvGrpSpPr/>
          <p:nvPr/>
        </p:nvGrpSpPr>
        <p:grpSpPr>
          <a:xfrm>
            <a:off x="252821" y="1524890"/>
            <a:ext cx="1954509" cy="4943218"/>
            <a:chOff x="252821" y="1524890"/>
            <a:chExt cx="1954509" cy="4943218"/>
          </a:xfrm>
        </p:grpSpPr>
        <p:pic>
          <p:nvPicPr>
            <p:cNvPr id="21" name="Picture 20" descr="A picture containing drawing&#10;&#10;Description automatically generated">
              <a:extLst>
                <a:ext uri="{FF2B5EF4-FFF2-40B4-BE49-F238E27FC236}">
                  <a16:creationId xmlns:a16="http://schemas.microsoft.com/office/drawing/2014/main" id="{0A95BEF1-3861-4948-9081-A7196EA75B6C}"/>
                </a:ext>
              </a:extLst>
            </p:cNvPr>
            <p:cNvPicPr/>
            <p:nvPr/>
          </p:nvPicPr>
          <p:blipFill>
            <a:blip r:embed="rId5">
              <a:extLst>
                <a:ext uri="{28A0092B-C50C-407E-A947-70E740481C1C}">
                  <a14:useLocalDpi xmlns:a14="http://schemas.microsoft.com/office/drawing/2010/main"/>
                </a:ext>
              </a:extLst>
            </a:blip>
            <a:stretch>
              <a:fillRect/>
            </a:stretch>
          </p:blipFill>
          <p:spPr>
            <a:xfrm>
              <a:off x="575067" y="1524890"/>
              <a:ext cx="1336040" cy="1076960"/>
            </a:xfrm>
            <a:prstGeom prst="rect">
              <a:avLst/>
            </a:prstGeom>
          </p:spPr>
        </p:pic>
        <p:sp>
          <p:nvSpPr>
            <p:cNvPr id="26" name="TextBox 25">
              <a:extLst>
                <a:ext uri="{FF2B5EF4-FFF2-40B4-BE49-F238E27FC236}">
                  <a16:creationId xmlns:a16="http://schemas.microsoft.com/office/drawing/2014/main" id="{286DFFE4-DED9-DE45-B8FE-46DB532CB123}"/>
                </a:ext>
              </a:extLst>
            </p:cNvPr>
            <p:cNvSpPr txBox="1"/>
            <p:nvPr/>
          </p:nvSpPr>
          <p:spPr>
            <a:xfrm>
              <a:off x="503054" y="2569209"/>
              <a:ext cx="1454045" cy="523220"/>
            </a:xfrm>
            <a:prstGeom prst="rect">
              <a:avLst/>
            </a:prstGeom>
            <a:noFill/>
          </p:spPr>
          <p:txBody>
            <a:bodyPr wrap="square" rtlCol="0">
              <a:spAutoFit/>
            </a:bodyPr>
            <a:lstStyle/>
            <a:p>
              <a:pPr algn="ctr"/>
              <a:r>
                <a:rPr lang="en-BE" sz="1400" dirty="0">
                  <a:solidFill>
                    <a:srgbClr val="595652"/>
                  </a:solidFill>
                </a:rPr>
                <a:t>Bean Machine</a:t>
              </a:r>
            </a:p>
            <a:p>
              <a:pPr algn="ctr"/>
              <a:r>
                <a:rPr lang="en-BE" sz="1400" dirty="0">
                  <a:solidFill>
                    <a:srgbClr val="595652"/>
                  </a:solidFill>
                </a:rPr>
                <a:t>Bord van Galton </a:t>
              </a:r>
            </a:p>
          </p:txBody>
        </p:sp>
        <p:cxnSp>
          <p:nvCxnSpPr>
            <p:cNvPr id="27" name="Straight Connector 26">
              <a:extLst>
                <a:ext uri="{FF2B5EF4-FFF2-40B4-BE49-F238E27FC236}">
                  <a16:creationId xmlns:a16="http://schemas.microsoft.com/office/drawing/2014/main" id="{898612AA-02CC-E548-9C23-87BDF09BFE9A}"/>
                </a:ext>
              </a:extLst>
            </p:cNvPr>
            <p:cNvCxnSpPr>
              <a:cxnSpLocks/>
            </p:cNvCxnSpPr>
            <p:nvPr/>
          </p:nvCxnSpPr>
          <p:spPr>
            <a:xfrm>
              <a:off x="726046" y="2815431"/>
              <a:ext cx="1008062" cy="0"/>
            </a:xfrm>
            <a:prstGeom prst="line">
              <a:avLst/>
            </a:prstGeom>
            <a:ln>
              <a:solidFill>
                <a:srgbClr val="FF120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6B8C3DF6-496F-1A49-8FE7-480F1439E647}"/>
                </a:ext>
              </a:extLst>
            </p:cNvPr>
            <p:cNvSpPr txBox="1"/>
            <p:nvPr/>
          </p:nvSpPr>
          <p:spPr>
            <a:xfrm flipH="1">
              <a:off x="350905" y="3226608"/>
              <a:ext cx="1759931" cy="523220"/>
            </a:xfrm>
            <a:prstGeom prst="rect">
              <a:avLst/>
            </a:prstGeom>
            <a:noFill/>
          </p:spPr>
          <p:txBody>
            <a:bodyPr wrap="square" rtlCol="0">
              <a:spAutoFit/>
            </a:bodyPr>
            <a:lstStyle/>
            <a:p>
              <a:pPr algn="ctr"/>
              <a:r>
                <a:rPr lang="en-BE" sz="1400" i="1" dirty="0">
                  <a:solidFill>
                    <a:srgbClr val="595652"/>
                  </a:solidFill>
                </a:rPr>
                <a:t>n</a:t>
              </a:r>
              <a:r>
                <a:rPr lang="en-BE" sz="1400" dirty="0">
                  <a:solidFill>
                    <a:srgbClr val="595652"/>
                  </a:solidFill>
                </a:rPr>
                <a:t> rijen</a:t>
              </a:r>
            </a:p>
            <a:p>
              <a:pPr algn="ctr"/>
              <a:r>
                <a:rPr lang="en-BE" sz="1400" dirty="0">
                  <a:solidFill>
                    <a:srgbClr val="595652"/>
                  </a:solidFill>
                </a:rPr>
                <a:t>Kansverdeling: </a:t>
              </a:r>
              <a:r>
                <a:rPr lang="nl-NL" sz="1400" dirty="0">
                  <a:solidFill>
                    <a:srgbClr val="595652"/>
                  </a:solidFill>
                </a:rPr>
                <a:t>B(</a:t>
              </a:r>
              <a:r>
                <a:rPr lang="nl-NL" sz="1400" i="1" dirty="0">
                  <a:solidFill>
                    <a:srgbClr val="595652"/>
                  </a:solidFill>
                </a:rPr>
                <a:t>n</a:t>
              </a:r>
              <a:r>
                <a:rPr lang="nl-NL" sz="1400" dirty="0">
                  <a:solidFill>
                    <a:srgbClr val="595652"/>
                  </a:solidFill>
                </a:rPr>
                <a:t>,½)</a:t>
              </a:r>
              <a:r>
                <a:rPr lang="en-BE" sz="1400" dirty="0">
                  <a:solidFill>
                    <a:srgbClr val="595652"/>
                  </a:solidFill>
                </a:rPr>
                <a:t> </a:t>
              </a: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8475C8FD-6AAE-844E-9F0E-A5D201CC61EE}"/>
                    </a:ext>
                  </a:extLst>
                </p:cNvPr>
                <p:cNvSpPr txBox="1"/>
                <p:nvPr/>
              </p:nvSpPr>
              <p:spPr>
                <a:xfrm>
                  <a:off x="252821" y="3864552"/>
                  <a:ext cx="1954509" cy="814390"/>
                </a:xfrm>
                <a:prstGeom prst="rect">
                  <a:avLst/>
                </a:prstGeom>
                <a:noFill/>
              </p:spPr>
              <p:txBody>
                <a:bodyPr wrap="none" rtlCol="0">
                  <a:spAutoFit/>
                </a:bodyPr>
                <a:lstStyle/>
                <a:p>
                  <a:pPr algn="ctr"/>
                  <a:r>
                    <a:rPr lang="en-BE" sz="1400" dirty="0">
                      <a:solidFill>
                        <a:srgbClr val="595652"/>
                      </a:solidFill>
                    </a:rPr>
                    <a:t>Kans op bakje </a:t>
                  </a:r>
                  <a:r>
                    <a:rPr lang="en-BE" sz="1400" i="1" dirty="0">
                      <a:solidFill>
                        <a:srgbClr val="595652"/>
                      </a:solidFill>
                    </a:rPr>
                    <a:t>k</a:t>
                  </a:r>
                </a:p>
                <a:p>
                  <a:pPr algn="ctr"/>
                  <a:endParaRPr lang="en-BE" sz="300" i="1" dirty="0">
                    <a:solidFill>
                      <a:srgbClr val="595652"/>
                    </a:solidFill>
                  </a:endParaRPr>
                </a:p>
                <a:p>
                  <a:pPr/>
                  <a14:m>
                    <m:oMathPara xmlns:m="http://schemas.openxmlformats.org/officeDocument/2006/math">
                      <m:oMathParaPr>
                        <m:jc m:val="centerGroup"/>
                      </m:oMathParaPr>
                      <m:oMath xmlns:m="http://schemas.openxmlformats.org/officeDocument/2006/math">
                        <m:d>
                          <m:dPr>
                            <m:ctrlPr>
                              <a:rPr lang="en-BE" sz="1400" i="1" smtClean="0">
                                <a:solidFill>
                                  <a:srgbClr val="595652"/>
                                </a:solidFill>
                                <a:latin typeface="Cambria Math" panose="02040503050406030204" pitchFamily="18" charset="0"/>
                              </a:rPr>
                            </m:ctrlPr>
                          </m:dPr>
                          <m:e>
                            <m:m>
                              <m:mPr>
                                <m:mcs>
                                  <m:mc>
                                    <m:mcPr>
                                      <m:count m:val="1"/>
                                      <m:mcJc m:val="center"/>
                                    </m:mcPr>
                                  </m:mc>
                                </m:mcs>
                                <m:ctrlPr>
                                  <a:rPr lang="en-BE" sz="1400" i="1" smtClean="0">
                                    <a:solidFill>
                                      <a:srgbClr val="595652"/>
                                    </a:solidFill>
                                    <a:latin typeface="Cambria Math" panose="02040503050406030204" pitchFamily="18" charset="0"/>
                                  </a:rPr>
                                </m:ctrlPr>
                              </m:mPr>
                              <m:mr>
                                <m:e>
                                  <m:r>
                                    <m:rPr>
                                      <m:nor/>
                                      <m:brk m:alnAt="7"/>
                                    </m:rPr>
                                    <a:rPr lang="en-US" sz="1400" b="0" i="1" smtClean="0">
                                      <a:solidFill>
                                        <a:srgbClr val="595652"/>
                                      </a:solidFill>
                                    </a:rPr>
                                    <m:t>n</m:t>
                                  </m:r>
                                </m:e>
                              </m:mr>
                              <m:mr>
                                <m:e>
                                  <m:r>
                                    <m:rPr>
                                      <m:nor/>
                                    </m:rPr>
                                    <a:rPr lang="en-US" sz="1400" b="0" i="1" smtClean="0">
                                      <a:solidFill>
                                        <a:srgbClr val="595652"/>
                                      </a:solidFill>
                                    </a:rPr>
                                    <m:t>k</m:t>
                                  </m:r>
                                </m:e>
                              </m:mr>
                            </m:m>
                          </m:e>
                        </m:d>
                        <m:sSup>
                          <m:sSupPr>
                            <m:ctrlPr>
                              <a:rPr lang="en-BE" sz="1400" i="1" smtClean="0">
                                <a:solidFill>
                                  <a:srgbClr val="595652"/>
                                </a:solidFill>
                                <a:latin typeface="Cambria Math" panose="02040503050406030204" pitchFamily="18" charset="0"/>
                              </a:rPr>
                            </m:ctrlPr>
                          </m:sSupPr>
                          <m:e>
                            <m:r>
                              <m:rPr>
                                <m:nor/>
                              </m:rPr>
                              <a:rPr lang="en-US" sz="1400" b="0" i="1" smtClean="0">
                                <a:solidFill>
                                  <a:srgbClr val="595652"/>
                                </a:solidFill>
                              </a:rPr>
                              <m:t>p</m:t>
                            </m:r>
                          </m:e>
                          <m:sup>
                            <m:r>
                              <m:rPr>
                                <m:nor/>
                              </m:rPr>
                              <a:rPr lang="en-US" sz="1400" b="0" i="1" smtClean="0">
                                <a:solidFill>
                                  <a:srgbClr val="595652"/>
                                </a:solidFill>
                              </a:rPr>
                              <m:t>k</m:t>
                            </m:r>
                          </m:sup>
                        </m:sSup>
                        <m:sSup>
                          <m:sSupPr>
                            <m:ctrlPr>
                              <a:rPr lang="en-BE" sz="1400" i="1" smtClean="0">
                                <a:solidFill>
                                  <a:srgbClr val="595652"/>
                                </a:solidFill>
                                <a:latin typeface="Cambria Math" panose="02040503050406030204" pitchFamily="18" charset="0"/>
                              </a:rPr>
                            </m:ctrlPr>
                          </m:sSupPr>
                          <m:e>
                            <m:r>
                              <m:rPr>
                                <m:nor/>
                              </m:rPr>
                              <a:rPr lang="en-US" sz="1400" b="0" smtClean="0">
                                <a:solidFill>
                                  <a:srgbClr val="595652"/>
                                </a:solidFill>
                              </a:rPr>
                              <m:t>(1</m:t>
                            </m:r>
                            <m:r>
                              <m:rPr>
                                <m:nor/>
                              </m:rPr>
                              <a:rPr lang="en-US" sz="1400" b="0" i="1" smtClean="0">
                                <a:solidFill>
                                  <a:srgbClr val="595652"/>
                                </a:solidFill>
                              </a:rPr>
                              <m:t>−</m:t>
                            </m:r>
                            <m:r>
                              <m:rPr>
                                <m:nor/>
                              </m:rPr>
                              <a:rPr lang="en-US" sz="1400" b="0" i="1" smtClean="0">
                                <a:solidFill>
                                  <a:srgbClr val="595652"/>
                                </a:solidFill>
                              </a:rPr>
                              <m:t>p</m:t>
                            </m:r>
                            <m:r>
                              <m:rPr>
                                <m:nor/>
                              </m:rPr>
                              <a:rPr lang="en-US" sz="1400" b="0" smtClean="0">
                                <a:solidFill>
                                  <a:srgbClr val="595652"/>
                                </a:solidFill>
                              </a:rPr>
                              <m:t>)</m:t>
                            </m:r>
                          </m:e>
                          <m:sup>
                            <m:r>
                              <m:rPr>
                                <m:nor/>
                              </m:rPr>
                              <a:rPr lang="en-US" sz="1400" b="0" i="1" smtClean="0">
                                <a:solidFill>
                                  <a:srgbClr val="595652"/>
                                </a:solidFill>
                              </a:rPr>
                              <m:t>n</m:t>
                            </m:r>
                            <m:r>
                              <m:rPr>
                                <m:nor/>
                              </m:rPr>
                              <a:rPr lang="en-US" sz="1400" b="0" i="1" smtClean="0">
                                <a:solidFill>
                                  <a:srgbClr val="595652"/>
                                </a:solidFill>
                              </a:rPr>
                              <m:t>−</m:t>
                            </m:r>
                            <m:r>
                              <m:rPr>
                                <m:nor/>
                              </m:rPr>
                              <a:rPr lang="en-US" sz="1400" b="0" i="1" smtClean="0">
                                <a:solidFill>
                                  <a:srgbClr val="595652"/>
                                </a:solidFill>
                              </a:rPr>
                              <m:t>k</m:t>
                            </m:r>
                          </m:sup>
                        </m:sSup>
                        <m:r>
                          <a:rPr lang="en-US" sz="1400" b="0" i="1" smtClean="0">
                            <a:solidFill>
                              <a:srgbClr val="595652"/>
                            </a:solidFill>
                            <a:latin typeface="Cambria Math" panose="02040503050406030204" pitchFamily="18" charset="0"/>
                          </a:rPr>
                          <m:t>=</m:t>
                        </m:r>
                        <m:d>
                          <m:dPr>
                            <m:ctrlPr>
                              <a:rPr lang="en-BE" sz="1400" i="1">
                                <a:solidFill>
                                  <a:srgbClr val="595652"/>
                                </a:solidFill>
                                <a:latin typeface="Cambria Math" panose="02040503050406030204" pitchFamily="18" charset="0"/>
                              </a:rPr>
                            </m:ctrlPr>
                          </m:dPr>
                          <m:e>
                            <m:m>
                              <m:mPr>
                                <m:mcs>
                                  <m:mc>
                                    <m:mcPr>
                                      <m:count m:val="1"/>
                                      <m:mcJc m:val="center"/>
                                    </m:mcPr>
                                  </m:mc>
                                </m:mcs>
                                <m:ctrlPr>
                                  <a:rPr lang="en-BE" sz="1400" i="1">
                                    <a:solidFill>
                                      <a:srgbClr val="595652"/>
                                    </a:solidFill>
                                    <a:latin typeface="Cambria Math" panose="02040503050406030204" pitchFamily="18" charset="0"/>
                                  </a:rPr>
                                </m:ctrlPr>
                              </m:mPr>
                              <m:mr>
                                <m:e>
                                  <m:r>
                                    <m:rPr>
                                      <m:nor/>
                                      <m:brk m:alnAt="7"/>
                                    </m:rPr>
                                    <a:rPr lang="en-US" sz="1400" i="1">
                                      <a:solidFill>
                                        <a:srgbClr val="595652"/>
                                      </a:solidFill>
                                    </a:rPr>
                                    <m:t>n</m:t>
                                  </m:r>
                                </m:e>
                              </m:mr>
                              <m:mr>
                                <m:e>
                                  <m:r>
                                    <m:rPr>
                                      <m:nor/>
                                    </m:rPr>
                                    <a:rPr lang="en-US" sz="1400" i="1">
                                      <a:solidFill>
                                        <a:srgbClr val="595652"/>
                                      </a:solidFill>
                                    </a:rPr>
                                    <m:t>k</m:t>
                                  </m:r>
                                </m:e>
                              </m:mr>
                            </m:m>
                          </m:e>
                        </m:d>
                        <m:f>
                          <m:fPr>
                            <m:ctrlPr>
                              <a:rPr lang="en-US" sz="1400" i="1" smtClean="0">
                                <a:solidFill>
                                  <a:srgbClr val="595652"/>
                                </a:solidFill>
                                <a:latin typeface="Cambria Math" panose="02040503050406030204" pitchFamily="18" charset="0"/>
                              </a:rPr>
                            </m:ctrlPr>
                          </m:fPr>
                          <m:num>
                            <m:r>
                              <m:rPr>
                                <m:nor/>
                              </m:rPr>
                              <a:rPr lang="en-US" sz="1400" b="0" i="0" smtClean="0">
                                <a:solidFill>
                                  <a:srgbClr val="595652"/>
                                </a:solidFill>
                              </a:rPr>
                              <m:t>1</m:t>
                            </m:r>
                          </m:num>
                          <m:den>
                            <m:sSup>
                              <m:sSupPr>
                                <m:ctrlPr>
                                  <a:rPr lang="en-US" sz="1400" i="1" smtClean="0">
                                    <a:solidFill>
                                      <a:srgbClr val="595652"/>
                                    </a:solidFill>
                                    <a:latin typeface="Cambria Math" panose="02040503050406030204" pitchFamily="18" charset="0"/>
                                  </a:rPr>
                                </m:ctrlPr>
                              </m:sSupPr>
                              <m:e>
                                <m:r>
                                  <m:rPr>
                                    <m:nor/>
                                  </m:rPr>
                                  <a:rPr lang="en-US" sz="1400" b="0" i="0" smtClean="0">
                                    <a:solidFill>
                                      <a:srgbClr val="595652"/>
                                    </a:solidFill>
                                  </a:rPr>
                                  <m:t>2</m:t>
                                </m:r>
                              </m:e>
                              <m:sup>
                                <m:r>
                                  <m:rPr>
                                    <m:nor/>
                                  </m:rPr>
                                  <a:rPr lang="en-US" sz="1400" b="0" i="1" smtClean="0">
                                    <a:solidFill>
                                      <a:srgbClr val="595652"/>
                                    </a:solidFill>
                                  </a:rPr>
                                  <m:t>k</m:t>
                                </m:r>
                              </m:sup>
                            </m:sSup>
                          </m:den>
                        </m:f>
                      </m:oMath>
                    </m:oMathPara>
                  </a14:m>
                  <a:endParaRPr lang="en-BE" sz="1400" dirty="0">
                    <a:solidFill>
                      <a:srgbClr val="595652"/>
                    </a:solidFill>
                  </a:endParaRPr>
                </a:p>
              </p:txBody>
            </p:sp>
          </mc:Choice>
          <mc:Fallback xmlns="">
            <p:sp>
              <p:nvSpPr>
                <p:cNvPr id="29" name="TextBox 28">
                  <a:extLst>
                    <a:ext uri="{FF2B5EF4-FFF2-40B4-BE49-F238E27FC236}">
                      <a16:creationId xmlns:a16="http://schemas.microsoft.com/office/drawing/2014/main" id="{8475C8FD-6AAE-844E-9F0E-A5D201CC61EE}"/>
                    </a:ext>
                  </a:extLst>
                </p:cNvPr>
                <p:cNvSpPr txBox="1">
                  <a:spLocks noRot="1" noChangeAspect="1" noMove="1" noResize="1" noEditPoints="1" noAdjustHandles="1" noChangeArrowheads="1" noChangeShapeType="1" noTextEdit="1"/>
                </p:cNvSpPr>
                <p:nvPr/>
              </p:nvSpPr>
              <p:spPr>
                <a:xfrm>
                  <a:off x="252821" y="3864552"/>
                  <a:ext cx="1954509" cy="814390"/>
                </a:xfrm>
                <a:prstGeom prst="rect">
                  <a:avLst/>
                </a:prstGeom>
                <a:blipFill>
                  <a:blip r:embed="rId6"/>
                  <a:stretch>
                    <a:fillRect t="-1538"/>
                  </a:stretch>
                </a:blipFill>
              </p:spPr>
              <p:txBody>
                <a:bodyPr/>
                <a:lstStyle/>
                <a:p>
                  <a:r>
                    <a:rPr lang="en-BE">
                      <a:noFill/>
                    </a:rPr>
                    <a:t> </a:t>
                  </a:r>
                </a:p>
              </p:txBody>
            </p:sp>
          </mc:Fallback>
        </mc:AlternateContent>
        <p:sp>
          <p:nvSpPr>
            <p:cNvPr id="30" name="TextBox 29">
              <a:extLst>
                <a:ext uri="{FF2B5EF4-FFF2-40B4-BE49-F238E27FC236}">
                  <a16:creationId xmlns:a16="http://schemas.microsoft.com/office/drawing/2014/main" id="{B1826F46-323E-C049-BCD7-C18CD2315B52}"/>
                </a:ext>
              </a:extLst>
            </p:cNvPr>
            <p:cNvSpPr txBox="1"/>
            <p:nvPr/>
          </p:nvSpPr>
          <p:spPr>
            <a:xfrm>
              <a:off x="631382" y="5867944"/>
              <a:ext cx="362600" cy="261610"/>
            </a:xfrm>
            <a:prstGeom prst="rect">
              <a:avLst/>
            </a:prstGeom>
            <a:noFill/>
          </p:spPr>
          <p:txBody>
            <a:bodyPr wrap="none" rtlCol="0">
              <a:spAutoFit/>
            </a:bodyPr>
            <a:lstStyle/>
            <a:p>
              <a:r>
                <a:rPr lang="en-BE" sz="1100" dirty="0">
                  <a:solidFill>
                    <a:srgbClr val="FF1201"/>
                  </a:solidFill>
                </a:rPr>
                <a:t>LLL</a:t>
              </a:r>
            </a:p>
          </p:txBody>
        </p:sp>
        <p:sp>
          <p:nvSpPr>
            <p:cNvPr id="31" name="TextBox 30">
              <a:extLst>
                <a:ext uri="{FF2B5EF4-FFF2-40B4-BE49-F238E27FC236}">
                  <a16:creationId xmlns:a16="http://schemas.microsoft.com/office/drawing/2014/main" id="{95872990-BDDF-3443-9E90-F12927649C1C}"/>
                </a:ext>
              </a:extLst>
            </p:cNvPr>
            <p:cNvSpPr txBox="1"/>
            <p:nvPr/>
          </p:nvSpPr>
          <p:spPr>
            <a:xfrm>
              <a:off x="900320" y="5867944"/>
              <a:ext cx="383438" cy="600164"/>
            </a:xfrm>
            <a:prstGeom prst="rect">
              <a:avLst/>
            </a:prstGeom>
            <a:noFill/>
          </p:spPr>
          <p:txBody>
            <a:bodyPr wrap="none" rtlCol="0">
              <a:spAutoFit/>
            </a:bodyPr>
            <a:lstStyle/>
            <a:p>
              <a:r>
                <a:rPr lang="en-BE" sz="1100" dirty="0">
                  <a:solidFill>
                    <a:srgbClr val="FF1201"/>
                  </a:solidFill>
                </a:rPr>
                <a:t>LLR</a:t>
              </a:r>
            </a:p>
            <a:p>
              <a:r>
                <a:rPr lang="en-BE" sz="1100" dirty="0">
                  <a:solidFill>
                    <a:srgbClr val="FF1201"/>
                  </a:solidFill>
                </a:rPr>
                <a:t>LRL</a:t>
              </a:r>
            </a:p>
            <a:p>
              <a:r>
                <a:rPr lang="en-BE" sz="1100" dirty="0">
                  <a:solidFill>
                    <a:srgbClr val="FF1201"/>
                  </a:solidFill>
                </a:rPr>
                <a:t>RLL</a:t>
              </a:r>
              <a:endParaRPr lang="en-BE" sz="1200" dirty="0">
                <a:solidFill>
                  <a:srgbClr val="FF1201"/>
                </a:solidFill>
              </a:endParaRPr>
            </a:p>
          </p:txBody>
        </p:sp>
        <p:sp>
          <p:nvSpPr>
            <p:cNvPr id="32" name="TextBox 31">
              <a:extLst>
                <a:ext uri="{FF2B5EF4-FFF2-40B4-BE49-F238E27FC236}">
                  <a16:creationId xmlns:a16="http://schemas.microsoft.com/office/drawing/2014/main" id="{1C3DC46C-55E4-8644-BDAC-0FF804D3C327}"/>
                </a:ext>
              </a:extLst>
            </p:cNvPr>
            <p:cNvSpPr txBox="1"/>
            <p:nvPr/>
          </p:nvSpPr>
          <p:spPr>
            <a:xfrm>
              <a:off x="1184640" y="5867944"/>
              <a:ext cx="404278" cy="600164"/>
            </a:xfrm>
            <a:prstGeom prst="rect">
              <a:avLst/>
            </a:prstGeom>
            <a:noFill/>
          </p:spPr>
          <p:txBody>
            <a:bodyPr wrap="none" rtlCol="0">
              <a:spAutoFit/>
            </a:bodyPr>
            <a:lstStyle/>
            <a:p>
              <a:r>
                <a:rPr lang="en-BE" sz="1100" dirty="0">
                  <a:solidFill>
                    <a:srgbClr val="FF1201"/>
                  </a:solidFill>
                </a:rPr>
                <a:t>RRL</a:t>
              </a:r>
            </a:p>
            <a:p>
              <a:r>
                <a:rPr lang="en-BE" sz="1100" dirty="0">
                  <a:solidFill>
                    <a:srgbClr val="FF1201"/>
                  </a:solidFill>
                </a:rPr>
                <a:t>RLR</a:t>
              </a:r>
            </a:p>
            <a:p>
              <a:r>
                <a:rPr lang="en-BE" sz="1100" dirty="0">
                  <a:solidFill>
                    <a:srgbClr val="FF1201"/>
                  </a:solidFill>
                </a:rPr>
                <a:t>LRR</a:t>
              </a:r>
              <a:endParaRPr lang="en-BE" sz="1200" dirty="0">
                <a:solidFill>
                  <a:srgbClr val="FF1201"/>
                </a:solidFill>
              </a:endParaRPr>
            </a:p>
          </p:txBody>
        </p:sp>
        <p:sp>
          <p:nvSpPr>
            <p:cNvPr id="33" name="TextBox 32">
              <a:extLst>
                <a:ext uri="{FF2B5EF4-FFF2-40B4-BE49-F238E27FC236}">
                  <a16:creationId xmlns:a16="http://schemas.microsoft.com/office/drawing/2014/main" id="{76C6419C-3897-7949-9EB2-DF10B77DC2A5}"/>
                </a:ext>
              </a:extLst>
            </p:cNvPr>
            <p:cNvSpPr txBox="1"/>
            <p:nvPr/>
          </p:nvSpPr>
          <p:spPr>
            <a:xfrm>
              <a:off x="1457751" y="5867944"/>
              <a:ext cx="425116" cy="261610"/>
            </a:xfrm>
            <a:prstGeom prst="rect">
              <a:avLst/>
            </a:prstGeom>
            <a:noFill/>
          </p:spPr>
          <p:txBody>
            <a:bodyPr wrap="none" rtlCol="0">
              <a:spAutoFit/>
            </a:bodyPr>
            <a:lstStyle/>
            <a:p>
              <a:r>
                <a:rPr lang="en-BE" sz="1100" dirty="0">
                  <a:solidFill>
                    <a:srgbClr val="FF1201"/>
                  </a:solidFill>
                </a:rPr>
                <a:t>RRR</a:t>
              </a:r>
            </a:p>
          </p:txBody>
        </p:sp>
        <p:pic>
          <p:nvPicPr>
            <p:cNvPr id="34" name="Picture 33">
              <a:extLst>
                <a:ext uri="{FF2B5EF4-FFF2-40B4-BE49-F238E27FC236}">
                  <a16:creationId xmlns:a16="http://schemas.microsoft.com/office/drawing/2014/main" id="{25405641-8C9D-034F-87B8-5FA2AD34273D}"/>
                </a:ext>
              </a:extLst>
            </p:cNvPr>
            <p:cNvPicPr>
              <a:picLocks noChangeAspect="1"/>
            </p:cNvPicPr>
            <p:nvPr/>
          </p:nvPicPr>
          <p:blipFill>
            <a:blip r:embed="rId7"/>
            <a:stretch>
              <a:fillRect/>
            </a:stretch>
          </p:blipFill>
          <p:spPr>
            <a:xfrm>
              <a:off x="650032" y="4843158"/>
              <a:ext cx="1186110" cy="1041083"/>
            </a:xfrm>
            <a:prstGeom prst="rect">
              <a:avLst/>
            </a:prstGeom>
          </p:spPr>
        </p:pic>
      </p:grpSp>
      <p:grpSp>
        <p:nvGrpSpPr>
          <p:cNvPr id="35" name="Group 34">
            <a:extLst>
              <a:ext uri="{FF2B5EF4-FFF2-40B4-BE49-F238E27FC236}">
                <a16:creationId xmlns:a16="http://schemas.microsoft.com/office/drawing/2014/main" id="{7BAE7E46-5125-8C48-BA56-88844D126165}"/>
              </a:ext>
            </a:extLst>
          </p:cNvPr>
          <p:cNvGrpSpPr/>
          <p:nvPr/>
        </p:nvGrpSpPr>
        <p:grpSpPr>
          <a:xfrm>
            <a:off x="4201736" y="2480914"/>
            <a:ext cx="3547399" cy="3948847"/>
            <a:chOff x="4201736" y="2480914"/>
            <a:chExt cx="3547399" cy="3948847"/>
          </a:xfrm>
        </p:grpSpPr>
        <p:pic>
          <p:nvPicPr>
            <p:cNvPr id="3" name="Picture 2">
              <a:extLst>
                <a:ext uri="{FF2B5EF4-FFF2-40B4-BE49-F238E27FC236}">
                  <a16:creationId xmlns:a16="http://schemas.microsoft.com/office/drawing/2014/main" id="{930775C7-A461-1A45-8C4E-0CACCB72AC23}"/>
                </a:ext>
              </a:extLst>
            </p:cNvPr>
            <p:cNvPicPr>
              <a:picLocks noChangeAspect="1"/>
            </p:cNvPicPr>
            <p:nvPr/>
          </p:nvPicPr>
          <p:blipFill>
            <a:blip r:embed="rId8"/>
            <a:stretch>
              <a:fillRect/>
            </a:stretch>
          </p:blipFill>
          <p:spPr>
            <a:xfrm>
              <a:off x="4205750" y="2480914"/>
              <a:ext cx="3543385" cy="3948847"/>
            </a:xfrm>
            <a:prstGeom prst="rect">
              <a:avLst/>
            </a:prstGeom>
          </p:spPr>
        </p:pic>
        <p:pic>
          <p:nvPicPr>
            <p:cNvPr id="17" name="Picture 16">
              <a:extLst>
                <a:ext uri="{FF2B5EF4-FFF2-40B4-BE49-F238E27FC236}">
                  <a16:creationId xmlns:a16="http://schemas.microsoft.com/office/drawing/2014/main" id="{C0BA90C3-9855-8F4F-AF7F-1061B356EEBB}"/>
                </a:ext>
              </a:extLst>
            </p:cNvPr>
            <p:cNvPicPr>
              <a:picLocks noChangeAspect="1"/>
            </p:cNvPicPr>
            <p:nvPr/>
          </p:nvPicPr>
          <p:blipFill>
            <a:blip r:embed="rId9"/>
            <a:stretch>
              <a:fillRect/>
            </a:stretch>
          </p:blipFill>
          <p:spPr>
            <a:xfrm>
              <a:off x="4201736" y="5353189"/>
              <a:ext cx="2585085" cy="552069"/>
            </a:xfrm>
            <a:prstGeom prst="rect">
              <a:avLst/>
            </a:prstGeom>
          </p:spPr>
        </p:pic>
      </p:grpSp>
    </p:spTree>
    <p:extLst>
      <p:ext uri="{BB962C8B-B14F-4D97-AF65-F5344CB8AC3E}">
        <p14:creationId xmlns:p14="http://schemas.microsoft.com/office/powerpoint/2010/main" val="21132878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584D506F-5B4D-CC4C-ACEA-257041B2D809}"/>
              </a:ext>
            </a:extLst>
          </p:cNvPr>
          <p:cNvGrpSpPr/>
          <p:nvPr/>
        </p:nvGrpSpPr>
        <p:grpSpPr>
          <a:xfrm>
            <a:off x="4201736" y="2480914"/>
            <a:ext cx="3547399" cy="3948847"/>
            <a:chOff x="4201736" y="2480914"/>
            <a:chExt cx="3547399" cy="3948847"/>
          </a:xfrm>
        </p:grpSpPr>
        <p:pic>
          <p:nvPicPr>
            <p:cNvPr id="24" name="Picture 23">
              <a:extLst>
                <a:ext uri="{FF2B5EF4-FFF2-40B4-BE49-F238E27FC236}">
                  <a16:creationId xmlns:a16="http://schemas.microsoft.com/office/drawing/2014/main" id="{EDCBFAB3-F925-3F4A-952A-35DD8ECAB09F}"/>
                </a:ext>
              </a:extLst>
            </p:cNvPr>
            <p:cNvPicPr>
              <a:picLocks noChangeAspect="1"/>
            </p:cNvPicPr>
            <p:nvPr/>
          </p:nvPicPr>
          <p:blipFill>
            <a:blip r:embed="rId3"/>
            <a:stretch>
              <a:fillRect/>
            </a:stretch>
          </p:blipFill>
          <p:spPr>
            <a:xfrm>
              <a:off x="4205750" y="2480914"/>
              <a:ext cx="3543385" cy="3948847"/>
            </a:xfrm>
            <a:prstGeom prst="rect">
              <a:avLst/>
            </a:prstGeom>
          </p:spPr>
        </p:pic>
        <p:pic>
          <p:nvPicPr>
            <p:cNvPr id="25" name="Picture 24">
              <a:extLst>
                <a:ext uri="{FF2B5EF4-FFF2-40B4-BE49-F238E27FC236}">
                  <a16:creationId xmlns:a16="http://schemas.microsoft.com/office/drawing/2014/main" id="{5FE3F520-62D0-3340-8B75-5DC33BA5EA93}"/>
                </a:ext>
              </a:extLst>
            </p:cNvPr>
            <p:cNvPicPr>
              <a:picLocks noChangeAspect="1"/>
            </p:cNvPicPr>
            <p:nvPr/>
          </p:nvPicPr>
          <p:blipFill>
            <a:blip r:embed="rId4"/>
            <a:stretch>
              <a:fillRect/>
            </a:stretch>
          </p:blipFill>
          <p:spPr>
            <a:xfrm>
              <a:off x="4201736" y="5353189"/>
              <a:ext cx="2585085" cy="552069"/>
            </a:xfrm>
            <a:prstGeom prst="rect">
              <a:avLst/>
            </a:prstGeom>
          </p:spPr>
        </p:pic>
      </p:grpSp>
      <p:pic>
        <p:nvPicPr>
          <p:cNvPr id="5" name="Picture 4" descr="A person wearing a suit and tie&#10;&#10;Description automatically generated">
            <a:extLst>
              <a:ext uri="{FF2B5EF4-FFF2-40B4-BE49-F238E27FC236}">
                <a16:creationId xmlns:a16="http://schemas.microsoft.com/office/drawing/2014/main" id="{7301E99B-3A95-8041-8557-E2441FEF4C1B}"/>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flipH="1">
            <a:off x="10866119" y="767119"/>
            <a:ext cx="984408" cy="971001"/>
          </a:xfrm>
          <a:prstGeom prst="rect">
            <a:avLst/>
          </a:prstGeom>
        </p:spPr>
      </p:pic>
      <p:sp>
        <p:nvSpPr>
          <p:cNvPr id="37" name="TextBox 36">
            <a:extLst>
              <a:ext uri="{FF2B5EF4-FFF2-40B4-BE49-F238E27FC236}">
                <a16:creationId xmlns:a16="http://schemas.microsoft.com/office/drawing/2014/main" id="{1BD37EED-8487-9649-87E5-112ACDBD60D7}"/>
              </a:ext>
            </a:extLst>
          </p:cNvPr>
          <p:cNvSpPr txBox="1"/>
          <p:nvPr/>
        </p:nvSpPr>
        <p:spPr>
          <a:xfrm>
            <a:off x="304402" y="404813"/>
            <a:ext cx="3760517" cy="954107"/>
          </a:xfrm>
          <a:prstGeom prst="rect">
            <a:avLst/>
          </a:prstGeom>
          <a:noFill/>
        </p:spPr>
        <p:txBody>
          <a:bodyPr wrap="none" rtlCol="0">
            <a:spAutoFit/>
          </a:bodyPr>
          <a:lstStyle/>
          <a:p>
            <a:r>
              <a:rPr lang="en-BE" sz="2800" b="1" dirty="0">
                <a:solidFill>
                  <a:srgbClr val="932833"/>
                </a:solidFill>
              </a:rPr>
              <a:t>Computational Thinking</a:t>
            </a:r>
            <a:br>
              <a:rPr lang="en-BE" sz="2800" b="1" dirty="0">
                <a:solidFill>
                  <a:srgbClr val="932833"/>
                </a:solidFill>
              </a:rPr>
            </a:br>
            <a:r>
              <a:rPr lang="en-BE" sz="2800" b="1" i="1" dirty="0">
                <a:solidFill>
                  <a:srgbClr val="932833"/>
                </a:solidFill>
              </a:rPr>
              <a:t>in de klas</a:t>
            </a:r>
          </a:p>
        </p:txBody>
      </p:sp>
      <p:sp>
        <p:nvSpPr>
          <p:cNvPr id="36" name="TextBox 35">
            <a:extLst>
              <a:ext uri="{FF2B5EF4-FFF2-40B4-BE49-F238E27FC236}">
                <a16:creationId xmlns:a16="http://schemas.microsoft.com/office/drawing/2014/main" id="{57D8E8D9-3C61-3B45-890A-8ED7FD030929}"/>
              </a:ext>
            </a:extLst>
          </p:cNvPr>
          <p:cNvSpPr txBox="1"/>
          <p:nvPr/>
        </p:nvSpPr>
        <p:spPr>
          <a:xfrm>
            <a:off x="10751465" y="404813"/>
            <a:ext cx="1190711" cy="523220"/>
          </a:xfrm>
          <a:prstGeom prst="rect">
            <a:avLst/>
          </a:prstGeom>
          <a:noFill/>
        </p:spPr>
        <p:txBody>
          <a:bodyPr wrap="none" rtlCol="0">
            <a:spAutoFit/>
          </a:bodyPr>
          <a:lstStyle/>
          <a:p>
            <a:r>
              <a:rPr lang="en-BE" sz="2800" b="1" i="1" dirty="0">
                <a:solidFill>
                  <a:srgbClr val="932833"/>
                </a:solidFill>
              </a:rPr>
              <a:t>Galton</a:t>
            </a:r>
          </a:p>
        </p:txBody>
      </p:sp>
      <p:pic>
        <p:nvPicPr>
          <p:cNvPr id="22" name="Picture 21">
            <a:extLst>
              <a:ext uri="{FF2B5EF4-FFF2-40B4-BE49-F238E27FC236}">
                <a16:creationId xmlns:a16="http://schemas.microsoft.com/office/drawing/2014/main" id="{0D712F24-B030-494B-A0AC-4C1CE97291C7}"/>
              </a:ext>
            </a:extLst>
          </p:cNvPr>
          <p:cNvPicPr>
            <a:picLocks noChangeAspect="1"/>
          </p:cNvPicPr>
          <p:nvPr/>
        </p:nvPicPr>
        <p:blipFill>
          <a:blip r:embed="rId6"/>
          <a:stretch>
            <a:fillRect/>
          </a:stretch>
        </p:blipFill>
        <p:spPr>
          <a:xfrm>
            <a:off x="4205750" y="574426"/>
            <a:ext cx="1924050" cy="1600200"/>
          </a:xfrm>
          <a:prstGeom prst="rect">
            <a:avLst/>
          </a:prstGeom>
        </p:spPr>
      </p:pic>
      <p:grpSp>
        <p:nvGrpSpPr>
          <p:cNvPr id="8" name="Group 7">
            <a:extLst>
              <a:ext uri="{FF2B5EF4-FFF2-40B4-BE49-F238E27FC236}">
                <a16:creationId xmlns:a16="http://schemas.microsoft.com/office/drawing/2014/main" id="{19025DC0-77EA-F84D-B98E-07AD0EB84D7D}"/>
              </a:ext>
            </a:extLst>
          </p:cNvPr>
          <p:cNvGrpSpPr/>
          <p:nvPr/>
        </p:nvGrpSpPr>
        <p:grpSpPr>
          <a:xfrm>
            <a:off x="252821" y="1524890"/>
            <a:ext cx="1954509" cy="4943218"/>
            <a:chOff x="252821" y="1524890"/>
            <a:chExt cx="1954509" cy="4943218"/>
          </a:xfrm>
        </p:grpSpPr>
        <p:pic>
          <p:nvPicPr>
            <p:cNvPr id="21" name="Picture 20" descr="A picture containing drawing&#10;&#10;Description automatically generated">
              <a:extLst>
                <a:ext uri="{FF2B5EF4-FFF2-40B4-BE49-F238E27FC236}">
                  <a16:creationId xmlns:a16="http://schemas.microsoft.com/office/drawing/2014/main" id="{0A95BEF1-3861-4948-9081-A7196EA75B6C}"/>
                </a:ext>
              </a:extLst>
            </p:cNvPr>
            <p:cNvPicPr/>
            <p:nvPr/>
          </p:nvPicPr>
          <p:blipFill>
            <a:blip r:embed="rId7">
              <a:extLst>
                <a:ext uri="{28A0092B-C50C-407E-A947-70E740481C1C}">
                  <a14:useLocalDpi xmlns:a14="http://schemas.microsoft.com/office/drawing/2010/main"/>
                </a:ext>
              </a:extLst>
            </a:blip>
            <a:stretch>
              <a:fillRect/>
            </a:stretch>
          </p:blipFill>
          <p:spPr>
            <a:xfrm>
              <a:off x="575067" y="1524890"/>
              <a:ext cx="1336040" cy="1076960"/>
            </a:xfrm>
            <a:prstGeom prst="rect">
              <a:avLst/>
            </a:prstGeom>
          </p:spPr>
        </p:pic>
        <p:sp>
          <p:nvSpPr>
            <p:cNvPr id="26" name="TextBox 25">
              <a:extLst>
                <a:ext uri="{FF2B5EF4-FFF2-40B4-BE49-F238E27FC236}">
                  <a16:creationId xmlns:a16="http://schemas.microsoft.com/office/drawing/2014/main" id="{286DFFE4-DED9-DE45-B8FE-46DB532CB123}"/>
                </a:ext>
              </a:extLst>
            </p:cNvPr>
            <p:cNvSpPr txBox="1"/>
            <p:nvPr/>
          </p:nvSpPr>
          <p:spPr>
            <a:xfrm>
              <a:off x="503054" y="2569209"/>
              <a:ext cx="1454045" cy="523220"/>
            </a:xfrm>
            <a:prstGeom prst="rect">
              <a:avLst/>
            </a:prstGeom>
            <a:noFill/>
          </p:spPr>
          <p:txBody>
            <a:bodyPr wrap="square" rtlCol="0">
              <a:spAutoFit/>
            </a:bodyPr>
            <a:lstStyle/>
            <a:p>
              <a:pPr algn="ctr"/>
              <a:r>
                <a:rPr lang="en-BE" sz="1400" dirty="0">
                  <a:solidFill>
                    <a:srgbClr val="595652"/>
                  </a:solidFill>
                </a:rPr>
                <a:t>Bean Machine</a:t>
              </a:r>
            </a:p>
            <a:p>
              <a:pPr algn="ctr"/>
              <a:r>
                <a:rPr lang="en-BE" sz="1400" dirty="0">
                  <a:solidFill>
                    <a:srgbClr val="595652"/>
                  </a:solidFill>
                </a:rPr>
                <a:t>Bord van Galton </a:t>
              </a:r>
            </a:p>
          </p:txBody>
        </p:sp>
        <p:cxnSp>
          <p:nvCxnSpPr>
            <p:cNvPr id="27" name="Straight Connector 26">
              <a:extLst>
                <a:ext uri="{FF2B5EF4-FFF2-40B4-BE49-F238E27FC236}">
                  <a16:creationId xmlns:a16="http://schemas.microsoft.com/office/drawing/2014/main" id="{898612AA-02CC-E548-9C23-87BDF09BFE9A}"/>
                </a:ext>
              </a:extLst>
            </p:cNvPr>
            <p:cNvCxnSpPr>
              <a:cxnSpLocks/>
            </p:cNvCxnSpPr>
            <p:nvPr/>
          </p:nvCxnSpPr>
          <p:spPr>
            <a:xfrm>
              <a:off x="726046" y="2815431"/>
              <a:ext cx="1008062" cy="0"/>
            </a:xfrm>
            <a:prstGeom prst="line">
              <a:avLst/>
            </a:prstGeom>
            <a:ln>
              <a:solidFill>
                <a:srgbClr val="FF120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6B8C3DF6-496F-1A49-8FE7-480F1439E647}"/>
                </a:ext>
              </a:extLst>
            </p:cNvPr>
            <p:cNvSpPr txBox="1"/>
            <p:nvPr/>
          </p:nvSpPr>
          <p:spPr>
            <a:xfrm flipH="1">
              <a:off x="350905" y="3226608"/>
              <a:ext cx="1759931" cy="523220"/>
            </a:xfrm>
            <a:prstGeom prst="rect">
              <a:avLst/>
            </a:prstGeom>
            <a:noFill/>
          </p:spPr>
          <p:txBody>
            <a:bodyPr wrap="square" rtlCol="0">
              <a:spAutoFit/>
            </a:bodyPr>
            <a:lstStyle/>
            <a:p>
              <a:pPr algn="ctr"/>
              <a:r>
                <a:rPr lang="en-BE" sz="1400" i="1" dirty="0">
                  <a:solidFill>
                    <a:srgbClr val="595652"/>
                  </a:solidFill>
                </a:rPr>
                <a:t>n</a:t>
              </a:r>
              <a:r>
                <a:rPr lang="en-BE" sz="1400" dirty="0">
                  <a:solidFill>
                    <a:srgbClr val="595652"/>
                  </a:solidFill>
                </a:rPr>
                <a:t> rijen</a:t>
              </a:r>
            </a:p>
            <a:p>
              <a:pPr algn="ctr"/>
              <a:r>
                <a:rPr lang="en-BE" sz="1400" dirty="0">
                  <a:solidFill>
                    <a:srgbClr val="595652"/>
                  </a:solidFill>
                </a:rPr>
                <a:t>Kansverdeling: </a:t>
              </a:r>
              <a:r>
                <a:rPr lang="nl-NL" sz="1400" dirty="0">
                  <a:solidFill>
                    <a:srgbClr val="595652"/>
                  </a:solidFill>
                </a:rPr>
                <a:t>B(</a:t>
              </a:r>
              <a:r>
                <a:rPr lang="nl-NL" sz="1400" i="1" dirty="0">
                  <a:solidFill>
                    <a:srgbClr val="595652"/>
                  </a:solidFill>
                </a:rPr>
                <a:t>n</a:t>
              </a:r>
              <a:r>
                <a:rPr lang="nl-NL" sz="1400" dirty="0">
                  <a:solidFill>
                    <a:srgbClr val="595652"/>
                  </a:solidFill>
                </a:rPr>
                <a:t>,½)</a:t>
              </a:r>
              <a:r>
                <a:rPr lang="en-BE" sz="1400" dirty="0">
                  <a:solidFill>
                    <a:srgbClr val="595652"/>
                  </a:solidFill>
                </a:rPr>
                <a:t> </a:t>
              </a: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8475C8FD-6AAE-844E-9F0E-A5D201CC61EE}"/>
                    </a:ext>
                  </a:extLst>
                </p:cNvPr>
                <p:cNvSpPr txBox="1"/>
                <p:nvPr/>
              </p:nvSpPr>
              <p:spPr>
                <a:xfrm>
                  <a:off x="252821" y="3864552"/>
                  <a:ext cx="1954509" cy="814390"/>
                </a:xfrm>
                <a:prstGeom prst="rect">
                  <a:avLst/>
                </a:prstGeom>
                <a:noFill/>
              </p:spPr>
              <p:txBody>
                <a:bodyPr wrap="none" rtlCol="0">
                  <a:spAutoFit/>
                </a:bodyPr>
                <a:lstStyle/>
                <a:p>
                  <a:pPr algn="ctr"/>
                  <a:r>
                    <a:rPr lang="en-BE" sz="1400" dirty="0">
                      <a:solidFill>
                        <a:srgbClr val="595652"/>
                      </a:solidFill>
                    </a:rPr>
                    <a:t>Kans op bakje </a:t>
                  </a:r>
                  <a:r>
                    <a:rPr lang="en-BE" sz="1400" i="1" dirty="0">
                      <a:solidFill>
                        <a:srgbClr val="595652"/>
                      </a:solidFill>
                    </a:rPr>
                    <a:t>k</a:t>
                  </a:r>
                </a:p>
                <a:p>
                  <a:pPr algn="ctr"/>
                  <a:endParaRPr lang="en-BE" sz="300" i="1" dirty="0">
                    <a:solidFill>
                      <a:srgbClr val="595652"/>
                    </a:solidFill>
                  </a:endParaRPr>
                </a:p>
                <a:p>
                  <a:pPr/>
                  <a14:m>
                    <m:oMathPara xmlns:m="http://schemas.openxmlformats.org/officeDocument/2006/math">
                      <m:oMathParaPr>
                        <m:jc m:val="centerGroup"/>
                      </m:oMathParaPr>
                      <m:oMath xmlns:m="http://schemas.openxmlformats.org/officeDocument/2006/math">
                        <m:d>
                          <m:dPr>
                            <m:ctrlPr>
                              <a:rPr lang="en-BE" sz="1400" i="1" smtClean="0">
                                <a:solidFill>
                                  <a:srgbClr val="595652"/>
                                </a:solidFill>
                                <a:latin typeface="Cambria Math" panose="02040503050406030204" pitchFamily="18" charset="0"/>
                              </a:rPr>
                            </m:ctrlPr>
                          </m:dPr>
                          <m:e>
                            <m:m>
                              <m:mPr>
                                <m:mcs>
                                  <m:mc>
                                    <m:mcPr>
                                      <m:count m:val="1"/>
                                      <m:mcJc m:val="center"/>
                                    </m:mcPr>
                                  </m:mc>
                                </m:mcs>
                                <m:ctrlPr>
                                  <a:rPr lang="en-BE" sz="1400" i="1" smtClean="0">
                                    <a:solidFill>
                                      <a:srgbClr val="595652"/>
                                    </a:solidFill>
                                    <a:latin typeface="Cambria Math" panose="02040503050406030204" pitchFamily="18" charset="0"/>
                                  </a:rPr>
                                </m:ctrlPr>
                              </m:mPr>
                              <m:mr>
                                <m:e>
                                  <m:r>
                                    <m:rPr>
                                      <m:nor/>
                                      <m:brk m:alnAt="7"/>
                                    </m:rPr>
                                    <a:rPr lang="en-US" sz="1400" b="0" i="1" smtClean="0">
                                      <a:solidFill>
                                        <a:srgbClr val="595652"/>
                                      </a:solidFill>
                                    </a:rPr>
                                    <m:t>n</m:t>
                                  </m:r>
                                </m:e>
                              </m:mr>
                              <m:mr>
                                <m:e>
                                  <m:r>
                                    <m:rPr>
                                      <m:nor/>
                                    </m:rPr>
                                    <a:rPr lang="en-US" sz="1400" b="0" i="1" smtClean="0">
                                      <a:solidFill>
                                        <a:srgbClr val="595652"/>
                                      </a:solidFill>
                                    </a:rPr>
                                    <m:t>k</m:t>
                                  </m:r>
                                </m:e>
                              </m:mr>
                            </m:m>
                          </m:e>
                        </m:d>
                        <m:sSup>
                          <m:sSupPr>
                            <m:ctrlPr>
                              <a:rPr lang="en-BE" sz="1400" i="1" smtClean="0">
                                <a:solidFill>
                                  <a:srgbClr val="595652"/>
                                </a:solidFill>
                                <a:latin typeface="Cambria Math" panose="02040503050406030204" pitchFamily="18" charset="0"/>
                              </a:rPr>
                            </m:ctrlPr>
                          </m:sSupPr>
                          <m:e>
                            <m:r>
                              <m:rPr>
                                <m:nor/>
                              </m:rPr>
                              <a:rPr lang="en-US" sz="1400" b="0" i="1" smtClean="0">
                                <a:solidFill>
                                  <a:srgbClr val="595652"/>
                                </a:solidFill>
                              </a:rPr>
                              <m:t>p</m:t>
                            </m:r>
                          </m:e>
                          <m:sup>
                            <m:r>
                              <m:rPr>
                                <m:nor/>
                              </m:rPr>
                              <a:rPr lang="en-US" sz="1400" b="0" i="1" smtClean="0">
                                <a:solidFill>
                                  <a:srgbClr val="595652"/>
                                </a:solidFill>
                              </a:rPr>
                              <m:t>k</m:t>
                            </m:r>
                          </m:sup>
                        </m:sSup>
                        <m:sSup>
                          <m:sSupPr>
                            <m:ctrlPr>
                              <a:rPr lang="en-BE" sz="1400" i="1" smtClean="0">
                                <a:solidFill>
                                  <a:srgbClr val="595652"/>
                                </a:solidFill>
                                <a:latin typeface="Cambria Math" panose="02040503050406030204" pitchFamily="18" charset="0"/>
                              </a:rPr>
                            </m:ctrlPr>
                          </m:sSupPr>
                          <m:e>
                            <m:r>
                              <m:rPr>
                                <m:nor/>
                              </m:rPr>
                              <a:rPr lang="en-US" sz="1400" b="0" smtClean="0">
                                <a:solidFill>
                                  <a:srgbClr val="595652"/>
                                </a:solidFill>
                              </a:rPr>
                              <m:t>(1</m:t>
                            </m:r>
                            <m:r>
                              <m:rPr>
                                <m:nor/>
                              </m:rPr>
                              <a:rPr lang="en-US" sz="1400" b="0" i="1" smtClean="0">
                                <a:solidFill>
                                  <a:srgbClr val="595652"/>
                                </a:solidFill>
                              </a:rPr>
                              <m:t>−</m:t>
                            </m:r>
                            <m:r>
                              <m:rPr>
                                <m:nor/>
                              </m:rPr>
                              <a:rPr lang="en-US" sz="1400" b="0" i="1" smtClean="0">
                                <a:solidFill>
                                  <a:srgbClr val="595652"/>
                                </a:solidFill>
                              </a:rPr>
                              <m:t>p</m:t>
                            </m:r>
                            <m:r>
                              <m:rPr>
                                <m:nor/>
                              </m:rPr>
                              <a:rPr lang="en-US" sz="1400" b="0" smtClean="0">
                                <a:solidFill>
                                  <a:srgbClr val="595652"/>
                                </a:solidFill>
                              </a:rPr>
                              <m:t>)</m:t>
                            </m:r>
                          </m:e>
                          <m:sup>
                            <m:r>
                              <m:rPr>
                                <m:nor/>
                              </m:rPr>
                              <a:rPr lang="en-US" sz="1400" b="0" i="1" smtClean="0">
                                <a:solidFill>
                                  <a:srgbClr val="595652"/>
                                </a:solidFill>
                              </a:rPr>
                              <m:t>n</m:t>
                            </m:r>
                            <m:r>
                              <m:rPr>
                                <m:nor/>
                              </m:rPr>
                              <a:rPr lang="en-US" sz="1400" b="0" i="1" smtClean="0">
                                <a:solidFill>
                                  <a:srgbClr val="595652"/>
                                </a:solidFill>
                              </a:rPr>
                              <m:t>−</m:t>
                            </m:r>
                            <m:r>
                              <m:rPr>
                                <m:nor/>
                              </m:rPr>
                              <a:rPr lang="en-US" sz="1400" b="0" i="1" smtClean="0">
                                <a:solidFill>
                                  <a:srgbClr val="595652"/>
                                </a:solidFill>
                              </a:rPr>
                              <m:t>k</m:t>
                            </m:r>
                          </m:sup>
                        </m:sSup>
                        <m:r>
                          <a:rPr lang="en-US" sz="1400" b="0" i="1" smtClean="0">
                            <a:solidFill>
                              <a:srgbClr val="595652"/>
                            </a:solidFill>
                            <a:latin typeface="Cambria Math" panose="02040503050406030204" pitchFamily="18" charset="0"/>
                          </a:rPr>
                          <m:t>=</m:t>
                        </m:r>
                        <m:d>
                          <m:dPr>
                            <m:ctrlPr>
                              <a:rPr lang="en-BE" sz="1400" i="1">
                                <a:solidFill>
                                  <a:srgbClr val="595652"/>
                                </a:solidFill>
                                <a:latin typeface="Cambria Math" panose="02040503050406030204" pitchFamily="18" charset="0"/>
                              </a:rPr>
                            </m:ctrlPr>
                          </m:dPr>
                          <m:e>
                            <m:m>
                              <m:mPr>
                                <m:mcs>
                                  <m:mc>
                                    <m:mcPr>
                                      <m:count m:val="1"/>
                                      <m:mcJc m:val="center"/>
                                    </m:mcPr>
                                  </m:mc>
                                </m:mcs>
                                <m:ctrlPr>
                                  <a:rPr lang="en-BE" sz="1400" i="1">
                                    <a:solidFill>
                                      <a:srgbClr val="595652"/>
                                    </a:solidFill>
                                    <a:latin typeface="Cambria Math" panose="02040503050406030204" pitchFamily="18" charset="0"/>
                                  </a:rPr>
                                </m:ctrlPr>
                              </m:mPr>
                              <m:mr>
                                <m:e>
                                  <m:r>
                                    <m:rPr>
                                      <m:nor/>
                                      <m:brk m:alnAt="7"/>
                                    </m:rPr>
                                    <a:rPr lang="en-US" sz="1400" i="1">
                                      <a:solidFill>
                                        <a:srgbClr val="595652"/>
                                      </a:solidFill>
                                    </a:rPr>
                                    <m:t>n</m:t>
                                  </m:r>
                                </m:e>
                              </m:mr>
                              <m:mr>
                                <m:e>
                                  <m:r>
                                    <m:rPr>
                                      <m:nor/>
                                    </m:rPr>
                                    <a:rPr lang="en-US" sz="1400" i="1">
                                      <a:solidFill>
                                        <a:srgbClr val="595652"/>
                                      </a:solidFill>
                                    </a:rPr>
                                    <m:t>k</m:t>
                                  </m:r>
                                </m:e>
                              </m:mr>
                            </m:m>
                          </m:e>
                        </m:d>
                        <m:f>
                          <m:fPr>
                            <m:ctrlPr>
                              <a:rPr lang="en-US" sz="1400" i="1" smtClean="0">
                                <a:solidFill>
                                  <a:srgbClr val="595652"/>
                                </a:solidFill>
                                <a:latin typeface="Cambria Math" panose="02040503050406030204" pitchFamily="18" charset="0"/>
                              </a:rPr>
                            </m:ctrlPr>
                          </m:fPr>
                          <m:num>
                            <m:r>
                              <m:rPr>
                                <m:nor/>
                              </m:rPr>
                              <a:rPr lang="en-US" sz="1400" b="0" i="0" smtClean="0">
                                <a:solidFill>
                                  <a:srgbClr val="595652"/>
                                </a:solidFill>
                              </a:rPr>
                              <m:t>1</m:t>
                            </m:r>
                          </m:num>
                          <m:den>
                            <m:sSup>
                              <m:sSupPr>
                                <m:ctrlPr>
                                  <a:rPr lang="en-US" sz="1400" i="1" smtClean="0">
                                    <a:solidFill>
                                      <a:srgbClr val="595652"/>
                                    </a:solidFill>
                                    <a:latin typeface="Cambria Math" panose="02040503050406030204" pitchFamily="18" charset="0"/>
                                  </a:rPr>
                                </m:ctrlPr>
                              </m:sSupPr>
                              <m:e>
                                <m:r>
                                  <m:rPr>
                                    <m:nor/>
                                  </m:rPr>
                                  <a:rPr lang="en-US" sz="1400" b="0" i="0" smtClean="0">
                                    <a:solidFill>
                                      <a:srgbClr val="595652"/>
                                    </a:solidFill>
                                  </a:rPr>
                                  <m:t>2</m:t>
                                </m:r>
                              </m:e>
                              <m:sup>
                                <m:r>
                                  <m:rPr>
                                    <m:nor/>
                                  </m:rPr>
                                  <a:rPr lang="en-US" sz="1400" b="0" i="1" smtClean="0">
                                    <a:solidFill>
                                      <a:srgbClr val="595652"/>
                                    </a:solidFill>
                                  </a:rPr>
                                  <m:t>k</m:t>
                                </m:r>
                              </m:sup>
                            </m:sSup>
                          </m:den>
                        </m:f>
                      </m:oMath>
                    </m:oMathPara>
                  </a14:m>
                  <a:endParaRPr lang="en-BE" sz="1400" dirty="0">
                    <a:solidFill>
                      <a:srgbClr val="595652"/>
                    </a:solidFill>
                  </a:endParaRPr>
                </a:p>
              </p:txBody>
            </p:sp>
          </mc:Choice>
          <mc:Fallback xmlns="">
            <p:sp>
              <p:nvSpPr>
                <p:cNvPr id="29" name="TextBox 28">
                  <a:extLst>
                    <a:ext uri="{FF2B5EF4-FFF2-40B4-BE49-F238E27FC236}">
                      <a16:creationId xmlns:a16="http://schemas.microsoft.com/office/drawing/2014/main" id="{8475C8FD-6AAE-844E-9F0E-A5D201CC61EE}"/>
                    </a:ext>
                  </a:extLst>
                </p:cNvPr>
                <p:cNvSpPr txBox="1">
                  <a:spLocks noRot="1" noChangeAspect="1" noMove="1" noResize="1" noEditPoints="1" noAdjustHandles="1" noChangeArrowheads="1" noChangeShapeType="1" noTextEdit="1"/>
                </p:cNvSpPr>
                <p:nvPr/>
              </p:nvSpPr>
              <p:spPr>
                <a:xfrm>
                  <a:off x="252821" y="3864552"/>
                  <a:ext cx="1954509" cy="814390"/>
                </a:xfrm>
                <a:prstGeom prst="rect">
                  <a:avLst/>
                </a:prstGeom>
                <a:blipFill>
                  <a:blip r:embed="rId8"/>
                  <a:stretch>
                    <a:fillRect t="-1538"/>
                  </a:stretch>
                </a:blipFill>
              </p:spPr>
              <p:txBody>
                <a:bodyPr/>
                <a:lstStyle/>
                <a:p>
                  <a:r>
                    <a:rPr lang="en-BE">
                      <a:noFill/>
                    </a:rPr>
                    <a:t> </a:t>
                  </a:r>
                </a:p>
              </p:txBody>
            </p:sp>
          </mc:Fallback>
        </mc:AlternateContent>
        <p:sp>
          <p:nvSpPr>
            <p:cNvPr id="30" name="TextBox 29">
              <a:extLst>
                <a:ext uri="{FF2B5EF4-FFF2-40B4-BE49-F238E27FC236}">
                  <a16:creationId xmlns:a16="http://schemas.microsoft.com/office/drawing/2014/main" id="{B1826F46-323E-C049-BCD7-C18CD2315B52}"/>
                </a:ext>
              </a:extLst>
            </p:cNvPr>
            <p:cNvSpPr txBox="1"/>
            <p:nvPr/>
          </p:nvSpPr>
          <p:spPr>
            <a:xfrm>
              <a:off x="631382" y="5867944"/>
              <a:ext cx="362600" cy="261610"/>
            </a:xfrm>
            <a:prstGeom prst="rect">
              <a:avLst/>
            </a:prstGeom>
            <a:noFill/>
          </p:spPr>
          <p:txBody>
            <a:bodyPr wrap="none" rtlCol="0">
              <a:spAutoFit/>
            </a:bodyPr>
            <a:lstStyle/>
            <a:p>
              <a:r>
                <a:rPr lang="en-BE" sz="1100" dirty="0">
                  <a:solidFill>
                    <a:srgbClr val="FF1201"/>
                  </a:solidFill>
                </a:rPr>
                <a:t>LLL</a:t>
              </a:r>
            </a:p>
          </p:txBody>
        </p:sp>
        <p:sp>
          <p:nvSpPr>
            <p:cNvPr id="31" name="TextBox 30">
              <a:extLst>
                <a:ext uri="{FF2B5EF4-FFF2-40B4-BE49-F238E27FC236}">
                  <a16:creationId xmlns:a16="http://schemas.microsoft.com/office/drawing/2014/main" id="{95872990-BDDF-3443-9E90-F12927649C1C}"/>
                </a:ext>
              </a:extLst>
            </p:cNvPr>
            <p:cNvSpPr txBox="1"/>
            <p:nvPr/>
          </p:nvSpPr>
          <p:spPr>
            <a:xfrm>
              <a:off x="900320" y="5867944"/>
              <a:ext cx="383438" cy="600164"/>
            </a:xfrm>
            <a:prstGeom prst="rect">
              <a:avLst/>
            </a:prstGeom>
            <a:noFill/>
          </p:spPr>
          <p:txBody>
            <a:bodyPr wrap="none" rtlCol="0">
              <a:spAutoFit/>
            </a:bodyPr>
            <a:lstStyle/>
            <a:p>
              <a:r>
                <a:rPr lang="en-BE" sz="1100" dirty="0">
                  <a:solidFill>
                    <a:srgbClr val="FF1201"/>
                  </a:solidFill>
                </a:rPr>
                <a:t>LLR</a:t>
              </a:r>
            </a:p>
            <a:p>
              <a:r>
                <a:rPr lang="en-BE" sz="1100" dirty="0">
                  <a:solidFill>
                    <a:srgbClr val="FF1201"/>
                  </a:solidFill>
                </a:rPr>
                <a:t>LRL</a:t>
              </a:r>
            </a:p>
            <a:p>
              <a:r>
                <a:rPr lang="en-BE" sz="1100" dirty="0">
                  <a:solidFill>
                    <a:srgbClr val="FF1201"/>
                  </a:solidFill>
                </a:rPr>
                <a:t>RLL</a:t>
              </a:r>
              <a:endParaRPr lang="en-BE" sz="1200" dirty="0">
                <a:solidFill>
                  <a:srgbClr val="FF1201"/>
                </a:solidFill>
              </a:endParaRPr>
            </a:p>
          </p:txBody>
        </p:sp>
        <p:sp>
          <p:nvSpPr>
            <p:cNvPr id="32" name="TextBox 31">
              <a:extLst>
                <a:ext uri="{FF2B5EF4-FFF2-40B4-BE49-F238E27FC236}">
                  <a16:creationId xmlns:a16="http://schemas.microsoft.com/office/drawing/2014/main" id="{1C3DC46C-55E4-8644-BDAC-0FF804D3C327}"/>
                </a:ext>
              </a:extLst>
            </p:cNvPr>
            <p:cNvSpPr txBox="1"/>
            <p:nvPr/>
          </p:nvSpPr>
          <p:spPr>
            <a:xfrm>
              <a:off x="1184640" y="5867944"/>
              <a:ext cx="404278" cy="600164"/>
            </a:xfrm>
            <a:prstGeom prst="rect">
              <a:avLst/>
            </a:prstGeom>
            <a:noFill/>
          </p:spPr>
          <p:txBody>
            <a:bodyPr wrap="none" rtlCol="0">
              <a:spAutoFit/>
            </a:bodyPr>
            <a:lstStyle/>
            <a:p>
              <a:r>
                <a:rPr lang="en-BE" sz="1100" dirty="0">
                  <a:solidFill>
                    <a:srgbClr val="FF1201"/>
                  </a:solidFill>
                </a:rPr>
                <a:t>RRL</a:t>
              </a:r>
            </a:p>
            <a:p>
              <a:r>
                <a:rPr lang="en-BE" sz="1100" dirty="0">
                  <a:solidFill>
                    <a:srgbClr val="FF1201"/>
                  </a:solidFill>
                </a:rPr>
                <a:t>RLR</a:t>
              </a:r>
            </a:p>
            <a:p>
              <a:r>
                <a:rPr lang="en-BE" sz="1100" dirty="0">
                  <a:solidFill>
                    <a:srgbClr val="FF1201"/>
                  </a:solidFill>
                </a:rPr>
                <a:t>LRR</a:t>
              </a:r>
              <a:endParaRPr lang="en-BE" sz="1200" dirty="0">
                <a:solidFill>
                  <a:srgbClr val="FF1201"/>
                </a:solidFill>
              </a:endParaRPr>
            </a:p>
          </p:txBody>
        </p:sp>
        <p:sp>
          <p:nvSpPr>
            <p:cNvPr id="33" name="TextBox 32">
              <a:extLst>
                <a:ext uri="{FF2B5EF4-FFF2-40B4-BE49-F238E27FC236}">
                  <a16:creationId xmlns:a16="http://schemas.microsoft.com/office/drawing/2014/main" id="{76C6419C-3897-7949-9EB2-DF10B77DC2A5}"/>
                </a:ext>
              </a:extLst>
            </p:cNvPr>
            <p:cNvSpPr txBox="1"/>
            <p:nvPr/>
          </p:nvSpPr>
          <p:spPr>
            <a:xfrm>
              <a:off x="1457751" y="5867944"/>
              <a:ext cx="425116" cy="261610"/>
            </a:xfrm>
            <a:prstGeom prst="rect">
              <a:avLst/>
            </a:prstGeom>
            <a:noFill/>
          </p:spPr>
          <p:txBody>
            <a:bodyPr wrap="none" rtlCol="0">
              <a:spAutoFit/>
            </a:bodyPr>
            <a:lstStyle/>
            <a:p>
              <a:r>
                <a:rPr lang="en-BE" sz="1100" dirty="0">
                  <a:solidFill>
                    <a:srgbClr val="FF1201"/>
                  </a:solidFill>
                </a:rPr>
                <a:t>RRR</a:t>
              </a:r>
            </a:p>
          </p:txBody>
        </p:sp>
        <p:pic>
          <p:nvPicPr>
            <p:cNvPr id="34" name="Picture 33">
              <a:extLst>
                <a:ext uri="{FF2B5EF4-FFF2-40B4-BE49-F238E27FC236}">
                  <a16:creationId xmlns:a16="http://schemas.microsoft.com/office/drawing/2014/main" id="{25405641-8C9D-034F-87B8-5FA2AD34273D}"/>
                </a:ext>
              </a:extLst>
            </p:cNvPr>
            <p:cNvPicPr>
              <a:picLocks noChangeAspect="1"/>
            </p:cNvPicPr>
            <p:nvPr/>
          </p:nvPicPr>
          <p:blipFill>
            <a:blip r:embed="rId9"/>
            <a:stretch>
              <a:fillRect/>
            </a:stretch>
          </p:blipFill>
          <p:spPr>
            <a:xfrm>
              <a:off x="650032" y="4843158"/>
              <a:ext cx="1186110" cy="1041083"/>
            </a:xfrm>
            <a:prstGeom prst="rect">
              <a:avLst/>
            </a:prstGeom>
          </p:spPr>
        </p:pic>
      </p:grpSp>
      <p:cxnSp>
        <p:nvCxnSpPr>
          <p:cNvPr id="12" name="Straight Arrow Connector 11">
            <a:extLst>
              <a:ext uri="{FF2B5EF4-FFF2-40B4-BE49-F238E27FC236}">
                <a16:creationId xmlns:a16="http://schemas.microsoft.com/office/drawing/2014/main" id="{DC5E3AF6-4497-1A48-991A-9FC54CA11A3A}"/>
              </a:ext>
            </a:extLst>
          </p:cNvPr>
          <p:cNvCxnSpPr>
            <a:cxnSpLocks/>
          </p:cNvCxnSpPr>
          <p:nvPr/>
        </p:nvCxnSpPr>
        <p:spPr>
          <a:xfrm>
            <a:off x="5507421" y="5749159"/>
            <a:ext cx="1460937" cy="3488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216C4C1-FDC7-EB4B-9DFF-14A78953357B}"/>
              </a:ext>
            </a:extLst>
          </p:cNvPr>
          <p:cNvCxnSpPr/>
          <p:nvPr/>
        </p:nvCxnSpPr>
        <p:spPr>
          <a:xfrm>
            <a:off x="5507421" y="6306207"/>
            <a:ext cx="146093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5" name="Picture 34">
            <a:extLst>
              <a:ext uri="{FF2B5EF4-FFF2-40B4-BE49-F238E27FC236}">
                <a16:creationId xmlns:a16="http://schemas.microsoft.com/office/drawing/2014/main" id="{6A0B7612-38BF-F24A-8B9F-4817E5CD4C97}"/>
              </a:ext>
            </a:extLst>
          </p:cNvPr>
          <p:cNvPicPr>
            <a:picLocks noChangeAspect="1"/>
          </p:cNvPicPr>
          <p:nvPr/>
        </p:nvPicPr>
        <p:blipFill>
          <a:blip r:embed="rId10"/>
          <a:stretch>
            <a:fillRect/>
          </a:stretch>
        </p:blipFill>
        <p:spPr>
          <a:xfrm>
            <a:off x="7039614" y="5437244"/>
            <a:ext cx="4863465" cy="972693"/>
          </a:xfrm>
          <a:prstGeom prst="rect">
            <a:avLst/>
          </a:prstGeom>
        </p:spPr>
      </p:pic>
    </p:spTree>
    <p:extLst>
      <p:ext uri="{BB962C8B-B14F-4D97-AF65-F5344CB8AC3E}">
        <p14:creationId xmlns:p14="http://schemas.microsoft.com/office/powerpoint/2010/main" val="16454874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earing a suit and tie&#10;&#10;Description automatically generated">
            <a:extLst>
              <a:ext uri="{FF2B5EF4-FFF2-40B4-BE49-F238E27FC236}">
                <a16:creationId xmlns:a16="http://schemas.microsoft.com/office/drawing/2014/main" id="{7301E99B-3A95-8041-8557-E2441FEF4C1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flipH="1">
            <a:off x="10866119" y="767119"/>
            <a:ext cx="984408" cy="971001"/>
          </a:xfrm>
          <a:prstGeom prst="rect">
            <a:avLst/>
          </a:prstGeom>
        </p:spPr>
      </p:pic>
      <p:sp>
        <p:nvSpPr>
          <p:cNvPr id="37" name="TextBox 36">
            <a:extLst>
              <a:ext uri="{FF2B5EF4-FFF2-40B4-BE49-F238E27FC236}">
                <a16:creationId xmlns:a16="http://schemas.microsoft.com/office/drawing/2014/main" id="{1BD37EED-8487-9649-87E5-112ACDBD60D7}"/>
              </a:ext>
            </a:extLst>
          </p:cNvPr>
          <p:cNvSpPr txBox="1"/>
          <p:nvPr/>
        </p:nvSpPr>
        <p:spPr>
          <a:xfrm>
            <a:off x="304402" y="404813"/>
            <a:ext cx="3760517" cy="954107"/>
          </a:xfrm>
          <a:prstGeom prst="rect">
            <a:avLst/>
          </a:prstGeom>
          <a:noFill/>
        </p:spPr>
        <p:txBody>
          <a:bodyPr wrap="none" rtlCol="0">
            <a:spAutoFit/>
          </a:bodyPr>
          <a:lstStyle/>
          <a:p>
            <a:r>
              <a:rPr lang="en-BE" sz="2800" b="1" dirty="0">
                <a:solidFill>
                  <a:srgbClr val="932833"/>
                </a:solidFill>
              </a:rPr>
              <a:t>Computational Thinking</a:t>
            </a:r>
            <a:br>
              <a:rPr lang="en-BE" sz="2800" b="1" dirty="0">
                <a:solidFill>
                  <a:srgbClr val="932833"/>
                </a:solidFill>
              </a:rPr>
            </a:br>
            <a:r>
              <a:rPr lang="en-BE" sz="2800" b="1" i="1" dirty="0">
                <a:solidFill>
                  <a:srgbClr val="932833"/>
                </a:solidFill>
              </a:rPr>
              <a:t>in de klas</a:t>
            </a:r>
          </a:p>
        </p:txBody>
      </p:sp>
      <p:sp>
        <p:nvSpPr>
          <p:cNvPr id="36" name="TextBox 35">
            <a:extLst>
              <a:ext uri="{FF2B5EF4-FFF2-40B4-BE49-F238E27FC236}">
                <a16:creationId xmlns:a16="http://schemas.microsoft.com/office/drawing/2014/main" id="{57D8E8D9-3C61-3B45-890A-8ED7FD030929}"/>
              </a:ext>
            </a:extLst>
          </p:cNvPr>
          <p:cNvSpPr txBox="1"/>
          <p:nvPr/>
        </p:nvSpPr>
        <p:spPr>
          <a:xfrm>
            <a:off x="10751465" y="404813"/>
            <a:ext cx="1190711" cy="523220"/>
          </a:xfrm>
          <a:prstGeom prst="rect">
            <a:avLst/>
          </a:prstGeom>
          <a:noFill/>
        </p:spPr>
        <p:txBody>
          <a:bodyPr wrap="none" rtlCol="0">
            <a:spAutoFit/>
          </a:bodyPr>
          <a:lstStyle/>
          <a:p>
            <a:r>
              <a:rPr lang="en-BE" sz="2800" b="1" i="1" dirty="0">
                <a:solidFill>
                  <a:srgbClr val="932833"/>
                </a:solidFill>
              </a:rPr>
              <a:t>Galton</a:t>
            </a:r>
          </a:p>
        </p:txBody>
      </p:sp>
      <p:pic>
        <p:nvPicPr>
          <p:cNvPr id="22" name="Picture 21">
            <a:extLst>
              <a:ext uri="{FF2B5EF4-FFF2-40B4-BE49-F238E27FC236}">
                <a16:creationId xmlns:a16="http://schemas.microsoft.com/office/drawing/2014/main" id="{0D712F24-B030-494B-A0AC-4C1CE97291C7}"/>
              </a:ext>
            </a:extLst>
          </p:cNvPr>
          <p:cNvPicPr>
            <a:picLocks noChangeAspect="1"/>
          </p:cNvPicPr>
          <p:nvPr/>
        </p:nvPicPr>
        <p:blipFill>
          <a:blip r:embed="rId4"/>
          <a:stretch>
            <a:fillRect/>
          </a:stretch>
        </p:blipFill>
        <p:spPr>
          <a:xfrm>
            <a:off x="4205750" y="574426"/>
            <a:ext cx="1924050" cy="1600200"/>
          </a:xfrm>
          <a:prstGeom prst="rect">
            <a:avLst/>
          </a:prstGeom>
        </p:spPr>
      </p:pic>
      <p:grpSp>
        <p:nvGrpSpPr>
          <p:cNvPr id="8" name="Group 7">
            <a:extLst>
              <a:ext uri="{FF2B5EF4-FFF2-40B4-BE49-F238E27FC236}">
                <a16:creationId xmlns:a16="http://schemas.microsoft.com/office/drawing/2014/main" id="{19025DC0-77EA-F84D-B98E-07AD0EB84D7D}"/>
              </a:ext>
            </a:extLst>
          </p:cNvPr>
          <p:cNvGrpSpPr/>
          <p:nvPr/>
        </p:nvGrpSpPr>
        <p:grpSpPr>
          <a:xfrm>
            <a:off x="252821" y="1524890"/>
            <a:ext cx="1954509" cy="4943218"/>
            <a:chOff x="252821" y="1524890"/>
            <a:chExt cx="1954509" cy="4943218"/>
          </a:xfrm>
        </p:grpSpPr>
        <p:pic>
          <p:nvPicPr>
            <p:cNvPr id="21" name="Picture 20" descr="A picture containing drawing&#10;&#10;Description automatically generated">
              <a:extLst>
                <a:ext uri="{FF2B5EF4-FFF2-40B4-BE49-F238E27FC236}">
                  <a16:creationId xmlns:a16="http://schemas.microsoft.com/office/drawing/2014/main" id="{0A95BEF1-3861-4948-9081-A7196EA75B6C}"/>
                </a:ext>
              </a:extLst>
            </p:cNvPr>
            <p:cNvPicPr/>
            <p:nvPr/>
          </p:nvPicPr>
          <p:blipFill>
            <a:blip r:embed="rId5">
              <a:extLst>
                <a:ext uri="{28A0092B-C50C-407E-A947-70E740481C1C}">
                  <a14:useLocalDpi xmlns:a14="http://schemas.microsoft.com/office/drawing/2010/main"/>
                </a:ext>
              </a:extLst>
            </a:blip>
            <a:stretch>
              <a:fillRect/>
            </a:stretch>
          </p:blipFill>
          <p:spPr>
            <a:xfrm>
              <a:off x="575067" y="1524890"/>
              <a:ext cx="1336040" cy="1076960"/>
            </a:xfrm>
            <a:prstGeom prst="rect">
              <a:avLst/>
            </a:prstGeom>
          </p:spPr>
        </p:pic>
        <p:sp>
          <p:nvSpPr>
            <p:cNvPr id="26" name="TextBox 25">
              <a:extLst>
                <a:ext uri="{FF2B5EF4-FFF2-40B4-BE49-F238E27FC236}">
                  <a16:creationId xmlns:a16="http://schemas.microsoft.com/office/drawing/2014/main" id="{286DFFE4-DED9-DE45-B8FE-46DB532CB123}"/>
                </a:ext>
              </a:extLst>
            </p:cNvPr>
            <p:cNvSpPr txBox="1"/>
            <p:nvPr/>
          </p:nvSpPr>
          <p:spPr>
            <a:xfrm>
              <a:off x="503054" y="2569209"/>
              <a:ext cx="1454045" cy="523220"/>
            </a:xfrm>
            <a:prstGeom prst="rect">
              <a:avLst/>
            </a:prstGeom>
            <a:noFill/>
          </p:spPr>
          <p:txBody>
            <a:bodyPr wrap="square" rtlCol="0">
              <a:spAutoFit/>
            </a:bodyPr>
            <a:lstStyle/>
            <a:p>
              <a:pPr algn="ctr"/>
              <a:r>
                <a:rPr lang="en-BE" sz="1400" dirty="0">
                  <a:solidFill>
                    <a:srgbClr val="595652"/>
                  </a:solidFill>
                </a:rPr>
                <a:t>Bean Machine</a:t>
              </a:r>
            </a:p>
            <a:p>
              <a:pPr algn="ctr"/>
              <a:r>
                <a:rPr lang="en-BE" sz="1400" dirty="0">
                  <a:solidFill>
                    <a:srgbClr val="595652"/>
                  </a:solidFill>
                </a:rPr>
                <a:t>Bord van Galton </a:t>
              </a:r>
            </a:p>
          </p:txBody>
        </p:sp>
        <p:cxnSp>
          <p:nvCxnSpPr>
            <p:cNvPr id="27" name="Straight Connector 26">
              <a:extLst>
                <a:ext uri="{FF2B5EF4-FFF2-40B4-BE49-F238E27FC236}">
                  <a16:creationId xmlns:a16="http://schemas.microsoft.com/office/drawing/2014/main" id="{898612AA-02CC-E548-9C23-87BDF09BFE9A}"/>
                </a:ext>
              </a:extLst>
            </p:cNvPr>
            <p:cNvCxnSpPr>
              <a:cxnSpLocks/>
            </p:cNvCxnSpPr>
            <p:nvPr/>
          </p:nvCxnSpPr>
          <p:spPr>
            <a:xfrm>
              <a:off x="726046" y="2815431"/>
              <a:ext cx="1008062" cy="0"/>
            </a:xfrm>
            <a:prstGeom prst="line">
              <a:avLst/>
            </a:prstGeom>
            <a:ln>
              <a:solidFill>
                <a:srgbClr val="FF120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6B8C3DF6-496F-1A49-8FE7-480F1439E647}"/>
                </a:ext>
              </a:extLst>
            </p:cNvPr>
            <p:cNvSpPr txBox="1"/>
            <p:nvPr/>
          </p:nvSpPr>
          <p:spPr>
            <a:xfrm flipH="1">
              <a:off x="350905" y="3226608"/>
              <a:ext cx="1759931" cy="523220"/>
            </a:xfrm>
            <a:prstGeom prst="rect">
              <a:avLst/>
            </a:prstGeom>
            <a:noFill/>
          </p:spPr>
          <p:txBody>
            <a:bodyPr wrap="square" rtlCol="0">
              <a:spAutoFit/>
            </a:bodyPr>
            <a:lstStyle/>
            <a:p>
              <a:pPr algn="ctr"/>
              <a:r>
                <a:rPr lang="en-BE" sz="1400" i="1" dirty="0">
                  <a:solidFill>
                    <a:srgbClr val="595652"/>
                  </a:solidFill>
                </a:rPr>
                <a:t>n</a:t>
              </a:r>
              <a:r>
                <a:rPr lang="en-BE" sz="1400" dirty="0">
                  <a:solidFill>
                    <a:srgbClr val="595652"/>
                  </a:solidFill>
                </a:rPr>
                <a:t> rijen</a:t>
              </a:r>
            </a:p>
            <a:p>
              <a:pPr algn="ctr"/>
              <a:r>
                <a:rPr lang="en-BE" sz="1400" dirty="0">
                  <a:solidFill>
                    <a:srgbClr val="595652"/>
                  </a:solidFill>
                </a:rPr>
                <a:t>Kansverdeling: </a:t>
              </a:r>
              <a:r>
                <a:rPr lang="nl-NL" sz="1400" dirty="0">
                  <a:solidFill>
                    <a:srgbClr val="595652"/>
                  </a:solidFill>
                </a:rPr>
                <a:t>B(</a:t>
              </a:r>
              <a:r>
                <a:rPr lang="nl-NL" sz="1400" i="1" dirty="0">
                  <a:solidFill>
                    <a:srgbClr val="595652"/>
                  </a:solidFill>
                </a:rPr>
                <a:t>n</a:t>
              </a:r>
              <a:r>
                <a:rPr lang="nl-NL" sz="1400" dirty="0">
                  <a:solidFill>
                    <a:srgbClr val="595652"/>
                  </a:solidFill>
                </a:rPr>
                <a:t>,½)</a:t>
              </a:r>
              <a:r>
                <a:rPr lang="en-BE" sz="1400" dirty="0">
                  <a:solidFill>
                    <a:srgbClr val="595652"/>
                  </a:solidFill>
                </a:rPr>
                <a:t> </a:t>
              </a: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8475C8FD-6AAE-844E-9F0E-A5D201CC61EE}"/>
                    </a:ext>
                  </a:extLst>
                </p:cNvPr>
                <p:cNvSpPr txBox="1"/>
                <p:nvPr/>
              </p:nvSpPr>
              <p:spPr>
                <a:xfrm>
                  <a:off x="252821" y="3864552"/>
                  <a:ext cx="1954509" cy="814390"/>
                </a:xfrm>
                <a:prstGeom prst="rect">
                  <a:avLst/>
                </a:prstGeom>
                <a:noFill/>
              </p:spPr>
              <p:txBody>
                <a:bodyPr wrap="none" rtlCol="0">
                  <a:spAutoFit/>
                </a:bodyPr>
                <a:lstStyle/>
                <a:p>
                  <a:pPr algn="ctr"/>
                  <a:r>
                    <a:rPr lang="en-BE" sz="1400" dirty="0">
                      <a:solidFill>
                        <a:srgbClr val="595652"/>
                      </a:solidFill>
                    </a:rPr>
                    <a:t>Kans op bakje </a:t>
                  </a:r>
                  <a:r>
                    <a:rPr lang="en-BE" sz="1400" i="1" dirty="0">
                      <a:solidFill>
                        <a:srgbClr val="595652"/>
                      </a:solidFill>
                    </a:rPr>
                    <a:t>k</a:t>
                  </a:r>
                </a:p>
                <a:p>
                  <a:pPr algn="ctr"/>
                  <a:endParaRPr lang="en-BE" sz="300" i="1" dirty="0">
                    <a:solidFill>
                      <a:srgbClr val="595652"/>
                    </a:solidFill>
                  </a:endParaRPr>
                </a:p>
                <a:p>
                  <a:pPr/>
                  <a14:m>
                    <m:oMathPara xmlns:m="http://schemas.openxmlformats.org/officeDocument/2006/math">
                      <m:oMathParaPr>
                        <m:jc m:val="centerGroup"/>
                      </m:oMathParaPr>
                      <m:oMath xmlns:m="http://schemas.openxmlformats.org/officeDocument/2006/math">
                        <m:d>
                          <m:dPr>
                            <m:ctrlPr>
                              <a:rPr lang="en-BE" sz="1400" i="1" smtClean="0">
                                <a:solidFill>
                                  <a:srgbClr val="595652"/>
                                </a:solidFill>
                                <a:latin typeface="Cambria Math" panose="02040503050406030204" pitchFamily="18" charset="0"/>
                              </a:rPr>
                            </m:ctrlPr>
                          </m:dPr>
                          <m:e>
                            <m:m>
                              <m:mPr>
                                <m:mcs>
                                  <m:mc>
                                    <m:mcPr>
                                      <m:count m:val="1"/>
                                      <m:mcJc m:val="center"/>
                                    </m:mcPr>
                                  </m:mc>
                                </m:mcs>
                                <m:ctrlPr>
                                  <a:rPr lang="en-BE" sz="1400" i="1" smtClean="0">
                                    <a:solidFill>
                                      <a:srgbClr val="595652"/>
                                    </a:solidFill>
                                    <a:latin typeface="Cambria Math" panose="02040503050406030204" pitchFamily="18" charset="0"/>
                                  </a:rPr>
                                </m:ctrlPr>
                              </m:mPr>
                              <m:mr>
                                <m:e>
                                  <m:r>
                                    <m:rPr>
                                      <m:nor/>
                                      <m:brk m:alnAt="7"/>
                                    </m:rPr>
                                    <a:rPr lang="en-US" sz="1400" b="0" i="1" smtClean="0">
                                      <a:solidFill>
                                        <a:srgbClr val="595652"/>
                                      </a:solidFill>
                                    </a:rPr>
                                    <m:t>n</m:t>
                                  </m:r>
                                </m:e>
                              </m:mr>
                              <m:mr>
                                <m:e>
                                  <m:r>
                                    <m:rPr>
                                      <m:nor/>
                                    </m:rPr>
                                    <a:rPr lang="en-US" sz="1400" b="0" i="1" smtClean="0">
                                      <a:solidFill>
                                        <a:srgbClr val="595652"/>
                                      </a:solidFill>
                                    </a:rPr>
                                    <m:t>k</m:t>
                                  </m:r>
                                </m:e>
                              </m:mr>
                            </m:m>
                          </m:e>
                        </m:d>
                        <m:sSup>
                          <m:sSupPr>
                            <m:ctrlPr>
                              <a:rPr lang="en-BE" sz="1400" i="1" smtClean="0">
                                <a:solidFill>
                                  <a:srgbClr val="595652"/>
                                </a:solidFill>
                                <a:latin typeface="Cambria Math" panose="02040503050406030204" pitchFamily="18" charset="0"/>
                              </a:rPr>
                            </m:ctrlPr>
                          </m:sSupPr>
                          <m:e>
                            <m:r>
                              <m:rPr>
                                <m:nor/>
                              </m:rPr>
                              <a:rPr lang="en-US" sz="1400" b="0" i="1" smtClean="0">
                                <a:solidFill>
                                  <a:srgbClr val="595652"/>
                                </a:solidFill>
                              </a:rPr>
                              <m:t>p</m:t>
                            </m:r>
                          </m:e>
                          <m:sup>
                            <m:r>
                              <m:rPr>
                                <m:nor/>
                              </m:rPr>
                              <a:rPr lang="en-US" sz="1400" b="0" i="1" smtClean="0">
                                <a:solidFill>
                                  <a:srgbClr val="595652"/>
                                </a:solidFill>
                              </a:rPr>
                              <m:t>k</m:t>
                            </m:r>
                          </m:sup>
                        </m:sSup>
                        <m:sSup>
                          <m:sSupPr>
                            <m:ctrlPr>
                              <a:rPr lang="en-BE" sz="1400" i="1" smtClean="0">
                                <a:solidFill>
                                  <a:srgbClr val="595652"/>
                                </a:solidFill>
                                <a:latin typeface="Cambria Math" panose="02040503050406030204" pitchFamily="18" charset="0"/>
                              </a:rPr>
                            </m:ctrlPr>
                          </m:sSupPr>
                          <m:e>
                            <m:r>
                              <m:rPr>
                                <m:nor/>
                              </m:rPr>
                              <a:rPr lang="en-US" sz="1400" b="0" smtClean="0">
                                <a:solidFill>
                                  <a:srgbClr val="595652"/>
                                </a:solidFill>
                              </a:rPr>
                              <m:t>(1</m:t>
                            </m:r>
                            <m:r>
                              <m:rPr>
                                <m:nor/>
                              </m:rPr>
                              <a:rPr lang="en-US" sz="1400" b="0" i="1" smtClean="0">
                                <a:solidFill>
                                  <a:srgbClr val="595652"/>
                                </a:solidFill>
                              </a:rPr>
                              <m:t>−</m:t>
                            </m:r>
                            <m:r>
                              <m:rPr>
                                <m:nor/>
                              </m:rPr>
                              <a:rPr lang="en-US" sz="1400" b="0" i="1" smtClean="0">
                                <a:solidFill>
                                  <a:srgbClr val="595652"/>
                                </a:solidFill>
                              </a:rPr>
                              <m:t>p</m:t>
                            </m:r>
                            <m:r>
                              <m:rPr>
                                <m:nor/>
                              </m:rPr>
                              <a:rPr lang="en-US" sz="1400" b="0" smtClean="0">
                                <a:solidFill>
                                  <a:srgbClr val="595652"/>
                                </a:solidFill>
                              </a:rPr>
                              <m:t>)</m:t>
                            </m:r>
                          </m:e>
                          <m:sup>
                            <m:r>
                              <m:rPr>
                                <m:nor/>
                              </m:rPr>
                              <a:rPr lang="en-US" sz="1400" b="0" i="1" smtClean="0">
                                <a:solidFill>
                                  <a:srgbClr val="595652"/>
                                </a:solidFill>
                              </a:rPr>
                              <m:t>n</m:t>
                            </m:r>
                            <m:r>
                              <m:rPr>
                                <m:nor/>
                              </m:rPr>
                              <a:rPr lang="en-US" sz="1400" b="0" i="1" smtClean="0">
                                <a:solidFill>
                                  <a:srgbClr val="595652"/>
                                </a:solidFill>
                              </a:rPr>
                              <m:t>−</m:t>
                            </m:r>
                            <m:r>
                              <m:rPr>
                                <m:nor/>
                              </m:rPr>
                              <a:rPr lang="en-US" sz="1400" b="0" i="1" smtClean="0">
                                <a:solidFill>
                                  <a:srgbClr val="595652"/>
                                </a:solidFill>
                              </a:rPr>
                              <m:t>k</m:t>
                            </m:r>
                          </m:sup>
                        </m:sSup>
                        <m:r>
                          <a:rPr lang="en-US" sz="1400" b="0" i="1" smtClean="0">
                            <a:solidFill>
                              <a:srgbClr val="595652"/>
                            </a:solidFill>
                            <a:latin typeface="Cambria Math" panose="02040503050406030204" pitchFamily="18" charset="0"/>
                          </a:rPr>
                          <m:t>=</m:t>
                        </m:r>
                        <m:d>
                          <m:dPr>
                            <m:ctrlPr>
                              <a:rPr lang="en-BE" sz="1400" i="1">
                                <a:solidFill>
                                  <a:srgbClr val="595652"/>
                                </a:solidFill>
                                <a:latin typeface="Cambria Math" panose="02040503050406030204" pitchFamily="18" charset="0"/>
                              </a:rPr>
                            </m:ctrlPr>
                          </m:dPr>
                          <m:e>
                            <m:m>
                              <m:mPr>
                                <m:mcs>
                                  <m:mc>
                                    <m:mcPr>
                                      <m:count m:val="1"/>
                                      <m:mcJc m:val="center"/>
                                    </m:mcPr>
                                  </m:mc>
                                </m:mcs>
                                <m:ctrlPr>
                                  <a:rPr lang="en-BE" sz="1400" i="1">
                                    <a:solidFill>
                                      <a:srgbClr val="595652"/>
                                    </a:solidFill>
                                    <a:latin typeface="Cambria Math" panose="02040503050406030204" pitchFamily="18" charset="0"/>
                                  </a:rPr>
                                </m:ctrlPr>
                              </m:mPr>
                              <m:mr>
                                <m:e>
                                  <m:r>
                                    <m:rPr>
                                      <m:nor/>
                                      <m:brk m:alnAt="7"/>
                                    </m:rPr>
                                    <a:rPr lang="en-US" sz="1400" i="1">
                                      <a:solidFill>
                                        <a:srgbClr val="595652"/>
                                      </a:solidFill>
                                    </a:rPr>
                                    <m:t>n</m:t>
                                  </m:r>
                                </m:e>
                              </m:mr>
                              <m:mr>
                                <m:e>
                                  <m:r>
                                    <m:rPr>
                                      <m:nor/>
                                    </m:rPr>
                                    <a:rPr lang="en-US" sz="1400" i="1">
                                      <a:solidFill>
                                        <a:srgbClr val="595652"/>
                                      </a:solidFill>
                                    </a:rPr>
                                    <m:t>k</m:t>
                                  </m:r>
                                </m:e>
                              </m:mr>
                            </m:m>
                          </m:e>
                        </m:d>
                        <m:f>
                          <m:fPr>
                            <m:ctrlPr>
                              <a:rPr lang="en-US" sz="1400" i="1" smtClean="0">
                                <a:solidFill>
                                  <a:srgbClr val="595652"/>
                                </a:solidFill>
                                <a:latin typeface="Cambria Math" panose="02040503050406030204" pitchFamily="18" charset="0"/>
                              </a:rPr>
                            </m:ctrlPr>
                          </m:fPr>
                          <m:num>
                            <m:r>
                              <m:rPr>
                                <m:nor/>
                              </m:rPr>
                              <a:rPr lang="en-US" sz="1400" b="0" i="0" smtClean="0">
                                <a:solidFill>
                                  <a:srgbClr val="595652"/>
                                </a:solidFill>
                              </a:rPr>
                              <m:t>1</m:t>
                            </m:r>
                          </m:num>
                          <m:den>
                            <m:sSup>
                              <m:sSupPr>
                                <m:ctrlPr>
                                  <a:rPr lang="en-US" sz="1400" i="1" smtClean="0">
                                    <a:solidFill>
                                      <a:srgbClr val="595652"/>
                                    </a:solidFill>
                                    <a:latin typeface="Cambria Math" panose="02040503050406030204" pitchFamily="18" charset="0"/>
                                  </a:rPr>
                                </m:ctrlPr>
                              </m:sSupPr>
                              <m:e>
                                <m:r>
                                  <m:rPr>
                                    <m:nor/>
                                  </m:rPr>
                                  <a:rPr lang="en-US" sz="1400" b="0" i="0" smtClean="0">
                                    <a:solidFill>
                                      <a:srgbClr val="595652"/>
                                    </a:solidFill>
                                  </a:rPr>
                                  <m:t>2</m:t>
                                </m:r>
                              </m:e>
                              <m:sup>
                                <m:r>
                                  <m:rPr>
                                    <m:nor/>
                                  </m:rPr>
                                  <a:rPr lang="en-US" sz="1400" b="0" i="1" smtClean="0">
                                    <a:solidFill>
                                      <a:srgbClr val="595652"/>
                                    </a:solidFill>
                                  </a:rPr>
                                  <m:t>k</m:t>
                                </m:r>
                              </m:sup>
                            </m:sSup>
                          </m:den>
                        </m:f>
                      </m:oMath>
                    </m:oMathPara>
                  </a14:m>
                  <a:endParaRPr lang="en-BE" sz="1400" dirty="0">
                    <a:solidFill>
                      <a:srgbClr val="595652"/>
                    </a:solidFill>
                  </a:endParaRPr>
                </a:p>
              </p:txBody>
            </p:sp>
          </mc:Choice>
          <mc:Fallback xmlns="">
            <p:sp>
              <p:nvSpPr>
                <p:cNvPr id="29" name="TextBox 28">
                  <a:extLst>
                    <a:ext uri="{FF2B5EF4-FFF2-40B4-BE49-F238E27FC236}">
                      <a16:creationId xmlns:a16="http://schemas.microsoft.com/office/drawing/2014/main" id="{8475C8FD-6AAE-844E-9F0E-A5D201CC61EE}"/>
                    </a:ext>
                  </a:extLst>
                </p:cNvPr>
                <p:cNvSpPr txBox="1">
                  <a:spLocks noRot="1" noChangeAspect="1" noMove="1" noResize="1" noEditPoints="1" noAdjustHandles="1" noChangeArrowheads="1" noChangeShapeType="1" noTextEdit="1"/>
                </p:cNvSpPr>
                <p:nvPr/>
              </p:nvSpPr>
              <p:spPr>
                <a:xfrm>
                  <a:off x="252821" y="3864552"/>
                  <a:ext cx="1954509" cy="814390"/>
                </a:xfrm>
                <a:prstGeom prst="rect">
                  <a:avLst/>
                </a:prstGeom>
                <a:blipFill>
                  <a:blip r:embed="rId6"/>
                  <a:stretch>
                    <a:fillRect t="-1538"/>
                  </a:stretch>
                </a:blipFill>
              </p:spPr>
              <p:txBody>
                <a:bodyPr/>
                <a:lstStyle/>
                <a:p>
                  <a:r>
                    <a:rPr lang="en-BE">
                      <a:noFill/>
                    </a:rPr>
                    <a:t> </a:t>
                  </a:r>
                </a:p>
              </p:txBody>
            </p:sp>
          </mc:Fallback>
        </mc:AlternateContent>
        <p:sp>
          <p:nvSpPr>
            <p:cNvPr id="30" name="TextBox 29">
              <a:extLst>
                <a:ext uri="{FF2B5EF4-FFF2-40B4-BE49-F238E27FC236}">
                  <a16:creationId xmlns:a16="http://schemas.microsoft.com/office/drawing/2014/main" id="{B1826F46-323E-C049-BCD7-C18CD2315B52}"/>
                </a:ext>
              </a:extLst>
            </p:cNvPr>
            <p:cNvSpPr txBox="1"/>
            <p:nvPr/>
          </p:nvSpPr>
          <p:spPr>
            <a:xfrm>
              <a:off x="631382" y="5867944"/>
              <a:ext cx="362600" cy="261610"/>
            </a:xfrm>
            <a:prstGeom prst="rect">
              <a:avLst/>
            </a:prstGeom>
            <a:noFill/>
          </p:spPr>
          <p:txBody>
            <a:bodyPr wrap="none" rtlCol="0">
              <a:spAutoFit/>
            </a:bodyPr>
            <a:lstStyle/>
            <a:p>
              <a:r>
                <a:rPr lang="en-BE" sz="1100" dirty="0">
                  <a:solidFill>
                    <a:srgbClr val="FF1201"/>
                  </a:solidFill>
                </a:rPr>
                <a:t>LLL</a:t>
              </a:r>
            </a:p>
          </p:txBody>
        </p:sp>
        <p:sp>
          <p:nvSpPr>
            <p:cNvPr id="31" name="TextBox 30">
              <a:extLst>
                <a:ext uri="{FF2B5EF4-FFF2-40B4-BE49-F238E27FC236}">
                  <a16:creationId xmlns:a16="http://schemas.microsoft.com/office/drawing/2014/main" id="{95872990-BDDF-3443-9E90-F12927649C1C}"/>
                </a:ext>
              </a:extLst>
            </p:cNvPr>
            <p:cNvSpPr txBox="1"/>
            <p:nvPr/>
          </p:nvSpPr>
          <p:spPr>
            <a:xfrm>
              <a:off x="900320" y="5867944"/>
              <a:ext cx="383438" cy="600164"/>
            </a:xfrm>
            <a:prstGeom prst="rect">
              <a:avLst/>
            </a:prstGeom>
            <a:noFill/>
          </p:spPr>
          <p:txBody>
            <a:bodyPr wrap="none" rtlCol="0">
              <a:spAutoFit/>
            </a:bodyPr>
            <a:lstStyle/>
            <a:p>
              <a:r>
                <a:rPr lang="en-BE" sz="1100" dirty="0">
                  <a:solidFill>
                    <a:srgbClr val="FF1201"/>
                  </a:solidFill>
                </a:rPr>
                <a:t>LLR</a:t>
              </a:r>
            </a:p>
            <a:p>
              <a:r>
                <a:rPr lang="en-BE" sz="1100" dirty="0">
                  <a:solidFill>
                    <a:srgbClr val="FF1201"/>
                  </a:solidFill>
                </a:rPr>
                <a:t>LRL</a:t>
              </a:r>
            </a:p>
            <a:p>
              <a:r>
                <a:rPr lang="en-BE" sz="1100" dirty="0">
                  <a:solidFill>
                    <a:srgbClr val="FF1201"/>
                  </a:solidFill>
                </a:rPr>
                <a:t>RLL</a:t>
              </a:r>
              <a:endParaRPr lang="en-BE" sz="1200" dirty="0">
                <a:solidFill>
                  <a:srgbClr val="FF1201"/>
                </a:solidFill>
              </a:endParaRPr>
            </a:p>
          </p:txBody>
        </p:sp>
        <p:sp>
          <p:nvSpPr>
            <p:cNvPr id="32" name="TextBox 31">
              <a:extLst>
                <a:ext uri="{FF2B5EF4-FFF2-40B4-BE49-F238E27FC236}">
                  <a16:creationId xmlns:a16="http://schemas.microsoft.com/office/drawing/2014/main" id="{1C3DC46C-55E4-8644-BDAC-0FF804D3C327}"/>
                </a:ext>
              </a:extLst>
            </p:cNvPr>
            <p:cNvSpPr txBox="1"/>
            <p:nvPr/>
          </p:nvSpPr>
          <p:spPr>
            <a:xfrm>
              <a:off x="1184640" y="5867944"/>
              <a:ext cx="404278" cy="600164"/>
            </a:xfrm>
            <a:prstGeom prst="rect">
              <a:avLst/>
            </a:prstGeom>
            <a:noFill/>
          </p:spPr>
          <p:txBody>
            <a:bodyPr wrap="none" rtlCol="0">
              <a:spAutoFit/>
            </a:bodyPr>
            <a:lstStyle/>
            <a:p>
              <a:r>
                <a:rPr lang="en-BE" sz="1100" dirty="0">
                  <a:solidFill>
                    <a:srgbClr val="FF1201"/>
                  </a:solidFill>
                </a:rPr>
                <a:t>RRL</a:t>
              </a:r>
            </a:p>
            <a:p>
              <a:r>
                <a:rPr lang="en-BE" sz="1100" dirty="0">
                  <a:solidFill>
                    <a:srgbClr val="FF1201"/>
                  </a:solidFill>
                </a:rPr>
                <a:t>RLR</a:t>
              </a:r>
            </a:p>
            <a:p>
              <a:r>
                <a:rPr lang="en-BE" sz="1100" dirty="0">
                  <a:solidFill>
                    <a:srgbClr val="FF1201"/>
                  </a:solidFill>
                </a:rPr>
                <a:t>LRR</a:t>
              </a:r>
              <a:endParaRPr lang="en-BE" sz="1200" dirty="0">
                <a:solidFill>
                  <a:srgbClr val="FF1201"/>
                </a:solidFill>
              </a:endParaRPr>
            </a:p>
          </p:txBody>
        </p:sp>
        <p:sp>
          <p:nvSpPr>
            <p:cNvPr id="33" name="TextBox 32">
              <a:extLst>
                <a:ext uri="{FF2B5EF4-FFF2-40B4-BE49-F238E27FC236}">
                  <a16:creationId xmlns:a16="http://schemas.microsoft.com/office/drawing/2014/main" id="{76C6419C-3897-7949-9EB2-DF10B77DC2A5}"/>
                </a:ext>
              </a:extLst>
            </p:cNvPr>
            <p:cNvSpPr txBox="1"/>
            <p:nvPr/>
          </p:nvSpPr>
          <p:spPr>
            <a:xfrm>
              <a:off x="1457751" y="5867944"/>
              <a:ext cx="425116" cy="261610"/>
            </a:xfrm>
            <a:prstGeom prst="rect">
              <a:avLst/>
            </a:prstGeom>
            <a:noFill/>
          </p:spPr>
          <p:txBody>
            <a:bodyPr wrap="none" rtlCol="0">
              <a:spAutoFit/>
            </a:bodyPr>
            <a:lstStyle/>
            <a:p>
              <a:r>
                <a:rPr lang="en-BE" sz="1100" dirty="0">
                  <a:solidFill>
                    <a:srgbClr val="FF1201"/>
                  </a:solidFill>
                </a:rPr>
                <a:t>RRR</a:t>
              </a:r>
            </a:p>
          </p:txBody>
        </p:sp>
        <p:pic>
          <p:nvPicPr>
            <p:cNvPr id="34" name="Picture 33">
              <a:extLst>
                <a:ext uri="{FF2B5EF4-FFF2-40B4-BE49-F238E27FC236}">
                  <a16:creationId xmlns:a16="http://schemas.microsoft.com/office/drawing/2014/main" id="{25405641-8C9D-034F-87B8-5FA2AD34273D}"/>
                </a:ext>
              </a:extLst>
            </p:cNvPr>
            <p:cNvPicPr>
              <a:picLocks noChangeAspect="1"/>
            </p:cNvPicPr>
            <p:nvPr/>
          </p:nvPicPr>
          <p:blipFill>
            <a:blip r:embed="rId7"/>
            <a:stretch>
              <a:fillRect/>
            </a:stretch>
          </p:blipFill>
          <p:spPr>
            <a:xfrm>
              <a:off x="650032" y="4843158"/>
              <a:ext cx="1186110" cy="1041083"/>
            </a:xfrm>
            <a:prstGeom prst="rect">
              <a:avLst/>
            </a:prstGeom>
          </p:spPr>
        </p:pic>
      </p:grpSp>
      <p:pic>
        <p:nvPicPr>
          <p:cNvPr id="2" name="Picture 1">
            <a:extLst>
              <a:ext uri="{FF2B5EF4-FFF2-40B4-BE49-F238E27FC236}">
                <a16:creationId xmlns:a16="http://schemas.microsoft.com/office/drawing/2014/main" id="{E3D91B6D-2E99-334E-9DE1-7F616198F39F}"/>
              </a:ext>
            </a:extLst>
          </p:cNvPr>
          <p:cNvPicPr>
            <a:picLocks noChangeAspect="1"/>
          </p:cNvPicPr>
          <p:nvPr/>
        </p:nvPicPr>
        <p:blipFill>
          <a:blip r:embed="rId8"/>
          <a:stretch>
            <a:fillRect/>
          </a:stretch>
        </p:blipFill>
        <p:spPr>
          <a:xfrm>
            <a:off x="8107252" y="1211250"/>
            <a:ext cx="1787652" cy="797433"/>
          </a:xfrm>
          <a:prstGeom prst="rect">
            <a:avLst/>
          </a:prstGeom>
        </p:spPr>
      </p:pic>
      <p:grpSp>
        <p:nvGrpSpPr>
          <p:cNvPr id="25" name="Group 24">
            <a:extLst>
              <a:ext uri="{FF2B5EF4-FFF2-40B4-BE49-F238E27FC236}">
                <a16:creationId xmlns:a16="http://schemas.microsoft.com/office/drawing/2014/main" id="{D62F6E92-8FB6-414F-93BC-C03043316C4D}"/>
              </a:ext>
            </a:extLst>
          </p:cNvPr>
          <p:cNvGrpSpPr/>
          <p:nvPr/>
        </p:nvGrpSpPr>
        <p:grpSpPr>
          <a:xfrm>
            <a:off x="4201736" y="2480914"/>
            <a:ext cx="3547399" cy="3948847"/>
            <a:chOff x="4201736" y="2480914"/>
            <a:chExt cx="3547399" cy="3948847"/>
          </a:xfrm>
        </p:grpSpPr>
        <p:pic>
          <p:nvPicPr>
            <p:cNvPr id="35" name="Picture 34">
              <a:extLst>
                <a:ext uri="{FF2B5EF4-FFF2-40B4-BE49-F238E27FC236}">
                  <a16:creationId xmlns:a16="http://schemas.microsoft.com/office/drawing/2014/main" id="{9FEA68FF-8198-E348-91C0-A55F32240BD1}"/>
                </a:ext>
              </a:extLst>
            </p:cNvPr>
            <p:cNvPicPr>
              <a:picLocks noChangeAspect="1"/>
            </p:cNvPicPr>
            <p:nvPr/>
          </p:nvPicPr>
          <p:blipFill>
            <a:blip r:embed="rId9"/>
            <a:stretch>
              <a:fillRect/>
            </a:stretch>
          </p:blipFill>
          <p:spPr>
            <a:xfrm>
              <a:off x="4205750" y="2480914"/>
              <a:ext cx="3543385" cy="3948847"/>
            </a:xfrm>
            <a:prstGeom prst="rect">
              <a:avLst/>
            </a:prstGeom>
          </p:spPr>
        </p:pic>
        <p:pic>
          <p:nvPicPr>
            <p:cNvPr id="38" name="Picture 37">
              <a:extLst>
                <a:ext uri="{FF2B5EF4-FFF2-40B4-BE49-F238E27FC236}">
                  <a16:creationId xmlns:a16="http://schemas.microsoft.com/office/drawing/2014/main" id="{9C96B05E-836F-234F-956A-A71D094ECE7D}"/>
                </a:ext>
              </a:extLst>
            </p:cNvPr>
            <p:cNvPicPr>
              <a:picLocks noChangeAspect="1"/>
            </p:cNvPicPr>
            <p:nvPr/>
          </p:nvPicPr>
          <p:blipFill>
            <a:blip r:embed="rId10"/>
            <a:stretch>
              <a:fillRect/>
            </a:stretch>
          </p:blipFill>
          <p:spPr>
            <a:xfrm>
              <a:off x="4201736" y="5353189"/>
              <a:ext cx="2585085" cy="552069"/>
            </a:xfrm>
            <a:prstGeom prst="rect">
              <a:avLst/>
            </a:prstGeom>
          </p:spPr>
        </p:pic>
      </p:grpSp>
      <p:pic>
        <p:nvPicPr>
          <p:cNvPr id="13" name="Picture 12">
            <a:extLst>
              <a:ext uri="{FF2B5EF4-FFF2-40B4-BE49-F238E27FC236}">
                <a16:creationId xmlns:a16="http://schemas.microsoft.com/office/drawing/2014/main" id="{AA105011-2752-5940-BE1E-E54276A46695}"/>
              </a:ext>
            </a:extLst>
          </p:cNvPr>
          <p:cNvPicPr>
            <a:picLocks noChangeAspect="1"/>
          </p:cNvPicPr>
          <p:nvPr/>
        </p:nvPicPr>
        <p:blipFill>
          <a:blip r:embed="rId11"/>
          <a:stretch>
            <a:fillRect/>
          </a:stretch>
        </p:blipFill>
        <p:spPr>
          <a:xfrm>
            <a:off x="8134533" y="2117862"/>
            <a:ext cx="1965420" cy="1668486"/>
          </a:xfrm>
          <a:prstGeom prst="rect">
            <a:avLst/>
          </a:prstGeom>
          <a:ln>
            <a:solidFill>
              <a:schemeClr val="accent1"/>
            </a:solidFill>
          </a:ln>
        </p:spPr>
      </p:pic>
    </p:spTree>
    <p:extLst>
      <p:ext uri="{BB962C8B-B14F-4D97-AF65-F5344CB8AC3E}">
        <p14:creationId xmlns:p14="http://schemas.microsoft.com/office/powerpoint/2010/main" val="40946783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earing a suit and tie&#10;&#10;Description automatically generated">
            <a:extLst>
              <a:ext uri="{FF2B5EF4-FFF2-40B4-BE49-F238E27FC236}">
                <a16:creationId xmlns:a16="http://schemas.microsoft.com/office/drawing/2014/main" id="{7301E99B-3A95-8041-8557-E2441FEF4C1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flipH="1">
            <a:off x="10866119" y="767119"/>
            <a:ext cx="984408" cy="971001"/>
          </a:xfrm>
          <a:prstGeom prst="rect">
            <a:avLst/>
          </a:prstGeom>
        </p:spPr>
      </p:pic>
      <p:sp>
        <p:nvSpPr>
          <p:cNvPr id="37" name="TextBox 36">
            <a:extLst>
              <a:ext uri="{FF2B5EF4-FFF2-40B4-BE49-F238E27FC236}">
                <a16:creationId xmlns:a16="http://schemas.microsoft.com/office/drawing/2014/main" id="{1BD37EED-8487-9649-87E5-112ACDBD60D7}"/>
              </a:ext>
            </a:extLst>
          </p:cNvPr>
          <p:cNvSpPr txBox="1"/>
          <p:nvPr/>
        </p:nvSpPr>
        <p:spPr>
          <a:xfrm>
            <a:off x="304402" y="404813"/>
            <a:ext cx="3760517" cy="954107"/>
          </a:xfrm>
          <a:prstGeom prst="rect">
            <a:avLst/>
          </a:prstGeom>
          <a:noFill/>
        </p:spPr>
        <p:txBody>
          <a:bodyPr wrap="none" rtlCol="0">
            <a:spAutoFit/>
          </a:bodyPr>
          <a:lstStyle/>
          <a:p>
            <a:r>
              <a:rPr lang="en-BE" sz="2800" b="1" dirty="0">
                <a:solidFill>
                  <a:srgbClr val="932833"/>
                </a:solidFill>
              </a:rPr>
              <a:t>Computational Thinking</a:t>
            </a:r>
            <a:br>
              <a:rPr lang="en-BE" sz="2800" b="1" dirty="0">
                <a:solidFill>
                  <a:srgbClr val="932833"/>
                </a:solidFill>
              </a:rPr>
            </a:br>
            <a:r>
              <a:rPr lang="en-BE" sz="2800" b="1" i="1" dirty="0">
                <a:solidFill>
                  <a:srgbClr val="932833"/>
                </a:solidFill>
              </a:rPr>
              <a:t>in de klas</a:t>
            </a:r>
          </a:p>
        </p:txBody>
      </p:sp>
      <p:sp>
        <p:nvSpPr>
          <p:cNvPr id="36" name="TextBox 35">
            <a:extLst>
              <a:ext uri="{FF2B5EF4-FFF2-40B4-BE49-F238E27FC236}">
                <a16:creationId xmlns:a16="http://schemas.microsoft.com/office/drawing/2014/main" id="{57D8E8D9-3C61-3B45-890A-8ED7FD030929}"/>
              </a:ext>
            </a:extLst>
          </p:cNvPr>
          <p:cNvSpPr txBox="1"/>
          <p:nvPr/>
        </p:nvSpPr>
        <p:spPr>
          <a:xfrm>
            <a:off x="10751465" y="404813"/>
            <a:ext cx="1190711" cy="523220"/>
          </a:xfrm>
          <a:prstGeom prst="rect">
            <a:avLst/>
          </a:prstGeom>
          <a:noFill/>
        </p:spPr>
        <p:txBody>
          <a:bodyPr wrap="none" rtlCol="0">
            <a:spAutoFit/>
          </a:bodyPr>
          <a:lstStyle/>
          <a:p>
            <a:r>
              <a:rPr lang="en-BE" sz="2800" b="1" i="1" dirty="0">
                <a:solidFill>
                  <a:srgbClr val="932833"/>
                </a:solidFill>
              </a:rPr>
              <a:t>Galton</a:t>
            </a:r>
          </a:p>
        </p:txBody>
      </p:sp>
      <p:pic>
        <p:nvPicPr>
          <p:cNvPr id="22" name="Picture 21">
            <a:extLst>
              <a:ext uri="{FF2B5EF4-FFF2-40B4-BE49-F238E27FC236}">
                <a16:creationId xmlns:a16="http://schemas.microsoft.com/office/drawing/2014/main" id="{0D712F24-B030-494B-A0AC-4C1CE97291C7}"/>
              </a:ext>
            </a:extLst>
          </p:cNvPr>
          <p:cNvPicPr>
            <a:picLocks noChangeAspect="1"/>
          </p:cNvPicPr>
          <p:nvPr/>
        </p:nvPicPr>
        <p:blipFill>
          <a:blip r:embed="rId4"/>
          <a:stretch>
            <a:fillRect/>
          </a:stretch>
        </p:blipFill>
        <p:spPr>
          <a:xfrm>
            <a:off x="4205750" y="574426"/>
            <a:ext cx="1924050" cy="1600200"/>
          </a:xfrm>
          <a:prstGeom prst="rect">
            <a:avLst/>
          </a:prstGeom>
        </p:spPr>
      </p:pic>
      <p:grpSp>
        <p:nvGrpSpPr>
          <p:cNvPr id="8" name="Group 7">
            <a:extLst>
              <a:ext uri="{FF2B5EF4-FFF2-40B4-BE49-F238E27FC236}">
                <a16:creationId xmlns:a16="http://schemas.microsoft.com/office/drawing/2014/main" id="{19025DC0-77EA-F84D-B98E-07AD0EB84D7D}"/>
              </a:ext>
            </a:extLst>
          </p:cNvPr>
          <p:cNvGrpSpPr/>
          <p:nvPr/>
        </p:nvGrpSpPr>
        <p:grpSpPr>
          <a:xfrm>
            <a:off x="252821" y="1524890"/>
            <a:ext cx="1954509" cy="4943218"/>
            <a:chOff x="252821" y="1524890"/>
            <a:chExt cx="1954509" cy="4943218"/>
          </a:xfrm>
        </p:grpSpPr>
        <p:pic>
          <p:nvPicPr>
            <p:cNvPr id="21" name="Picture 20" descr="A picture containing drawing&#10;&#10;Description automatically generated">
              <a:extLst>
                <a:ext uri="{FF2B5EF4-FFF2-40B4-BE49-F238E27FC236}">
                  <a16:creationId xmlns:a16="http://schemas.microsoft.com/office/drawing/2014/main" id="{0A95BEF1-3861-4948-9081-A7196EA75B6C}"/>
                </a:ext>
              </a:extLst>
            </p:cNvPr>
            <p:cNvPicPr/>
            <p:nvPr/>
          </p:nvPicPr>
          <p:blipFill>
            <a:blip r:embed="rId5">
              <a:extLst>
                <a:ext uri="{28A0092B-C50C-407E-A947-70E740481C1C}">
                  <a14:useLocalDpi xmlns:a14="http://schemas.microsoft.com/office/drawing/2010/main"/>
                </a:ext>
              </a:extLst>
            </a:blip>
            <a:stretch>
              <a:fillRect/>
            </a:stretch>
          </p:blipFill>
          <p:spPr>
            <a:xfrm>
              <a:off x="575067" y="1524890"/>
              <a:ext cx="1336040" cy="1076960"/>
            </a:xfrm>
            <a:prstGeom prst="rect">
              <a:avLst/>
            </a:prstGeom>
          </p:spPr>
        </p:pic>
        <p:sp>
          <p:nvSpPr>
            <p:cNvPr id="26" name="TextBox 25">
              <a:extLst>
                <a:ext uri="{FF2B5EF4-FFF2-40B4-BE49-F238E27FC236}">
                  <a16:creationId xmlns:a16="http://schemas.microsoft.com/office/drawing/2014/main" id="{286DFFE4-DED9-DE45-B8FE-46DB532CB123}"/>
                </a:ext>
              </a:extLst>
            </p:cNvPr>
            <p:cNvSpPr txBox="1"/>
            <p:nvPr/>
          </p:nvSpPr>
          <p:spPr>
            <a:xfrm>
              <a:off x="503054" y="2569209"/>
              <a:ext cx="1454045" cy="523220"/>
            </a:xfrm>
            <a:prstGeom prst="rect">
              <a:avLst/>
            </a:prstGeom>
            <a:noFill/>
          </p:spPr>
          <p:txBody>
            <a:bodyPr wrap="square" rtlCol="0">
              <a:spAutoFit/>
            </a:bodyPr>
            <a:lstStyle/>
            <a:p>
              <a:pPr algn="ctr"/>
              <a:r>
                <a:rPr lang="en-BE" sz="1400" dirty="0">
                  <a:solidFill>
                    <a:srgbClr val="595652"/>
                  </a:solidFill>
                </a:rPr>
                <a:t>Bean Machine</a:t>
              </a:r>
            </a:p>
            <a:p>
              <a:pPr algn="ctr"/>
              <a:r>
                <a:rPr lang="en-BE" sz="1400" dirty="0">
                  <a:solidFill>
                    <a:srgbClr val="595652"/>
                  </a:solidFill>
                </a:rPr>
                <a:t>Bord van Galton </a:t>
              </a:r>
            </a:p>
          </p:txBody>
        </p:sp>
        <p:cxnSp>
          <p:nvCxnSpPr>
            <p:cNvPr id="27" name="Straight Connector 26">
              <a:extLst>
                <a:ext uri="{FF2B5EF4-FFF2-40B4-BE49-F238E27FC236}">
                  <a16:creationId xmlns:a16="http://schemas.microsoft.com/office/drawing/2014/main" id="{898612AA-02CC-E548-9C23-87BDF09BFE9A}"/>
                </a:ext>
              </a:extLst>
            </p:cNvPr>
            <p:cNvCxnSpPr>
              <a:cxnSpLocks/>
            </p:cNvCxnSpPr>
            <p:nvPr/>
          </p:nvCxnSpPr>
          <p:spPr>
            <a:xfrm>
              <a:off x="726046" y="2815431"/>
              <a:ext cx="1008062" cy="0"/>
            </a:xfrm>
            <a:prstGeom prst="line">
              <a:avLst/>
            </a:prstGeom>
            <a:ln>
              <a:solidFill>
                <a:srgbClr val="FF120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6B8C3DF6-496F-1A49-8FE7-480F1439E647}"/>
                </a:ext>
              </a:extLst>
            </p:cNvPr>
            <p:cNvSpPr txBox="1"/>
            <p:nvPr/>
          </p:nvSpPr>
          <p:spPr>
            <a:xfrm flipH="1">
              <a:off x="350905" y="3226608"/>
              <a:ext cx="1759931" cy="523220"/>
            </a:xfrm>
            <a:prstGeom prst="rect">
              <a:avLst/>
            </a:prstGeom>
            <a:noFill/>
          </p:spPr>
          <p:txBody>
            <a:bodyPr wrap="square" rtlCol="0">
              <a:spAutoFit/>
            </a:bodyPr>
            <a:lstStyle/>
            <a:p>
              <a:pPr algn="ctr"/>
              <a:r>
                <a:rPr lang="en-BE" sz="1400" i="1" dirty="0">
                  <a:solidFill>
                    <a:srgbClr val="595652"/>
                  </a:solidFill>
                </a:rPr>
                <a:t>n</a:t>
              </a:r>
              <a:r>
                <a:rPr lang="en-BE" sz="1400" dirty="0">
                  <a:solidFill>
                    <a:srgbClr val="595652"/>
                  </a:solidFill>
                </a:rPr>
                <a:t> rijen</a:t>
              </a:r>
            </a:p>
            <a:p>
              <a:pPr algn="ctr"/>
              <a:r>
                <a:rPr lang="en-BE" sz="1400" dirty="0">
                  <a:solidFill>
                    <a:srgbClr val="595652"/>
                  </a:solidFill>
                </a:rPr>
                <a:t>Kansverdeling: </a:t>
              </a:r>
              <a:r>
                <a:rPr lang="nl-NL" sz="1400" dirty="0">
                  <a:solidFill>
                    <a:srgbClr val="595652"/>
                  </a:solidFill>
                </a:rPr>
                <a:t>B(</a:t>
              </a:r>
              <a:r>
                <a:rPr lang="nl-NL" sz="1400" i="1" dirty="0">
                  <a:solidFill>
                    <a:srgbClr val="595652"/>
                  </a:solidFill>
                </a:rPr>
                <a:t>n</a:t>
              </a:r>
              <a:r>
                <a:rPr lang="nl-NL" sz="1400" dirty="0">
                  <a:solidFill>
                    <a:srgbClr val="595652"/>
                  </a:solidFill>
                </a:rPr>
                <a:t>,½)</a:t>
              </a:r>
              <a:r>
                <a:rPr lang="en-BE" sz="1400" dirty="0">
                  <a:solidFill>
                    <a:srgbClr val="595652"/>
                  </a:solidFill>
                </a:rPr>
                <a:t> </a:t>
              </a: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8475C8FD-6AAE-844E-9F0E-A5D201CC61EE}"/>
                    </a:ext>
                  </a:extLst>
                </p:cNvPr>
                <p:cNvSpPr txBox="1"/>
                <p:nvPr/>
              </p:nvSpPr>
              <p:spPr>
                <a:xfrm>
                  <a:off x="252821" y="3864552"/>
                  <a:ext cx="1954509" cy="814390"/>
                </a:xfrm>
                <a:prstGeom prst="rect">
                  <a:avLst/>
                </a:prstGeom>
                <a:noFill/>
              </p:spPr>
              <p:txBody>
                <a:bodyPr wrap="none" rtlCol="0">
                  <a:spAutoFit/>
                </a:bodyPr>
                <a:lstStyle/>
                <a:p>
                  <a:pPr algn="ctr"/>
                  <a:r>
                    <a:rPr lang="en-BE" sz="1400" dirty="0">
                      <a:solidFill>
                        <a:srgbClr val="595652"/>
                      </a:solidFill>
                    </a:rPr>
                    <a:t>Kans op bakje </a:t>
                  </a:r>
                  <a:r>
                    <a:rPr lang="en-BE" sz="1400" i="1" dirty="0">
                      <a:solidFill>
                        <a:srgbClr val="595652"/>
                      </a:solidFill>
                    </a:rPr>
                    <a:t>k</a:t>
                  </a:r>
                </a:p>
                <a:p>
                  <a:pPr algn="ctr"/>
                  <a:endParaRPr lang="en-BE" sz="300" i="1" dirty="0">
                    <a:solidFill>
                      <a:srgbClr val="595652"/>
                    </a:solidFill>
                  </a:endParaRPr>
                </a:p>
                <a:p>
                  <a:pPr/>
                  <a14:m>
                    <m:oMathPara xmlns:m="http://schemas.openxmlformats.org/officeDocument/2006/math">
                      <m:oMathParaPr>
                        <m:jc m:val="centerGroup"/>
                      </m:oMathParaPr>
                      <m:oMath xmlns:m="http://schemas.openxmlformats.org/officeDocument/2006/math">
                        <m:d>
                          <m:dPr>
                            <m:ctrlPr>
                              <a:rPr lang="en-BE" sz="1400" i="1" smtClean="0">
                                <a:solidFill>
                                  <a:srgbClr val="595652"/>
                                </a:solidFill>
                                <a:latin typeface="Cambria Math" panose="02040503050406030204" pitchFamily="18" charset="0"/>
                              </a:rPr>
                            </m:ctrlPr>
                          </m:dPr>
                          <m:e>
                            <m:m>
                              <m:mPr>
                                <m:mcs>
                                  <m:mc>
                                    <m:mcPr>
                                      <m:count m:val="1"/>
                                      <m:mcJc m:val="center"/>
                                    </m:mcPr>
                                  </m:mc>
                                </m:mcs>
                                <m:ctrlPr>
                                  <a:rPr lang="en-BE" sz="1400" i="1" smtClean="0">
                                    <a:solidFill>
                                      <a:srgbClr val="595652"/>
                                    </a:solidFill>
                                    <a:latin typeface="Cambria Math" panose="02040503050406030204" pitchFamily="18" charset="0"/>
                                  </a:rPr>
                                </m:ctrlPr>
                              </m:mPr>
                              <m:mr>
                                <m:e>
                                  <m:r>
                                    <m:rPr>
                                      <m:nor/>
                                      <m:brk m:alnAt="7"/>
                                    </m:rPr>
                                    <a:rPr lang="en-US" sz="1400" b="0" i="1" smtClean="0">
                                      <a:solidFill>
                                        <a:srgbClr val="595652"/>
                                      </a:solidFill>
                                    </a:rPr>
                                    <m:t>n</m:t>
                                  </m:r>
                                </m:e>
                              </m:mr>
                              <m:mr>
                                <m:e>
                                  <m:r>
                                    <m:rPr>
                                      <m:nor/>
                                    </m:rPr>
                                    <a:rPr lang="en-US" sz="1400" b="0" i="1" smtClean="0">
                                      <a:solidFill>
                                        <a:srgbClr val="595652"/>
                                      </a:solidFill>
                                    </a:rPr>
                                    <m:t>k</m:t>
                                  </m:r>
                                </m:e>
                              </m:mr>
                            </m:m>
                          </m:e>
                        </m:d>
                        <m:sSup>
                          <m:sSupPr>
                            <m:ctrlPr>
                              <a:rPr lang="en-BE" sz="1400" i="1" smtClean="0">
                                <a:solidFill>
                                  <a:srgbClr val="595652"/>
                                </a:solidFill>
                                <a:latin typeface="Cambria Math" panose="02040503050406030204" pitchFamily="18" charset="0"/>
                              </a:rPr>
                            </m:ctrlPr>
                          </m:sSupPr>
                          <m:e>
                            <m:r>
                              <m:rPr>
                                <m:nor/>
                              </m:rPr>
                              <a:rPr lang="en-US" sz="1400" b="0" i="1" smtClean="0">
                                <a:solidFill>
                                  <a:srgbClr val="595652"/>
                                </a:solidFill>
                              </a:rPr>
                              <m:t>p</m:t>
                            </m:r>
                          </m:e>
                          <m:sup>
                            <m:r>
                              <m:rPr>
                                <m:nor/>
                              </m:rPr>
                              <a:rPr lang="en-US" sz="1400" b="0" i="1" smtClean="0">
                                <a:solidFill>
                                  <a:srgbClr val="595652"/>
                                </a:solidFill>
                              </a:rPr>
                              <m:t>k</m:t>
                            </m:r>
                          </m:sup>
                        </m:sSup>
                        <m:sSup>
                          <m:sSupPr>
                            <m:ctrlPr>
                              <a:rPr lang="en-BE" sz="1400" i="1" smtClean="0">
                                <a:solidFill>
                                  <a:srgbClr val="595652"/>
                                </a:solidFill>
                                <a:latin typeface="Cambria Math" panose="02040503050406030204" pitchFamily="18" charset="0"/>
                              </a:rPr>
                            </m:ctrlPr>
                          </m:sSupPr>
                          <m:e>
                            <m:r>
                              <m:rPr>
                                <m:nor/>
                              </m:rPr>
                              <a:rPr lang="en-US" sz="1400" b="0" smtClean="0">
                                <a:solidFill>
                                  <a:srgbClr val="595652"/>
                                </a:solidFill>
                              </a:rPr>
                              <m:t>(1</m:t>
                            </m:r>
                            <m:r>
                              <m:rPr>
                                <m:nor/>
                              </m:rPr>
                              <a:rPr lang="en-US" sz="1400" b="0" i="1" smtClean="0">
                                <a:solidFill>
                                  <a:srgbClr val="595652"/>
                                </a:solidFill>
                              </a:rPr>
                              <m:t>−</m:t>
                            </m:r>
                            <m:r>
                              <m:rPr>
                                <m:nor/>
                              </m:rPr>
                              <a:rPr lang="en-US" sz="1400" b="0" i="1" smtClean="0">
                                <a:solidFill>
                                  <a:srgbClr val="595652"/>
                                </a:solidFill>
                              </a:rPr>
                              <m:t>p</m:t>
                            </m:r>
                            <m:r>
                              <m:rPr>
                                <m:nor/>
                              </m:rPr>
                              <a:rPr lang="en-US" sz="1400" b="0" smtClean="0">
                                <a:solidFill>
                                  <a:srgbClr val="595652"/>
                                </a:solidFill>
                              </a:rPr>
                              <m:t>)</m:t>
                            </m:r>
                          </m:e>
                          <m:sup>
                            <m:r>
                              <m:rPr>
                                <m:nor/>
                              </m:rPr>
                              <a:rPr lang="en-US" sz="1400" b="0" i="1" smtClean="0">
                                <a:solidFill>
                                  <a:srgbClr val="595652"/>
                                </a:solidFill>
                              </a:rPr>
                              <m:t>n</m:t>
                            </m:r>
                            <m:r>
                              <m:rPr>
                                <m:nor/>
                              </m:rPr>
                              <a:rPr lang="en-US" sz="1400" b="0" i="1" smtClean="0">
                                <a:solidFill>
                                  <a:srgbClr val="595652"/>
                                </a:solidFill>
                              </a:rPr>
                              <m:t>−</m:t>
                            </m:r>
                            <m:r>
                              <m:rPr>
                                <m:nor/>
                              </m:rPr>
                              <a:rPr lang="en-US" sz="1400" b="0" i="1" smtClean="0">
                                <a:solidFill>
                                  <a:srgbClr val="595652"/>
                                </a:solidFill>
                              </a:rPr>
                              <m:t>k</m:t>
                            </m:r>
                          </m:sup>
                        </m:sSup>
                        <m:r>
                          <a:rPr lang="en-US" sz="1400" b="0" i="1" smtClean="0">
                            <a:solidFill>
                              <a:srgbClr val="595652"/>
                            </a:solidFill>
                            <a:latin typeface="Cambria Math" panose="02040503050406030204" pitchFamily="18" charset="0"/>
                          </a:rPr>
                          <m:t>=</m:t>
                        </m:r>
                        <m:d>
                          <m:dPr>
                            <m:ctrlPr>
                              <a:rPr lang="en-BE" sz="1400" i="1">
                                <a:solidFill>
                                  <a:srgbClr val="595652"/>
                                </a:solidFill>
                                <a:latin typeface="Cambria Math" panose="02040503050406030204" pitchFamily="18" charset="0"/>
                              </a:rPr>
                            </m:ctrlPr>
                          </m:dPr>
                          <m:e>
                            <m:m>
                              <m:mPr>
                                <m:mcs>
                                  <m:mc>
                                    <m:mcPr>
                                      <m:count m:val="1"/>
                                      <m:mcJc m:val="center"/>
                                    </m:mcPr>
                                  </m:mc>
                                </m:mcs>
                                <m:ctrlPr>
                                  <a:rPr lang="en-BE" sz="1400" i="1">
                                    <a:solidFill>
                                      <a:srgbClr val="595652"/>
                                    </a:solidFill>
                                    <a:latin typeface="Cambria Math" panose="02040503050406030204" pitchFamily="18" charset="0"/>
                                  </a:rPr>
                                </m:ctrlPr>
                              </m:mPr>
                              <m:mr>
                                <m:e>
                                  <m:r>
                                    <m:rPr>
                                      <m:nor/>
                                      <m:brk m:alnAt="7"/>
                                    </m:rPr>
                                    <a:rPr lang="en-US" sz="1400" i="1">
                                      <a:solidFill>
                                        <a:srgbClr val="595652"/>
                                      </a:solidFill>
                                    </a:rPr>
                                    <m:t>n</m:t>
                                  </m:r>
                                </m:e>
                              </m:mr>
                              <m:mr>
                                <m:e>
                                  <m:r>
                                    <m:rPr>
                                      <m:nor/>
                                    </m:rPr>
                                    <a:rPr lang="en-US" sz="1400" i="1">
                                      <a:solidFill>
                                        <a:srgbClr val="595652"/>
                                      </a:solidFill>
                                    </a:rPr>
                                    <m:t>k</m:t>
                                  </m:r>
                                </m:e>
                              </m:mr>
                            </m:m>
                          </m:e>
                        </m:d>
                        <m:f>
                          <m:fPr>
                            <m:ctrlPr>
                              <a:rPr lang="en-US" sz="1400" i="1" smtClean="0">
                                <a:solidFill>
                                  <a:srgbClr val="595652"/>
                                </a:solidFill>
                                <a:latin typeface="Cambria Math" panose="02040503050406030204" pitchFamily="18" charset="0"/>
                              </a:rPr>
                            </m:ctrlPr>
                          </m:fPr>
                          <m:num>
                            <m:r>
                              <m:rPr>
                                <m:nor/>
                              </m:rPr>
                              <a:rPr lang="en-US" sz="1400" b="0" i="0" smtClean="0">
                                <a:solidFill>
                                  <a:srgbClr val="595652"/>
                                </a:solidFill>
                              </a:rPr>
                              <m:t>1</m:t>
                            </m:r>
                          </m:num>
                          <m:den>
                            <m:sSup>
                              <m:sSupPr>
                                <m:ctrlPr>
                                  <a:rPr lang="en-US" sz="1400" i="1" smtClean="0">
                                    <a:solidFill>
                                      <a:srgbClr val="595652"/>
                                    </a:solidFill>
                                    <a:latin typeface="Cambria Math" panose="02040503050406030204" pitchFamily="18" charset="0"/>
                                  </a:rPr>
                                </m:ctrlPr>
                              </m:sSupPr>
                              <m:e>
                                <m:r>
                                  <m:rPr>
                                    <m:nor/>
                                  </m:rPr>
                                  <a:rPr lang="en-US" sz="1400" b="0" i="0" smtClean="0">
                                    <a:solidFill>
                                      <a:srgbClr val="595652"/>
                                    </a:solidFill>
                                  </a:rPr>
                                  <m:t>2</m:t>
                                </m:r>
                              </m:e>
                              <m:sup>
                                <m:r>
                                  <m:rPr>
                                    <m:nor/>
                                  </m:rPr>
                                  <a:rPr lang="en-US" sz="1400" b="0" i="1" smtClean="0">
                                    <a:solidFill>
                                      <a:srgbClr val="595652"/>
                                    </a:solidFill>
                                  </a:rPr>
                                  <m:t>k</m:t>
                                </m:r>
                              </m:sup>
                            </m:sSup>
                          </m:den>
                        </m:f>
                      </m:oMath>
                    </m:oMathPara>
                  </a14:m>
                  <a:endParaRPr lang="en-BE" sz="1400" dirty="0">
                    <a:solidFill>
                      <a:srgbClr val="595652"/>
                    </a:solidFill>
                  </a:endParaRPr>
                </a:p>
              </p:txBody>
            </p:sp>
          </mc:Choice>
          <mc:Fallback xmlns="">
            <p:sp>
              <p:nvSpPr>
                <p:cNvPr id="29" name="TextBox 28">
                  <a:extLst>
                    <a:ext uri="{FF2B5EF4-FFF2-40B4-BE49-F238E27FC236}">
                      <a16:creationId xmlns:a16="http://schemas.microsoft.com/office/drawing/2014/main" id="{8475C8FD-6AAE-844E-9F0E-A5D201CC61EE}"/>
                    </a:ext>
                  </a:extLst>
                </p:cNvPr>
                <p:cNvSpPr txBox="1">
                  <a:spLocks noRot="1" noChangeAspect="1" noMove="1" noResize="1" noEditPoints="1" noAdjustHandles="1" noChangeArrowheads="1" noChangeShapeType="1" noTextEdit="1"/>
                </p:cNvSpPr>
                <p:nvPr/>
              </p:nvSpPr>
              <p:spPr>
                <a:xfrm>
                  <a:off x="252821" y="3864552"/>
                  <a:ext cx="1954509" cy="814390"/>
                </a:xfrm>
                <a:prstGeom prst="rect">
                  <a:avLst/>
                </a:prstGeom>
                <a:blipFill>
                  <a:blip r:embed="rId6"/>
                  <a:stretch>
                    <a:fillRect t="-1538"/>
                  </a:stretch>
                </a:blipFill>
              </p:spPr>
              <p:txBody>
                <a:bodyPr/>
                <a:lstStyle/>
                <a:p>
                  <a:r>
                    <a:rPr lang="en-BE">
                      <a:noFill/>
                    </a:rPr>
                    <a:t> </a:t>
                  </a:r>
                </a:p>
              </p:txBody>
            </p:sp>
          </mc:Fallback>
        </mc:AlternateContent>
        <p:sp>
          <p:nvSpPr>
            <p:cNvPr id="30" name="TextBox 29">
              <a:extLst>
                <a:ext uri="{FF2B5EF4-FFF2-40B4-BE49-F238E27FC236}">
                  <a16:creationId xmlns:a16="http://schemas.microsoft.com/office/drawing/2014/main" id="{B1826F46-323E-C049-BCD7-C18CD2315B52}"/>
                </a:ext>
              </a:extLst>
            </p:cNvPr>
            <p:cNvSpPr txBox="1"/>
            <p:nvPr/>
          </p:nvSpPr>
          <p:spPr>
            <a:xfrm>
              <a:off x="631382" y="5867944"/>
              <a:ext cx="362600" cy="261610"/>
            </a:xfrm>
            <a:prstGeom prst="rect">
              <a:avLst/>
            </a:prstGeom>
            <a:noFill/>
          </p:spPr>
          <p:txBody>
            <a:bodyPr wrap="none" rtlCol="0">
              <a:spAutoFit/>
            </a:bodyPr>
            <a:lstStyle/>
            <a:p>
              <a:r>
                <a:rPr lang="en-BE" sz="1100" dirty="0">
                  <a:solidFill>
                    <a:srgbClr val="FF1201"/>
                  </a:solidFill>
                </a:rPr>
                <a:t>LLL</a:t>
              </a:r>
            </a:p>
          </p:txBody>
        </p:sp>
        <p:sp>
          <p:nvSpPr>
            <p:cNvPr id="31" name="TextBox 30">
              <a:extLst>
                <a:ext uri="{FF2B5EF4-FFF2-40B4-BE49-F238E27FC236}">
                  <a16:creationId xmlns:a16="http://schemas.microsoft.com/office/drawing/2014/main" id="{95872990-BDDF-3443-9E90-F12927649C1C}"/>
                </a:ext>
              </a:extLst>
            </p:cNvPr>
            <p:cNvSpPr txBox="1"/>
            <p:nvPr/>
          </p:nvSpPr>
          <p:spPr>
            <a:xfrm>
              <a:off x="900320" y="5867944"/>
              <a:ext cx="383438" cy="600164"/>
            </a:xfrm>
            <a:prstGeom prst="rect">
              <a:avLst/>
            </a:prstGeom>
            <a:noFill/>
          </p:spPr>
          <p:txBody>
            <a:bodyPr wrap="none" rtlCol="0">
              <a:spAutoFit/>
            </a:bodyPr>
            <a:lstStyle/>
            <a:p>
              <a:r>
                <a:rPr lang="en-BE" sz="1100" dirty="0">
                  <a:solidFill>
                    <a:srgbClr val="FF1201"/>
                  </a:solidFill>
                </a:rPr>
                <a:t>LLR</a:t>
              </a:r>
            </a:p>
            <a:p>
              <a:r>
                <a:rPr lang="en-BE" sz="1100" dirty="0">
                  <a:solidFill>
                    <a:srgbClr val="FF1201"/>
                  </a:solidFill>
                </a:rPr>
                <a:t>LRL</a:t>
              </a:r>
            </a:p>
            <a:p>
              <a:r>
                <a:rPr lang="en-BE" sz="1100" dirty="0">
                  <a:solidFill>
                    <a:srgbClr val="FF1201"/>
                  </a:solidFill>
                </a:rPr>
                <a:t>RLL</a:t>
              </a:r>
              <a:endParaRPr lang="en-BE" sz="1200" dirty="0">
                <a:solidFill>
                  <a:srgbClr val="FF1201"/>
                </a:solidFill>
              </a:endParaRPr>
            </a:p>
          </p:txBody>
        </p:sp>
        <p:sp>
          <p:nvSpPr>
            <p:cNvPr id="32" name="TextBox 31">
              <a:extLst>
                <a:ext uri="{FF2B5EF4-FFF2-40B4-BE49-F238E27FC236}">
                  <a16:creationId xmlns:a16="http://schemas.microsoft.com/office/drawing/2014/main" id="{1C3DC46C-55E4-8644-BDAC-0FF804D3C327}"/>
                </a:ext>
              </a:extLst>
            </p:cNvPr>
            <p:cNvSpPr txBox="1"/>
            <p:nvPr/>
          </p:nvSpPr>
          <p:spPr>
            <a:xfrm>
              <a:off x="1184640" y="5867944"/>
              <a:ext cx="404278" cy="600164"/>
            </a:xfrm>
            <a:prstGeom prst="rect">
              <a:avLst/>
            </a:prstGeom>
            <a:noFill/>
          </p:spPr>
          <p:txBody>
            <a:bodyPr wrap="none" rtlCol="0">
              <a:spAutoFit/>
            </a:bodyPr>
            <a:lstStyle/>
            <a:p>
              <a:r>
                <a:rPr lang="en-BE" sz="1100" dirty="0">
                  <a:solidFill>
                    <a:srgbClr val="FF1201"/>
                  </a:solidFill>
                </a:rPr>
                <a:t>RRL</a:t>
              </a:r>
            </a:p>
            <a:p>
              <a:r>
                <a:rPr lang="en-BE" sz="1100" dirty="0">
                  <a:solidFill>
                    <a:srgbClr val="FF1201"/>
                  </a:solidFill>
                </a:rPr>
                <a:t>RLR</a:t>
              </a:r>
            </a:p>
            <a:p>
              <a:r>
                <a:rPr lang="en-BE" sz="1100" dirty="0">
                  <a:solidFill>
                    <a:srgbClr val="FF1201"/>
                  </a:solidFill>
                </a:rPr>
                <a:t>LRR</a:t>
              </a:r>
              <a:endParaRPr lang="en-BE" sz="1200" dirty="0">
                <a:solidFill>
                  <a:srgbClr val="FF1201"/>
                </a:solidFill>
              </a:endParaRPr>
            </a:p>
          </p:txBody>
        </p:sp>
        <p:sp>
          <p:nvSpPr>
            <p:cNvPr id="33" name="TextBox 32">
              <a:extLst>
                <a:ext uri="{FF2B5EF4-FFF2-40B4-BE49-F238E27FC236}">
                  <a16:creationId xmlns:a16="http://schemas.microsoft.com/office/drawing/2014/main" id="{76C6419C-3897-7949-9EB2-DF10B77DC2A5}"/>
                </a:ext>
              </a:extLst>
            </p:cNvPr>
            <p:cNvSpPr txBox="1"/>
            <p:nvPr/>
          </p:nvSpPr>
          <p:spPr>
            <a:xfrm>
              <a:off x="1457751" y="5867944"/>
              <a:ext cx="425116" cy="261610"/>
            </a:xfrm>
            <a:prstGeom prst="rect">
              <a:avLst/>
            </a:prstGeom>
            <a:noFill/>
          </p:spPr>
          <p:txBody>
            <a:bodyPr wrap="none" rtlCol="0">
              <a:spAutoFit/>
            </a:bodyPr>
            <a:lstStyle/>
            <a:p>
              <a:r>
                <a:rPr lang="en-BE" sz="1100" dirty="0">
                  <a:solidFill>
                    <a:srgbClr val="FF1201"/>
                  </a:solidFill>
                </a:rPr>
                <a:t>RRR</a:t>
              </a:r>
            </a:p>
          </p:txBody>
        </p:sp>
        <p:pic>
          <p:nvPicPr>
            <p:cNvPr id="34" name="Picture 33">
              <a:extLst>
                <a:ext uri="{FF2B5EF4-FFF2-40B4-BE49-F238E27FC236}">
                  <a16:creationId xmlns:a16="http://schemas.microsoft.com/office/drawing/2014/main" id="{25405641-8C9D-034F-87B8-5FA2AD34273D}"/>
                </a:ext>
              </a:extLst>
            </p:cNvPr>
            <p:cNvPicPr>
              <a:picLocks noChangeAspect="1"/>
            </p:cNvPicPr>
            <p:nvPr/>
          </p:nvPicPr>
          <p:blipFill>
            <a:blip r:embed="rId7"/>
            <a:stretch>
              <a:fillRect/>
            </a:stretch>
          </p:blipFill>
          <p:spPr>
            <a:xfrm>
              <a:off x="650032" y="4843158"/>
              <a:ext cx="1186110" cy="1041083"/>
            </a:xfrm>
            <a:prstGeom prst="rect">
              <a:avLst/>
            </a:prstGeom>
          </p:spPr>
        </p:pic>
      </p:grpSp>
      <p:pic>
        <p:nvPicPr>
          <p:cNvPr id="2" name="Picture 1">
            <a:extLst>
              <a:ext uri="{FF2B5EF4-FFF2-40B4-BE49-F238E27FC236}">
                <a16:creationId xmlns:a16="http://schemas.microsoft.com/office/drawing/2014/main" id="{E3D91B6D-2E99-334E-9DE1-7F616198F39F}"/>
              </a:ext>
            </a:extLst>
          </p:cNvPr>
          <p:cNvPicPr>
            <a:picLocks noChangeAspect="1"/>
          </p:cNvPicPr>
          <p:nvPr/>
        </p:nvPicPr>
        <p:blipFill>
          <a:blip r:embed="rId8"/>
          <a:stretch>
            <a:fillRect/>
          </a:stretch>
        </p:blipFill>
        <p:spPr>
          <a:xfrm>
            <a:off x="8107252" y="1211250"/>
            <a:ext cx="1787652" cy="797433"/>
          </a:xfrm>
          <a:prstGeom prst="rect">
            <a:avLst/>
          </a:prstGeom>
        </p:spPr>
      </p:pic>
      <p:grpSp>
        <p:nvGrpSpPr>
          <p:cNvPr id="25" name="Group 24">
            <a:extLst>
              <a:ext uri="{FF2B5EF4-FFF2-40B4-BE49-F238E27FC236}">
                <a16:creationId xmlns:a16="http://schemas.microsoft.com/office/drawing/2014/main" id="{D62F6E92-8FB6-414F-93BC-C03043316C4D}"/>
              </a:ext>
            </a:extLst>
          </p:cNvPr>
          <p:cNvGrpSpPr/>
          <p:nvPr/>
        </p:nvGrpSpPr>
        <p:grpSpPr>
          <a:xfrm>
            <a:off x="4201736" y="2480914"/>
            <a:ext cx="3547399" cy="3948847"/>
            <a:chOff x="4201736" y="2480914"/>
            <a:chExt cx="3547399" cy="3948847"/>
          </a:xfrm>
        </p:grpSpPr>
        <p:pic>
          <p:nvPicPr>
            <p:cNvPr id="35" name="Picture 34">
              <a:extLst>
                <a:ext uri="{FF2B5EF4-FFF2-40B4-BE49-F238E27FC236}">
                  <a16:creationId xmlns:a16="http://schemas.microsoft.com/office/drawing/2014/main" id="{9FEA68FF-8198-E348-91C0-A55F32240BD1}"/>
                </a:ext>
              </a:extLst>
            </p:cNvPr>
            <p:cNvPicPr>
              <a:picLocks noChangeAspect="1"/>
            </p:cNvPicPr>
            <p:nvPr/>
          </p:nvPicPr>
          <p:blipFill>
            <a:blip r:embed="rId9"/>
            <a:stretch>
              <a:fillRect/>
            </a:stretch>
          </p:blipFill>
          <p:spPr>
            <a:xfrm>
              <a:off x="4205750" y="2480914"/>
              <a:ext cx="3543385" cy="3948847"/>
            </a:xfrm>
            <a:prstGeom prst="rect">
              <a:avLst/>
            </a:prstGeom>
          </p:spPr>
        </p:pic>
        <p:pic>
          <p:nvPicPr>
            <p:cNvPr id="38" name="Picture 37">
              <a:extLst>
                <a:ext uri="{FF2B5EF4-FFF2-40B4-BE49-F238E27FC236}">
                  <a16:creationId xmlns:a16="http://schemas.microsoft.com/office/drawing/2014/main" id="{9C96B05E-836F-234F-956A-A71D094ECE7D}"/>
                </a:ext>
              </a:extLst>
            </p:cNvPr>
            <p:cNvPicPr>
              <a:picLocks noChangeAspect="1"/>
            </p:cNvPicPr>
            <p:nvPr/>
          </p:nvPicPr>
          <p:blipFill>
            <a:blip r:embed="rId10"/>
            <a:stretch>
              <a:fillRect/>
            </a:stretch>
          </p:blipFill>
          <p:spPr>
            <a:xfrm>
              <a:off x="4201736" y="5353189"/>
              <a:ext cx="2585085" cy="552069"/>
            </a:xfrm>
            <a:prstGeom prst="rect">
              <a:avLst/>
            </a:prstGeom>
          </p:spPr>
        </p:pic>
      </p:grpSp>
      <p:pic>
        <p:nvPicPr>
          <p:cNvPr id="13" name="Picture 12">
            <a:extLst>
              <a:ext uri="{FF2B5EF4-FFF2-40B4-BE49-F238E27FC236}">
                <a16:creationId xmlns:a16="http://schemas.microsoft.com/office/drawing/2014/main" id="{AA105011-2752-5940-BE1E-E54276A46695}"/>
              </a:ext>
            </a:extLst>
          </p:cNvPr>
          <p:cNvPicPr>
            <a:picLocks noChangeAspect="1"/>
          </p:cNvPicPr>
          <p:nvPr/>
        </p:nvPicPr>
        <p:blipFill>
          <a:blip r:embed="rId11"/>
          <a:stretch>
            <a:fillRect/>
          </a:stretch>
        </p:blipFill>
        <p:spPr>
          <a:xfrm>
            <a:off x="8134533" y="2117862"/>
            <a:ext cx="1965420" cy="1668486"/>
          </a:xfrm>
          <a:prstGeom prst="rect">
            <a:avLst/>
          </a:prstGeom>
          <a:ln>
            <a:solidFill>
              <a:schemeClr val="accent1"/>
            </a:solidFill>
          </a:ln>
        </p:spPr>
      </p:pic>
      <p:pic>
        <p:nvPicPr>
          <p:cNvPr id="6" name="Picture 5">
            <a:extLst>
              <a:ext uri="{FF2B5EF4-FFF2-40B4-BE49-F238E27FC236}">
                <a16:creationId xmlns:a16="http://schemas.microsoft.com/office/drawing/2014/main" id="{F8FDD6D1-468E-794C-A074-FB7C7DA2A293}"/>
              </a:ext>
            </a:extLst>
          </p:cNvPr>
          <p:cNvPicPr>
            <a:picLocks noChangeAspect="1"/>
          </p:cNvPicPr>
          <p:nvPr/>
        </p:nvPicPr>
        <p:blipFill>
          <a:blip r:embed="rId12"/>
          <a:stretch>
            <a:fillRect/>
          </a:stretch>
        </p:blipFill>
        <p:spPr>
          <a:xfrm>
            <a:off x="8134533" y="3916548"/>
            <a:ext cx="1996797" cy="1506786"/>
          </a:xfrm>
          <a:prstGeom prst="rect">
            <a:avLst/>
          </a:prstGeom>
        </p:spPr>
      </p:pic>
      <p:pic>
        <p:nvPicPr>
          <p:cNvPr id="7" name="Picture 6">
            <a:extLst>
              <a:ext uri="{FF2B5EF4-FFF2-40B4-BE49-F238E27FC236}">
                <a16:creationId xmlns:a16="http://schemas.microsoft.com/office/drawing/2014/main" id="{67076BBD-E3B5-8B44-8C42-EE085F4DC9C9}"/>
              </a:ext>
            </a:extLst>
          </p:cNvPr>
          <p:cNvPicPr>
            <a:picLocks noChangeAspect="1"/>
          </p:cNvPicPr>
          <p:nvPr/>
        </p:nvPicPr>
        <p:blipFill>
          <a:blip r:embed="rId13"/>
          <a:stretch>
            <a:fillRect/>
          </a:stretch>
        </p:blipFill>
        <p:spPr>
          <a:xfrm>
            <a:off x="9914524" y="4858541"/>
            <a:ext cx="1996798" cy="1506786"/>
          </a:xfrm>
          <a:prstGeom prst="rect">
            <a:avLst/>
          </a:prstGeom>
        </p:spPr>
      </p:pic>
    </p:spTree>
    <p:extLst>
      <p:ext uri="{BB962C8B-B14F-4D97-AF65-F5344CB8AC3E}">
        <p14:creationId xmlns:p14="http://schemas.microsoft.com/office/powerpoint/2010/main" val="33968538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earing a suit and tie&#10;&#10;Description automatically generated">
            <a:extLst>
              <a:ext uri="{FF2B5EF4-FFF2-40B4-BE49-F238E27FC236}">
                <a16:creationId xmlns:a16="http://schemas.microsoft.com/office/drawing/2014/main" id="{7301E99B-3A95-8041-8557-E2441FEF4C1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flipH="1">
            <a:off x="10866119" y="767119"/>
            <a:ext cx="984408" cy="971001"/>
          </a:xfrm>
          <a:prstGeom prst="rect">
            <a:avLst/>
          </a:prstGeom>
        </p:spPr>
      </p:pic>
      <p:sp>
        <p:nvSpPr>
          <p:cNvPr id="37" name="TextBox 36">
            <a:extLst>
              <a:ext uri="{FF2B5EF4-FFF2-40B4-BE49-F238E27FC236}">
                <a16:creationId xmlns:a16="http://schemas.microsoft.com/office/drawing/2014/main" id="{1BD37EED-8487-9649-87E5-112ACDBD60D7}"/>
              </a:ext>
            </a:extLst>
          </p:cNvPr>
          <p:cNvSpPr txBox="1"/>
          <p:nvPr/>
        </p:nvSpPr>
        <p:spPr>
          <a:xfrm>
            <a:off x="304402" y="404813"/>
            <a:ext cx="3760517" cy="954107"/>
          </a:xfrm>
          <a:prstGeom prst="rect">
            <a:avLst/>
          </a:prstGeom>
          <a:noFill/>
        </p:spPr>
        <p:txBody>
          <a:bodyPr wrap="none" rtlCol="0">
            <a:spAutoFit/>
          </a:bodyPr>
          <a:lstStyle/>
          <a:p>
            <a:r>
              <a:rPr lang="en-BE" sz="2800" b="1" dirty="0">
                <a:solidFill>
                  <a:srgbClr val="932833"/>
                </a:solidFill>
              </a:rPr>
              <a:t>Computational Thinking</a:t>
            </a:r>
            <a:br>
              <a:rPr lang="en-BE" sz="2800" b="1" dirty="0">
                <a:solidFill>
                  <a:srgbClr val="932833"/>
                </a:solidFill>
              </a:rPr>
            </a:br>
            <a:r>
              <a:rPr lang="en-BE" sz="2800" b="1" i="1" dirty="0">
                <a:solidFill>
                  <a:srgbClr val="932833"/>
                </a:solidFill>
              </a:rPr>
              <a:t>in de klas</a:t>
            </a:r>
          </a:p>
        </p:txBody>
      </p:sp>
      <p:sp>
        <p:nvSpPr>
          <p:cNvPr id="36" name="TextBox 35">
            <a:extLst>
              <a:ext uri="{FF2B5EF4-FFF2-40B4-BE49-F238E27FC236}">
                <a16:creationId xmlns:a16="http://schemas.microsoft.com/office/drawing/2014/main" id="{57D8E8D9-3C61-3B45-890A-8ED7FD030929}"/>
              </a:ext>
            </a:extLst>
          </p:cNvPr>
          <p:cNvSpPr txBox="1"/>
          <p:nvPr/>
        </p:nvSpPr>
        <p:spPr>
          <a:xfrm>
            <a:off x="10751465" y="404813"/>
            <a:ext cx="1190711" cy="523220"/>
          </a:xfrm>
          <a:prstGeom prst="rect">
            <a:avLst/>
          </a:prstGeom>
          <a:noFill/>
        </p:spPr>
        <p:txBody>
          <a:bodyPr wrap="none" rtlCol="0">
            <a:spAutoFit/>
          </a:bodyPr>
          <a:lstStyle/>
          <a:p>
            <a:r>
              <a:rPr lang="en-BE" sz="2800" b="1" i="1" dirty="0">
                <a:solidFill>
                  <a:srgbClr val="932833"/>
                </a:solidFill>
              </a:rPr>
              <a:t>Galton</a:t>
            </a:r>
          </a:p>
        </p:txBody>
      </p:sp>
      <p:pic>
        <p:nvPicPr>
          <p:cNvPr id="22" name="Picture 21">
            <a:extLst>
              <a:ext uri="{FF2B5EF4-FFF2-40B4-BE49-F238E27FC236}">
                <a16:creationId xmlns:a16="http://schemas.microsoft.com/office/drawing/2014/main" id="{0D712F24-B030-494B-A0AC-4C1CE97291C7}"/>
              </a:ext>
            </a:extLst>
          </p:cNvPr>
          <p:cNvPicPr>
            <a:picLocks noChangeAspect="1"/>
          </p:cNvPicPr>
          <p:nvPr/>
        </p:nvPicPr>
        <p:blipFill>
          <a:blip r:embed="rId4"/>
          <a:stretch>
            <a:fillRect/>
          </a:stretch>
        </p:blipFill>
        <p:spPr>
          <a:xfrm>
            <a:off x="4205750" y="574426"/>
            <a:ext cx="1924050" cy="1600200"/>
          </a:xfrm>
          <a:prstGeom prst="rect">
            <a:avLst/>
          </a:prstGeom>
        </p:spPr>
      </p:pic>
      <p:grpSp>
        <p:nvGrpSpPr>
          <p:cNvPr id="8" name="Group 7">
            <a:extLst>
              <a:ext uri="{FF2B5EF4-FFF2-40B4-BE49-F238E27FC236}">
                <a16:creationId xmlns:a16="http://schemas.microsoft.com/office/drawing/2014/main" id="{19025DC0-77EA-F84D-B98E-07AD0EB84D7D}"/>
              </a:ext>
            </a:extLst>
          </p:cNvPr>
          <p:cNvGrpSpPr/>
          <p:nvPr/>
        </p:nvGrpSpPr>
        <p:grpSpPr>
          <a:xfrm>
            <a:off x="252821" y="1524890"/>
            <a:ext cx="1954509" cy="4943218"/>
            <a:chOff x="252821" y="1524890"/>
            <a:chExt cx="1954509" cy="4943218"/>
          </a:xfrm>
        </p:grpSpPr>
        <p:pic>
          <p:nvPicPr>
            <p:cNvPr id="21" name="Picture 20" descr="A picture containing drawing&#10;&#10;Description automatically generated">
              <a:extLst>
                <a:ext uri="{FF2B5EF4-FFF2-40B4-BE49-F238E27FC236}">
                  <a16:creationId xmlns:a16="http://schemas.microsoft.com/office/drawing/2014/main" id="{0A95BEF1-3861-4948-9081-A7196EA75B6C}"/>
                </a:ext>
              </a:extLst>
            </p:cNvPr>
            <p:cNvPicPr/>
            <p:nvPr/>
          </p:nvPicPr>
          <p:blipFill>
            <a:blip r:embed="rId5">
              <a:extLst>
                <a:ext uri="{28A0092B-C50C-407E-A947-70E740481C1C}">
                  <a14:useLocalDpi xmlns:a14="http://schemas.microsoft.com/office/drawing/2010/main"/>
                </a:ext>
              </a:extLst>
            </a:blip>
            <a:stretch>
              <a:fillRect/>
            </a:stretch>
          </p:blipFill>
          <p:spPr>
            <a:xfrm>
              <a:off x="575067" y="1524890"/>
              <a:ext cx="1336040" cy="1076960"/>
            </a:xfrm>
            <a:prstGeom prst="rect">
              <a:avLst/>
            </a:prstGeom>
          </p:spPr>
        </p:pic>
        <p:sp>
          <p:nvSpPr>
            <p:cNvPr id="26" name="TextBox 25">
              <a:extLst>
                <a:ext uri="{FF2B5EF4-FFF2-40B4-BE49-F238E27FC236}">
                  <a16:creationId xmlns:a16="http://schemas.microsoft.com/office/drawing/2014/main" id="{286DFFE4-DED9-DE45-B8FE-46DB532CB123}"/>
                </a:ext>
              </a:extLst>
            </p:cNvPr>
            <p:cNvSpPr txBox="1"/>
            <p:nvPr/>
          </p:nvSpPr>
          <p:spPr>
            <a:xfrm>
              <a:off x="503054" y="2569209"/>
              <a:ext cx="1454045" cy="523220"/>
            </a:xfrm>
            <a:prstGeom prst="rect">
              <a:avLst/>
            </a:prstGeom>
            <a:noFill/>
          </p:spPr>
          <p:txBody>
            <a:bodyPr wrap="square" rtlCol="0">
              <a:spAutoFit/>
            </a:bodyPr>
            <a:lstStyle/>
            <a:p>
              <a:pPr algn="ctr"/>
              <a:r>
                <a:rPr lang="en-BE" sz="1400" dirty="0">
                  <a:solidFill>
                    <a:srgbClr val="595652"/>
                  </a:solidFill>
                </a:rPr>
                <a:t>Bean Machine</a:t>
              </a:r>
            </a:p>
            <a:p>
              <a:pPr algn="ctr"/>
              <a:r>
                <a:rPr lang="en-BE" sz="1400" dirty="0">
                  <a:solidFill>
                    <a:srgbClr val="595652"/>
                  </a:solidFill>
                </a:rPr>
                <a:t>Bord van Galton </a:t>
              </a:r>
            </a:p>
          </p:txBody>
        </p:sp>
        <p:cxnSp>
          <p:nvCxnSpPr>
            <p:cNvPr id="27" name="Straight Connector 26">
              <a:extLst>
                <a:ext uri="{FF2B5EF4-FFF2-40B4-BE49-F238E27FC236}">
                  <a16:creationId xmlns:a16="http://schemas.microsoft.com/office/drawing/2014/main" id="{898612AA-02CC-E548-9C23-87BDF09BFE9A}"/>
                </a:ext>
              </a:extLst>
            </p:cNvPr>
            <p:cNvCxnSpPr>
              <a:cxnSpLocks/>
            </p:cNvCxnSpPr>
            <p:nvPr/>
          </p:nvCxnSpPr>
          <p:spPr>
            <a:xfrm>
              <a:off x="726046" y="2815431"/>
              <a:ext cx="1008062" cy="0"/>
            </a:xfrm>
            <a:prstGeom prst="line">
              <a:avLst/>
            </a:prstGeom>
            <a:ln>
              <a:solidFill>
                <a:srgbClr val="FF120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6B8C3DF6-496F-1A49-8FE7-480F1439E647}"/>
                </a:ext>
              </a:extLst>
            </p:cNvPr>
            <p:cNvSpPr txBox="1"/>
            <p:nvPr/>
          </p:nvSpPr>
          <p:spPr>
            <a:xfrm flipH="1">
              <a:off x="350905" y="3226608"/>
              <a:ext cx="1759931" cy="523220"/>
            </a:xfrm>
            <a:prstGeom prst="rect">
              <a:avLst/>
            </a:prstGeom>
            <a:noFill/>
          </p:spPr>
          <p:txBody>
            <a:bodyPr wrap="square" rtlCol="0">
              <a:spAutoFit/>
            </a:bodyPr>
            <a:lstStyle/>
            <a:p>
              <a:pPr algn="ctr"/>
              <a:r>
                <a:rPr lang="en-BE" sz="1400" i="1" dirty="0">
                  <a:solidFill>
                    <a:srgbClr val="595652"/>
                  </a:solidFill>
                </a:rPr>
                <a:t>n</a:t>
              </a:r>
              <a:r>
                <a:rPr lang="en-BE" sz="1400" dirty="0">
                  <a:solidFill>
                    <a:srgbClr val="595652"/>
                  </a:solidFill>
                </a:rPr>
                <a:t> rijen</a:t>
              </a:r>
            </a:p>
            <a:p>
              <a:pPr algn="ctr"/>
              <a:r>
                <a:rPr lang="en-BE" sz="1400" dirty="0">
                  <a:solidFill>
                    <a:srgbClr val="595652"/>
                  </a:solidFill>
                </a:rPr>
                <a:t>Kansverdeling: </a:t>
              </a:r>
              <a:r>
                <a:rPr lang="nl-NL" sz="1400" dirty="0">
                  <a:solidFill>
                    <a:srgbClr val="595652"/>
                  </a:solidFill>
                </a:rPr>
                <a:t>B(</a:t>
              </a:r>
              <a:r>
                <a:rPr lang="nl-NL" sz="1400" i="1" dirty="0">
                  <a:solidFill>
                    <a:srgbClr val="595652"/>
                  </a:solidFill>
                </a:rPr>
                <a:t>n</a:t>
              </a:r>
              <a:r>
                <a:rPr lang="nl-NL" sz="1400" dirty="0">
                  <a:solidFill>
                    <a:srgbClr val="595652"/>
                  </a:solidFill>
                </a:rPr>
                <a:t>,½)</a:t>
              </a:r>
              <a:r>
                <a:rPr lang="en-BE" sz="1400" dirty="0">
                  <a:solidFill>
                    <a:srgbClr val="595652"/>
                  </a:solidFill>
                </a:rPr>
                <a:t> </a:t>
              </a: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8475C8FD-6AAE-844E-9F0E-A5D201CC61EE}"/>
                    </a:ext>
                  </a:extLst>
                </p:cNvPr>
                <p:cNvSpPr txBox="1"/>
                <p:nvPr/>
              </p:nvSpPr>
              <p:spPr>
                <a:xfrm>
                  <a:off x="252821" y="3864552"/>
                  <a:ext cx="1954509" cy="814390"/>
                </a:xfrm>
                <a:prstGeom prst="rect">
                  <a:avLst/>
                </a:prstGeom>
                <a:noFill/>
              </p:spPr>
              <p:txBody>
                <a:bodyPr wrap="none" rtlCol="0">
                  <a:spAutoFit/>
                </a:bodyPr>
                <a:lstStyle/>
                <a:p>
                  <a:pPr algn="ctr"/>
                  <a:r>
                    <a:rPr lang="en-BE" sz="1400" dirty="0">
                      <a:solidFill>
                        <a:srgbClr val="595652"/>
                      </a:solidFill>
                    </a:rPr>
                    <a:t>Kans op bakje </a:t>
                  </a:r>
                  <a:r>
                    <a:rPr lang="en-BE" sz="1400" i="1" dirty="0">
                      <a:solidFill>
                        <a:srgbClr val="595652"/>
                      </a:solidFill>
                    </a:rPr>
                    <a:t>k</a:t>
                  </a:r>
                </a:p>
                <a:p>
                  <a:pPr algn="ctr"/>
                  <a:endParaRPr lang="en-BE" sz="300" i="1" dirty="0">
                    <a:solidFill>
                      <a:srgbClr val="595652"/>
                    </a:solidFill>
                  </a:endParaRPr>
                </a:p>
                <a:p>
                  <a:pPr/>
                  <a14:m>
                    <m:oMathPara xmlns:m="http://schemas.openxmlformats.org/officeDocument/2006/math">
                      <m:oMathParaPr>
                        <m:jc m:val="centerGroup"/>
                      </m:oMathParaPr>
                      <m:oMath xmlns:m="http://schemas.openxmlformats.org/officeDocument/2006/math">
                        <m:d>
                          <m:dPr>
                            <m:ctrlPr>
                              <a:rPr lang="en-BE" sz="1400" i="1" smtClean="0">
                                <a:solidFill>
                                  <a:srgbClr val="595652"/>
                                </a:solidFill>
                                <a:latin typeface="Cambria Math" panose="02040503050406030204" pitchFamily="18" charset="0"/>
                              </a:rPr>
                            </m:ctrlPr>
                          </m:dPr>
                          <m:e>
                            <m:m>
                              <m:mPr>
                                <m:mcs>
                                  <m:mc>
                                    <m:mcPr>
                                      <m:count m:val="1"/>
                                      <m:mcJc m:val="center"/>
                                    </m:mcPr>
                                  </m:mc>
                                </m:mcs>
                                <m:ctrlPr>
                                  <a:rPr lang="en-BE" sz="1400" i="1" smtClean="0">
                                    <a:solidFill>
                                      <a:srgbClr val="595652"/>
                                    </a:solidFill>
                                    <a:latin typeface="Cambria Math" panose="02040503050406030204" pitchFamily="18" charset="0"/>
                                  </a:rPr>
                                </m:ctrlPr>
                              </m:mPr>
                              <m:mr>
                                <m:e>
                                  <m:r>
                                    <m:rPr>
                                      <m:nor/>
                                      <m:brk m:alnAt="7"/>
                                    </m:rPr>
                                    <a:rPr lang="en-US" sz="1400" b="0" i="1" smtClean="0">
                                      <a:solidFill>
                                        <a:srgbClr val="595652"/>
                                      </a:solidFill>
                                    </a:rPr>
                                    <m:t>n</m:t>
                                  </m:r>
                                </m:e>
                              </m:mr>
                              <m:mr>
                                <m:e>
                                  <m:r>
                                    <m:rPr>
                                      <m:nor/>
                                    </m:rPr>
                                    <a:rPr lang="en-US" sz="1400" b="0" i="1" smtClean="0">
                                      <a:solidFill>
                                        <a:srgbClr val="595652"/>
                                      </a:solidFill>
                                    </a:rPr>
                                    <m:t>k</m:t>
                                  </m:r>
                                </m:e>
                              </m:mr>
                            </m:m>
                          </m:e>
                        </m:d>
                        <m:sSup>
                          <m:sSupPr>
                            <m:ctrlPr>
                              <a:rPr lang="en-BE" sz="1400" i="1" smtClean="0">
                                <a:solidFill>
                                  <a:srgbClr val="595652"/>
                                </a:solidFill>
                                <a:latin typeface="Cambria Math" panose="02040503050406030204" pitchFamily="18" charset="0"/>
                              </a:rPr>
                            </m:ctrlPr>
                          </m:sSupPr>
                          <m:e>
                            <m:r>
                              <m:rPr>
                                <m:nor/>
                              </m:rPr>
                              <a:rPr lang="en-US" sz="1400" b="0" i="1" smtClean="0">
                                <a:solidFill>
                                  <a:srgbClr val="595652"/>
                                </a:solidFill>
                              </a:rPr>
                              <m:t>p</m:t>
                            </m:r>
                          </m:e>
                          <m:sup>
                            <m:r>
                              <m:rPr>
                                <m:nor/>
                              </m:rPr>
                              <a:rPr lang="en-US" sz="1400" b="0" i="1" smtClean="0">
                                <a:solidFill>
                                  <a:srgbClr val="595652"/>
                                </a:solidFill>
                              </a:rPr>
                              <m:t>k</m:t>
                            </m:r>
                          </m:sup>
                        </m:sSup>
                        <m:sSup>
                          <m:sSupPr>
                            <m:ctrlPr>
                              <a:rPr lang="en-BE" sz="1400" i="1" smtClean="0">
                                <a:solidFill>
                                  <a:srgbClr val="595652"/>
                                </a:solidFill>
                                <a:latin typeface="Cambria Math" panose="02040503050406030204" pitchFamily="18" charset="0"/>
                              </a:rPr>
                            </m:ctrlPr>
                          </m:sSupPr>
                          <m:e>
                            <m:r>
                              <m:rPr>
                                <m:nor/>
                              </m:rPr>
                              <a:rPr lang="en-US" sz="1400" b="0" smtClean="0">
                                <a:solidFill>
                                  <a:srgbClr val="595652"/>
                                </a:solidFill>
                              </a:rPr>
                              <m:t>(1</m:t>
                            </m:r>
                            <m:r>
                              <m:rPr>
                                <m:nor/>
                              </m:rPr>
                              <a:rPr lang="en-US" sz="1400" b="0" i="1" smtClean="0">
                                <a:solidFill>
                                  <a:srgbClr val="595652"/>
                                </a:solidFill>
                              </a:rPr>
                              <m:t>−</m:t>
                            </m:r>
                            <m:r>
                              <m:rPr>
                                <m:nor/>
                              </m:rPr>
                              <a:rPr lang="en-US" sz="1400" b="0" i="1" smtClean="0">
                                <a:solidFill>
                                  <a:srgbClr val="595652"/>
                                </a:solidFill>
                              </a:rPr>
                              <m:t>p</m:t>
                            </m:r>
                            <m:r>
                              <m:rPr>
                                <m:nor/>
                              </m:rPr>
                              <a:rPr lang="en-US" sz="1400" b="0" smtClean="0">
                                <a:solidFill>
                                  <a:srgbClr val="595652"/>
                                </a:solidFill>
                              </a:rPr>
                              <m:t>)</m:t>
                            </m:r>
                          </m:e>
                          <m:sup>
                            <m:r>
                              <m:rPr>
                                <m:nor/>
                              </m:rPr>
                              <a:rPr lang="en-US" sz="1400" b="0" i="1" smtClean="0">
                                <a:solidFill>
                                  <a:srgbClr val="595652"/>
                                </a:solidFill>
                              </a:rPr>
                              <m:t>n</m:t>
                            </m:r>
                            <m:r>
                              <m:rPr>
                                <m:nor/>
                              </m:rPr>
                              <a:rPr lang="en-US" sz="1400" b="0" i="1" smtClean="0">
                                <a:solidFill>
                                  <a:srgbClr val="595652"/>
                                </a:solidFill>
                              </a:rPr>
                              <m:t>−</m:t>
                            </m:r>
                            <m:r>
                              <m:rPr>
                                <m:nor/>
                              </m:rPr>
                              <a:rPr lang="en-US" sz="1400" b="0" i="1" smtClean="0">
                                <a:solidFill>
                                  <a:srgbClr val="595652"/>
                                </a:solidFill>
                              </a:rPr>
                              <m:t>k</m:t>
                            </m:r>
                          </m:sup>
                        </m:sSup>
                        <m:r>
                          <a:rPr lang="en-US" sz="1400" b="0" i="1" smtClean="0">
                            <a:solidFill>
                              <a:srgbClr val="595652"/>
                            </a:solidFill>
                            <a:latin typeface="Cambria Math" panose="02040503050406030204" pitchFamily="18" charset="0"/>
                          </a:rPr>
                          <m:t>=</m:t>
                        </m:r>
                        <m:d>
                          <m:dPr>
                            <m:ctrlPr>
                              <a:rPr lang="en-BE" sz="1400" i="1">
                                <a:solidFill>
                                  <a:srgbClr val="595652"/>
                                </a:solidFill>
                                <a:latin typeface="Cambria Math" panose="02040503050406030204" pitchFamily="18" charset="0"/>
                              </a:rPr>
                            </m:ctrlPr>
                          </m:dPr>
                          <m:e>
                            <m:m>
                              <m:mPr>
                                <m:mcs>
                                  <m:mc>
                                    <m:mcPr>
                                      <m:count m:val="1"/>
                                      <m:mcJc m:val="center"/>
                                    </m:mcPr>
                                  </m:mc>
                                </m:mcs>
                                <m:ctrlPr>
                                  <a:rPr lang="en-BE" sz="1400" i="1">
                                    <a:solidFill>
                                      <a:srgbClr val="595652"/>
                                    </a:solidFill>
                                    <a:latin typeface="Cambria Math" panose="02040503050406030204" pitchFamily="18" charset="0"/>
                                  </a:rPr>
                                </m:ctrlPr>
                              </m:mPr>
                              <m:mr>
                                <m:e>
                                  <m:r>
                                    <m:rPr>
                                      <m:nor/>
                                      <m:brk m:alnAt="7"/>
                                    </m:rPr>
                                    <a:rPr lang="en-US" sz="1400" i="1">
                                      <a:solidFill>
                                        <a:srgbClr val="595652"/>
                                      </a:solidFill>
                                    </a:rPr>
                                    <m:t>n</m:t>
                                  </m:r>
                                </m:e>
                              </m:mr>
                              <m:mr>
                                <m:e>
                                  <m:r>
                                    <m:rPr>
                                      <m:nor/>
                                    </m:rPr>
                                    <a:rPr lang="en-US" sz="1400" i="1">
                                      <a:solidFill>
                                        <a:srgbClr val="595652"/>
                                      </a:solidFill>
                                    </a:rPr>
                                    <m:t>k</m:t>
                                  </m:r>
                                </m:e>
                              </m:mr>
                            </m:m>
                          </m:e>
                        </m:d>
                        <m:f>
                          <m:fPr>
                            <m:ctrlPr>
                              <a:rPr lang="en-US" sz="1400" i="1" smtClean="0">
                                <a:solidFill>
                                  <a:srgbClr val="595652"/>
                                </a:solidFill>
                                <a:latin typeface="Cambria Math" panose="02040503050406030204" pitchFamily="18" charset="0"/>
                              </a:rPr>
                            </m:ctrlPr>
                          </m:fPr>
                          <m:num>
                            <m:r>
                              <m:rPr>
                                <m:nor/>
                              </m:rPr>
                              <a:rPr lang="en-US" sz="1400" b="0" i="0" smtClean="0">
                                <a:solidFill>
                                  <a:srgbClr val="595652"/>
                                </a:solidFill>
                              </a:rPr>
                              <m:t>1</m:t>
                            </m:r>
                          </m:num>
                          <m:den>
                            <m:sSup>
                              <m:sSupPr>
                                <m:ctrlPr>
                                  <a:rPr lang="en-US" sz="1400" i="1" smtClean="0">
                                    <a:solidFill>
                                      <a:srgbClr val="595652"/>
                                    </a:solidFill>
                                    <a:latin typeface="Cambria Math" panose="02040503050406030204" pitchFamily="18" charset="0"/>
                                  </a:rPr>
                                </m:ctrlPr>
                              </m:sSupPr>
                              <m:e>
                                <m:r>
                                  <m:rPr>
                                    <m:nor/>
                                  </m:rPr>
                                  <a:rPr lang="en-US" sz="1400" b="0" i="0" smtClean="0">
                                    <a:solidFill>
                                      <a:srgbClr val="595652"/>
                                    </a:solidFill>
                                  </a:rPr>
                                  <m:t>2</m:t>
                                </m:r>
                              </m:e>
                              <m:sup>
                                <m:r>
                                  <m:rPr>
                                    <m:nor/>
                                  </m:rPr>
                                  <a:rPr lang="en-US" sz="1400" b="0" i="1" smtClean="0">
                                    <a:solidFill>
                                      <a:srgbClr val="595652"/>
                                    </a:solidFill>
                                  </a:rPr>
                                  <m:t>k</m:t>
                                </m:r>
                              </m:sup>
                            </m:sSup>
                          </m:den>
                        </m:f>
                      </m:oMath>
                    </m:oMathPara>
                  </a14:m>
                  <a:endParaRPr lang="en-BE" sz="1400" dirty="0">
                    <a:solidFill>
                      <a:srgbClr val="595652"/>
                    </a:solidFill>
                  </a:endParaRPr>
                </a:p>
              </p:txBody>
            </p:sp>
          </mc:Choice>
          <mc:Fallback xmlns="">
            <p:sp>
              <p:nvSpPr>
                <p:cNvPr id="29" name="TextBox 28">
                  <a:extLst>
                    <a:ext uri="{FF2B5EF4-FFF2-40B4-BE49-F238E27FC236}">
                      <a16:creationId xmlns:a16="http://schemas.microsoft.com/office/drawing/2014/main" id="{8475C8FD-6AAE-844E-9F0E-A5D201CC61EE}"/>
                    </a:ext>
                  </a:extLst>
                </p:cNvPr>
                <p:cNvSpPr txBox="1">
                  <a:spLocks noRot="1" noChangeAspect="1" noMove="1" noResize="1" noEditPoints="1" noAdjustHandles="1" noChangeArrowheads="1" noChangeShapeType="1" noTextEdit="1"/>
                </p:cNvSpPr>
                <p:nvPr/>
              </p:nvSpPr>
              <p:spPr>
                <a:xfrm>
                  <a:off x="252821" y="3864552"/>
                  <a:ext cx="1954509" cy="814390"/>
                </a:xfrm>
                <a:prstGeom prst="rect">
                  <a:avLst/>
                </a:prstGeom>
                <a:blipFill>
                  <a:blip r:embed="rId6"/>
                  <a:stretch>
                    <a:fillRect t="-1538"/>
                  </a:stretch>
                </a:blipFill>
              </p:spPr>
              <p:txBody>
                <a:bodyPr/>
                <a:lstStyle/>
                <a:p>
                  <a:r>
                    <a:rPr lang="en-BE">
                      <a:noFill/>
                    </a:rPr>
                    <a:t> </a:t>
                  </a:r>
                </a:p>
              </p:txBody>
            </p:sp>
          </mc:Fallback>
        </mc:AlternateContent>
        <p:sp>
          <p:nvSpPr>
            <p:cNvPr id="30" name="TextBox 29">
              <a:extLst>
                <a:ext uri="{FF2B5EF4-FFF2-40B4-BE49-F238E27FC236}">
                  <a16:creationId xmlns:a16="http://schemas.microsoft.com/office/drawing/2014/main" id="{B1826F46-323E-C049-BCD7-C18CD2315B52}"/>
                </a:ext>
              </a:extLst>
            </p:cNvPr>
            <p:cNvSpPr txBox="1"/>
            <p:nvPr/>
          </p:nvSpPr>
          <p:spPr>
            <a:xfrm>
              <a:off x="631382" y="5867944"/>
              <a:ext cx="362600" cy="261610"/>
            </a:xfrm>
            <a:prstGeom prst="rect">
              <a:avLst/>
            </a:prstGeom>
            <a:noFill/>
          </p:spPr>
          <p:txBody>
            <a:bodyPr wrap="none" rtlCol="0">
              <a:spAutoFit/>
            </a:bodyPr>
            <a:lstStyle/>
            <a:p>
              <a:r>
                <a:rPr lang="en-BE" sz="1100" dirty="0">
                  <a:solidFill>
                    <a:srgbClr val="FF1201"/>
                  </a:solidFill>
                </a:rPr>
                <a:t>LLL</a:t>
              </a:r>
            </a:p>
          </p:txBody>
        </p:sp>
        <p:sp>
          <p:nvSpPr>
            <p:cNvPr id="31" name="TextBox 30">
              <a:extLst>
                <a:ext uri="{FF2B5EF4-FFF2-40B4-BE49-F238E27FC236}">
                  <a16:creationId xmlns:a16="http://schemas.microsoft.com/office/drawing/2014/main" id="{95872990-BDDF-3443-9E90-F12927649C1C}"/>
                </a:ext>
              </a:extLst>
            </p:cNvPr>
            <p:cNvSpPr txBox="1"/>
            <p:nvPr/>
          </p:nvSpPr>
          <p:spPr>
            <a:xfrm>
              <a:off x="900320" y="5867944"/>
              <a:ext cx="383438" cy="600164"/>
            </a:xfrm>
            <a:prstGeom prst="rect">
              <a:avLst/>
            </a:prstGeom>
            <a:noFill/>
          </p:spPr>
          <p:txBody>
            <a:bodyPr wrap="none" rtlCol="0">
              <a:spAutoFit/>
            </a:bodyPr>
            <a:lstStyle/>
            <a:p>
              <a:r>
                <a:rPr lang="en-BE" sz="1100" dirty="0">
                  <a:solidFill>
                    <a:srgbClr val="FF1201"/>
                  </a:solidFill>
                </a:rPr>
                <a:t>LLR</a:t>
              </a:r>
            </a:p>
            <a:p>
              <a:r>
                <a:rPr lang="en-BE" sz="1100" dirty="0">
                  <a:solidFill>
                    <a:srgbClr val="FF1201"/>
                  </a:solidFill>
                </a:rPr>
                <a:t>LRL</a:t>
              </a:r>
            </a:p>
            <a:p>
              <a:r>
                <a:rPr lang="en-BE" sz="1100" dirty="0">
                  <a:solidFill>
                    <a:srgbClr val="FF1201"/>
                  </a:solidFill>
                </a:rPr>
                <a:t>RLL</a:t>
              </a:r>
              <a:endParaRPr lang="en-BE" sz="1200" dirty="0">
                <a:solidFill>
                  <a:srgbClr val="FF1201"/>
                </a:solidFill>
              </a:endParaRPr>
            </a:p>
          </p:txBody>
        </p:sp>
        <p:sp>
          <p:nvSpPr>
            <p:cNvPr id="32" name="TextBox 31">
              <a:extLst>
                <a:ext uri="{FF2B5EF4-FFF2-40B4-BE49-F238E27FC236}">
                  <a16:creationId xmlns:a16="http://schemas.microsoft.com/office/drawing/2014/main" id="{1C3DC46C-55E4-8644-BDAC-0FF804D3C327}"/>
                </a:ext>
              </a:extLst>
            </p:cNvPr>
            <p:cNvSpPr txBox="1"/>
            <p:nvPr/>
          </p:nvSpPr>
          <p:spPr>
            <a:xfrm>
              <a:off x="1184640" y="5867944"/>
              <a:ext cx="404278" cy="600164"/>
            </a:xfrm>
            <a:prstGeom prst="rect">
              <a:avLst/>
            </a:prstGeom>
            <a:noFill/>
          </p:spPr>
          <p:txBody>
            <a:bodyPr wrap="none" rtlCol="0">
              <a:spAutoFit/>
            </a:bodyPr>
            <a:lstStyle/>
            <a:p>
              <a:r>
                <a:rPr lang="en-BE" sz="1100" dirty="0">
                  <a:solidFill>
                    <a:srgbClr val="FF1201"/>
                  </a:solidFill>
                </a:rPr>
                <a:t>RRL</a:t>
              </a:r>
            </a:p>
            <a:p>
              <a:r>
                <a:rPr lang="en-BE" sz="1100" dirty="0">
                  <a:solidFill>
                    <a:srgbClr val="FF1201"/>
                  </a:solidFill>
                </a:rPr>
                <a:t>RLR</a:t>
              </a:r>
            </a:p>
            <a:p>
              <a:r>
                <a:rPr lang="en-BE" sz="1100" dirty="0">
                  <a:solidFill>
                    <a:srgbClr val="FF1201"/>
                  </a:solidFill>
                </a:rPr>
                <a:t>LRR</a:t>
              </a:r>
              <a:endParaRPr lang="en-BE" sz="1200" dirty="0">
                <a:solidFill>
                  <a:srgbClr val="FF1201"/>
                </a:solidFill>
              </a:endParaRPr>
            </a:p>
          </p:txBody>
        </p:sp>
        <p:sp>
          <p:nvSpPr>
            <p:cNvPr id="33" name="TextBox 32">
              <a:extLst>
                <a:ext uri="{FF2B5EF4-FFF2-40B4-BE49-F238E27FC236}">
                  <a16:creationId xmlns:a16="http://schemas.microsoft.com/office/drawing/2014/main" id="{76C6419C-3897-7949-9EB2-DF10B77DC2A5}"/>
                </a:ext>
              </a:extLst>
            </p:cNvPr>
            <p:cNvSpPr txBox="1"/>
            <p:nvPr/>
          </p:nvSpPr>
          <p:spPr>
            <a:xfrm>
              <a:off x="1457751" y="5867944"/>
              <a:ext cx="425116" cy="261610"/>
            </a:xfrm>
            <a:prstGeom prst="rect">
              <a:avLst/>
            </a:prstGeom>
            <a:noFill/>
          </p:spPr>
          <p:txBody>
            <a:bodyPr wrap="none" rtlCol="0">
              <a:spAutoFit/>
            </a:bodyPr>
            <a:lstStyle/>
            <a:p>
              <a:r>
                <a:rPr lang="en-BE" sz="1100" dirty="0">
                  <a:solidFill>
                    <a:srgbClr val="FF1201"/>
                  </a:solidFill>
                </a:rPr>
                <a:t>RRR</a:t>
              </a:r>
            </a:p>
          </p:txBody>
        </p:sp>
        <p:pic>
          <p:nvPicPr>
            <p:cNvPr id="34" name="Picture 33">
              <a:extLst>
                <a:ext uri="{FF2B5EF4-FFF2-40B4-BE49-F238E27FC236}">
                  <a16:creationId xmlns:a16="http://schemas.microsoft.com/office/drawing/2014/main" id="{25405641-8C9D-034F-87B8-5FA2AD34273D}"/>
                </a:ext>
              </a:extLst>
            </p:cNvPr>
            <p:cNvPicPr>
              <a:picLocks noChangeAspect="1"/>
            </p:cNvPicPr>
            <p:nvPr/>
          </p:nvPicPr>
          <p:blipFill>
            <a:blip r:embed="rId7"/>
            <a:stretch>
              <a:fillRect/>
            </a:stretch>
          </p:blipFill>
          <p:spPr>
            <a:xfrm>
              <a:off x="650032" y="4843158"/>
              <a:ext cx="1186110" cy="1041083"/>
            </a:xfrm>
            <a:prstGeom prst="rect">
              <a:avLst/>
            </a:prstGeom>
          </p:spPr>
        </p:pic>
      </p:grpSp>
      <p:grpSp>
        <p:nvGrpSpPr>
          <p:cNvPr id="25" name="Group 24">
            <a:extLst>
              <a:ext uri="{FF2B5EF4-FFF2-40B4-BE49-F238E27FC236}">
                <a16:creationId xmlns:a16="http://schemas.microsoft.com/office/drawing/2014/main" id="{D62F6E92-8FB6-414F-93BC-C03043316C4D}"/>
              </a:ext>
            </a:extLst>
          </p:cNvPr>
          <p:cNvGrpSpPr/>
          <p:nvPr/>
        </p:nvGrpSpPr>
        <p:grpSpPr>
          <a:xfrm>
            <a:off x="4201736" y="2480914"/>
            <a:ext cx="3547399" cy="3948847"/>
            <a:chOff x="4201736" y="2480914"/>
            <a:chExt cx="3547399" cy="3948847"/>
          </a:xfrm>
        </p:grpSpPr>
        <p:pic>
          <p:nvPicPr>
            <p:cNvPr id="35" name="Picture 34">
              <a:extLst>
                <a:ext uri="{FF2B5EF4-FFF2-40B4-BE49-F238E27FC236}">
                  <a16:creationId xmlns:a16="http://schemas.microsoft.com/office/drawing/2014/main" id="{9FEA68FF-8198-E348-91C0-A55F32240BD1}"/>
                </a:ext>
              </a:extLst>
            </p:cNvPr>
            <p:cNvPicPr>
              <a:picLocks noChangeAspect="1"/>
            </p:cNvPicPr>
            <p:nvPr/>
          </p:nvPicPr>
          <p:blipFill>
            <a:blip r:embed="rId8"/>
            <a:stretch>
              <a:fillRect/>
            </a:stretch>
          </p:blipFill>
          <p:spPr>
            <a:xfrm>
              <a:off x="4205750" y="2480914"/>
              <a:ext cx="3543385" cy="3948847"/>
            </a:xfrm>
            <a:prstGeom prst="rect">
              <a:avLst/>
            </a:prstGeom>
          </p:spPr>
        </p:pic>
        <p:pic>
          <p:nvPicPr>
            <p:cNvPr id="38" name="Picture 37">
              <a:extLst>
                <a:ext uri="{FF2B5EF4-FFF2-40B4-BE49-F238E27FC236}">
                  <a16:creationId xmlns:a16="http://schemas.microsoft.com/office/drawing/2014/main" id="{9C96B05E-836F-234F-956A-A71D094ECE7D}"/>
                </a:ext>
              </a:extLst>
            </p:cNvPr>
            <p:cNvPicPr>
              <a:picLocks noChangeAspect="1"/>
            </p:cNvPicPr>
            <p:nvPr/>
          </p:nvPicPr>
          <p:blipFill>
            <a:blip r:embed="rId9"/>
            <a:stretch>
              <a:fillRect/>
            </a:stretch>
          </p:blipFill>
          <p:spPr>
            <a:xfrm>
              <a:off x="4201736" y="5353189"/>
              <a:ext cx="2585085" cy="552069"/>
            </a:xfrm>
            <a:prstGeom prst="rect">
              <a:avLst/>
            </a:prstGeom>
          </p:spPr>
        </p:pic>
      </p:grpSp>
      <p:pic>
        <p:nvPicPr>
          <p:cNvPr id="3" name="Picture 2">
            <a:extLst>
              <a:ext uri="{FF2B5EF4-FFF2-40B4-BE49-F238E27FC236}">
                <a16:creationId xmlns:a16="http://schemas.microsoft.com/office/drawing/2014/main" id="{470C5543-5B8A-7F46-96BC-2CE004B6C276}"/>
              </a:ext>
            </a:extLst>
          </p:cNvPr>
          <p:cNvPicPr>
            <a:picLocks noChangeAspect="1"/>
          </p:cNvPicPr>
          <p:nvPr/>
        </p:nvPicPr>
        <p:blipFill>
          <a:blip r:embed="rId10"/>
          <a:stretch>
            <a:fillRect/>
          </a:stretch>
        </p:blipFill>
        <p:spPr>
          <a:xfrm>
            <a:off x="7617274" y="1639469"/>
            <a:ext cx="2794877" cy="2109018"/>
          </a:xfrm>
          <a:prstGeom prst="rect">
            <a:avLst/>
          </a:prstGeom>
        </p:spPr>
      </p:pic>
      <p:sp>
        <p:nvSpPr>
          <p:cNvPr id="9" name="TextBox 8">
            <a:extLst>
              <a:ext uri="{FF2B5EF4-FFF2-40B4-BE49-F238E27FC236}">
                <a16:creationId xmlns:a16="http://schemas.microsoft.com/office/drawing/2014/main" id="{911A5772-6226-4A4F-9E1C-EE8C8808B656}"/>
              </a:ext>
            </a:extLst>
          </p:cNvPr>
          <p:cNvSpPr txBox="1"/>
          <p:nvPr/>
        </p:nvSpPr>
        <p:spPr>
          <a:xfrm>
            <a:off x="7522684" y="1197598"/>
            <a:ext cx="2662524" cy="369332"/>
          </a:xfrm>
          <a:prstGeom prst="rect">
            <a:avLst/>
          </a:prstGeom>
          <a:noFill/>
        </p:spPr>
        <p:txBody>
          <a:bodyPr wrap="none" rtlCol="0">
            <a:spAutoFit/>
          </a:bodyPr>
          <a:lstStyle/>
          <a:p>
            <a:r>
              <a:rPr lang="en-BE" dirty="0">
                <a:solidFill>
                  <a:srgbClr val="C00000"/>
                </a:solidFill>
              </a:rPr>
              <a:t>Grafische Python-modules</a:t>
            </a:r>
          </a:p>
        </p:txBody>
      </p:sp>
    </p:spTree>
    <p:extLst>
      <p:ext uri="{BB962C8B-B14F-4D97-AF65-F5344CB8AC3E}">
        <p14:creationId xmlns:p14="http://schemas.microsoft.com/office/powerpoint/2010/main" val="2541335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chart&#10;&#10;Description automatically generated">
            <a:extLst>
              <a:ext uri="{FF2B5EF4-FFF2-40B4-BE49-F238E27FC236}">
                <a16:creationId xmlns:a16="http://schemas.microsoft.com/office/drawing/2014/main" id="{2BE39842-F504-6D42-8420-E0BEAB27C610}"/>
              </a:ext>
            </a:extLst>
          </p:cNvPr>
          <p:cNvPicPr>
            <a:picLocks noChangeAspect="1"/>
          </p:cNvPicPr>
          <p:nvPr/>
        </p:nvPicPr>
        <p:blipFill>
          <a:blip r:embed="rId3"/>
          <a:stretch>
            <a:fillRect/>
          </a:stretch>
        </p:blipFill>
        <p:spPr>
          <a:xfrm>
            <a:off x="8775827" y="4076769"/>
            <a:ext cx="3044698" cy="2283524"/>
          </a:xfrm>
          <a:prstGeom prst="rect">
            <a:avLst/>
          </a:prstGeom>
        </p:spPr>
      </p:pic>
      <p:pic>
        <p:nvPicPr>
          <p:cNvPr id="5" name="Picture 4" descr="A person wearing a suit and tie&#10;&#10;Description automatically generated">
            <a:extLst>
              <a:ext uri="{FF2B5EF4-FFF2-40B4-BE49-F238E27FC236}">
                <a16:creationId xmlns:a16="http://schemas.microsoft.com/office/drawing/2014/main" id="{7301E99B-3A95-8041-8557-E2441FEF4C1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flipH="1">
            <a:off x="10866119" y="767119"/>
            <a:ext cx="984408" cy="971001"/>
          </a:xfrm>
          <a:prstGeom prst="rect">
            <a:avLst/>
          </a:prstGeom>
        </p:spPr>
      </p:pic>
      <p:sp>
        <p:nvSpPr>
          <p:cNvPr id="37" name="TextBox 36">
            <a:extLst>
              <a:ext uri="{FF2B5EF4-FFF2-40B4-BE49-F238E27FC236}">
                <a16:creationId xmlns:a16="http://schemas.microsoft.com/office/drawing/2014/main" id="{1BD37EED-8487-9649-87E5-112ACDBD60D7}"/>
              </a:ext>
            </a:extLst>
          </p:cNvPr>
          <p:cNvSpPr txBox="1"/>
          <p:nvPr/>
        </p:nvSpPr>
        <p:spPr>
          <a:xfrm>
            <a:off x="304402" y="404813"/>
            <a:ext cx="3760517" cy="954107"/>
          </a:xfrm>
          <a:prstGeom prst="rect">
            <a:avLst/>
          </a:prstGeom>
          <a:noFill/>
        </p:spPr>
        <p:txBody>
          <a:bodyPr wrap="none" rtlCol="0">
            <a:spAutoFit/>
          </a:bodyPr>
          <a:lstStyle/>
          <a:p>
            <a:r>
              <a:rPr lang="en-BE" sz="2800" b="1" dirty="0">
                <a:solidFill>
                  <a:srgbClr val="932833"/>
                </a:solidFill>
              </a:rPr>
              <a:t>Computational Thinking</a:t>
            </a:r>
            <a:br>
              <a:rPr lang="en-BE" sz="2800" b="1" dirty="0">
                <a:solidFill>
                  <a:srgbClr val="932833"/>
                </a:solidFill>
              </a:rPr>
            </a:br>
            <a:r>
              <a:rPr lang="en-BE" sz="2800" b="1" i="1" dirty="0">
                <a:solidFill>
                  <a:srgbClr val="932833"/>
                </a:solidFill>
              </a:rPr>
              <a:t>in de klas</a:t>
            </a:r>
          </a:p>
        </p:txBody>
      </p:sp>
      <p:sp>
        <p:nvSpPr>
          <p:cNvPr id="36" name="TextBox 35">
            <a:extLst>
              <a:ext uri="{FF2B5EF4-FFF2-40B4-BE49-F238E27FC236}">
                <a16:creationId xmlns:a16="http://schemas.microsoft.com/office/drawing/2014/main" id="{57D8E8D9-3C61-3B45-890A-8ED7FD030929}"/>
              </a:ext>
            </a:extLst>
          </p:cNvPr>
          <p:cNvSpPr txBox="1"/>
          <p:nvPr/>
        </p:nvSpPr>
        <p:spPr>
          <a:xfrm>
            <a:off x="10751465" y="404813"/>
            <a:ext cx="1190711" cy="523220"/>
          </a:xfrm>
          <a:prstGeom prst="rect">
            <a:avLst/>
          </a:prstGeom>
          <a:noFill/>
        </p:spPr>
        <p:txBody>
          <a:bodyPr wrap="none" rtlCol="0">
            <a:spAutoFit/>
          </a:bodyPr>
          <a:lstStyle/>
          <a:p>
            <a:r>
              <a:rPr lang="en-BE" sz="2800" b="1" i="1" dirty="0">
                <a:solidFill>
                  <a:srgbClr val="932833"/>
                </a:solidFill>
              </a:rPr>
              <a:t>Galton</a:t>
            </a:r>
          </a:p>
        </p:txBody>
      </p:sp>
      <p:pic>
        <p:nvPicPr>
          <p:cNvPr id="22" name="Picture 21">
            <a:extLst>
              <a:ext uri="{FF2B5EF4-FFF2-40B4-BE49-F238E27FC236}">
                <a16:creationId xmlns:a16="http://schemas.microsoft.com/office/drawing/2014/main" id="{0D712F24-B030-494B-A0AC-4C1CE97291C7}"/>
              </a:ext>
            </a:extLst>
          </p:cNvPr>
          <p:cNvPicPr>
            <a:picLocks noChangeAspect="1"/>
          </p:cNvPicPr>
          <p:nvPr/>
        </p:nvPicPr>
        <p:blipFill>
          <a:blip r:embed="rId5"/>
          <a:stretch>
            <a:fillRect/>
          </a:stretch>
        </p:blipFill>
        <p:spPr>
          <a:xfrm>
            <a:off x="4205750" y="574426"/>
            <a:ext cx="1924050" cy="1600200"/>
          </a:xfrm>
          <a:prstGeom prst="rect">
            <a:avLst/>
          </a:prstGeom>
        </p:spPr>
      </p:pic>
      <p:grpSp>
        <p:nvGrpSpPr>
          <p:cNvPr id="8" name="Group 7">
            <a:extLst>
              <a:ext uri="{FF2B5EF4-FFF2-40B4-BE49-F238E27FC236}">
                <a16:creationId xmlns:a16="http://schemas.microsoft.com/office/drawing/2014/main" id="{19025DC0-77EA-F84D-B98E-07AD0EB84D7D}"/>
              </a:ext>
            </a:extLst>
          </p:cNvPr>
          <p:cNvGrpSpPr/>
          <p:nvPr/>
        </p:nvGrpSpPr>
        <p:grpSpPr>
          <a:xfrm>
            <a:off x="252821" y="1524890"/>
            <a:ext cx="1954509" cy="4943218"/>
            <a:chOff x="252821" y="1524890"/>
            <a:chExt cx="1954509" cy="4943218"/>
          </a:xfrm>
        </p:grpSpPr>
        <p:pic>
          <p:nvPicPr>
            <p:cNvPr id="21" name="Picture 20" descr="A picture containing drawing&#10;&#10;Description automatically generated">
              <a:extLst>
                <a:ext uri="{FF2B5EF4-FFF2-40B4-BE49-F238E27FC236}">
                  <a16:creationId xmlns:a16="http://schemas.microsoft.com/office/drawing/2014/main" id="{0A95BEF1-3861-4948-9081-A7196EA75B6C}"/>
                </a:ext>
              </a:extLst>
            </p:cNvPr>
            <p:cNvPicPr/>
            <p:nvPr/>
          </p:nvPicPr>
          <p:blipFill>
            <a:blip r:embed="rId6">
              <a:extLst>
                <a:ext uri="{28A0092B-C50C-407E-A947-70E740481C1C}">
                  <a14:useLocalDpi xmlns:a14="http://schemas.microsoft.com/office/drawing/2010/main"/>
                </a:ext>
              </a:extLst>
            </a:blip>
            <a:stretch>
              <a:fillRect/>
            </a:stretch>
          </p:blipFill>
          <p:spPr>
            <a:xfrm>
              <a:off x="575067" y="1524890"/>
              <a:ext cx="1336040" cy="1076960"/>
            </a:xfrm>
            <a:prstGeom prst="rect">
              <a:avLst/>
            </a:prstGeom>
          </p:spPr>
        </p:pic>
        <p:sp>
          <p:nvSpPr>
            <p:cNvPr id="26" name="TextBox 25">
              <a:extLst>
                <a:ext uri="{FF2B5EF4-FFF2-40B4-BE49-F238E27FC236}">
                  <a16:creationId xmlns:a16="http://schemas.microsoft.com/office/drawing/2014/main" id="{286DFFE4-DED9-DE45-B8FE-46DB532CB123}"/>
                </a:ext>
              </a:extLst>
            </p:cNvPr>
            <p:cNvSpPr txBox="1"/>
            <p:nvPr/>
          </p:nvSpPr>
          <p:spPr>
            <a:xfrm>
              <a:off x="503054" y="2569209"/>
              <a:ext cx="1454045" cy="523220"/>
            </a:xfrm>
            <a:prstGeom prst="rect">
              <a:avLst/>
            </a:prstGeom>
            <a:noFill/>
          </p:spPr>
          <p:txBody>
            <a:bodyPr wrap="square" rtlCol="0">
              <a:spAutoFit/>
            </a:bodyPr>
            <a:lstStyle/>
            <a:p>
              <a:pPr algn="ctr"/>
              <a:r>
                <a:rPr lang="en-BE" sz="1400" dirty="0">
                  <a:solidFill>
                    <a:srgbClr val="595652"/>
                  </a:solidFill>
                </a:rPr>
                <a:t>Bean Machine</a:t>
              </a:r>
            </a:p>
            <a:p>
              <a:pPr algn="ctr"/>
              <a:r>
                <a:rPr lang="en-BE" sz="1400" dirty="0">
                  <a:solidFill>
                    <a:srgbClr val="595652"/>
                  </a:solidFill>
                </a:rPr>
                <a:t>Bord van Galton </a:t>
              </a:r>
            </a:p>
          </p:txBody>
        </p:sp>
        <p:cxnSp>
          <p:nvCxnSpPr>
            <p:cNvPr id="27" name="Straight Connector 26">
              <a:extLst>
                <a:ext uri="{FF2B5EF4-FFF2-40B4-BE49-F238E27FC236}">
                  <a16:creationId xmlns:a16="http://schemas.microsoft.com/office/drawing/2014/main" id="{898612AA-02CC-E548-9C23-87BDF09BFE9A}"/>
                </a:ext>
              </a:extLst>
            </p:cNvPr>
            <p:cNvCxnSpPr>
              <a:cxnSpLocks/>
            </p:cNvCxnSpPr>
            <p:nvPr/>
          </p:nvCxnSpPr>
          <p:spPr>
            <a:xfrm>
              <a:off x="726046" y="2815431"/>
              <a:ext cx="1008062" cy="0"/>
            </a:xfrm>
            <a:prstGeom prst="line">
              <a:avLst/>
            </a:prstGeom>
            <a:ln>
              <a:solidFill>
                <a:srgbClr val="FF120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6B8C3DF6-496F-1A49-8FE7-480F1439E647}"/>
                </a:ext>
              </a:extLst>
            </p:cNvPr>
            <p:cNvSpPr txBox="1"/>
            <p:nvPr/>
          </p:nvSpPr>
          <p:spPr>
            <a:xfrm flipH="1">
              <a:off x="350905" y="3226608"/>
              <a:ext cx="1759931" cy="523220"/>
            </a:xfrm>
            <a:prstGeom prst="rect">
              <a:avLst/>
            </a:prstGeom>
            <a:noFill/>
          </p:spPr>
          <p:txBody>
            <a:bodyPr wrap="square" rtlCol="0">
              <a:spAutoFit/>
            </a:bodyPr>
            <a:lstStyle/>
            <a:p>
              <a:pPr algn="ctr"/>
              <a:r>
                <a:rPr lang="en-BE" sz="1400" i="1" dirty="0">
                  <a:solidFill>
                    <a:srgbClr val="595652"/>
                  </a:solidFill>
                </a:rPr>
                <a:t>n</a:t>
              </a:r>
              <a:r>
                <a:rPr lang="en-BE" sz="1400" dirty="0">
                  <a:solidFill>
                    <a:srgbClr val="595652"/>
                  </a:solidFill>
                </a:rPr>
                <a:t> rijen</a:t>
              </a:r>
            </a:p>
            <a:p>
              <a:pPr algn="ctr"/>
              <a:r>
                <a:rPr lang="en-BE" sz="1400" dirty="0">
                  <a:solidFill>
                    <a:srgbClr val="595652"/>
                  </a:solidFill>
                </a:rPr>
                <a:t>Kansverdeling: </a:t>
              </a:r>
              <a:r>
                <a:rPr lang="nl-NL" sz="1400" dirty="0">
                  <a:solidFill>
                    <a:srgbClr val="595652"/>
                  </a:solidFill>
                </a:rPr>
                <a:t>B(</a:t>
              </a:r>
              <a:r>
                <a:rPr lang="nl-NL" sz="1400" i="1" dirty="0">
                  <a:solidFill>
                    <a:srgbClr val="595652"/>
                  </a:solidFill>
                </a:rPr>
                <a:t>n</a:t>
              </a:r>
              <a:r>
                <a:rPr lang="nl-NL" sz="1400" dirty="0">
                  <a:solidFill>
                    <a:srgbClr val="595652"/>
                  </a:solidFill>
                </a:rPr>
                <a:t>,½)</a:t>
              </a:r>
              <a:r>
                <a:rPr lang="en-BE" sz="1400" dirty="0">
                  <a:solidFill>
                    <a:srgbClr val="595652"/>
                  </a:solidFill>
                </a:rPr>
                <a:t> </a:t>
              </a: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8475C8FD-6AAE-844E-9F0E-A5D201CC61EE}"/>
                    </a:ext>
                  </a:extLst>
                </p:cNvPr>
                <p:cNvSpPr txBox="1"/>
                <p:nvPr/>
              </p:nvSpPr>
              <p:spPr>
                <a:xfrm>
                  <a:off x="252821" y="3864552"/>
                  <a:ext cx="1954509" cy="814390"/>
                </a:xfrm>
                <a:prstGeom prst="rect">
                  <a:avLst/>
                </a:prstGeom>
                <a:noFill/>
              </p:spPr>
              <p:txBody>
                <a:bodyPr wrap="none" rtlCol="0">
                  <a:spAutoFit/>
                </a:bodyPr>
                <a:lstStyle/>
                <a:p>
                  <a:pPr algn="ctr"/>
                  <a:r>
                    <a:rPr lang="en-BE" sz="1400" dirty="0">
                      <a:solidFill>
                        <a:srgbClr val="595652"/>
                      </a:solidFill>
                    </a:rPr>
                    <a:t>Kans op bakje </a:t>
                  </a:r>
                  <a:r>
                    <a:rPr lang="en-BE" sz="1400" i="1" dirty="0">
                      <a:solidFill>
                        <a:srgbClr val="595652"/>
                      </a:solidFill>
                    </a:rPr>
                    <a:t>k</a:t>
                  </a:r>
                </a:p>
                <a:p>
                  <a:pPr algn="ctr"/>
                  <a:endParaRPr lang="en-BE" sz="300" i="1" dirty="0">
                    <a:solidFill>
                      <a:srgbClr val="595652"/>
                    </a:solidFill>
                  </a:endParaRPr>
                </a:p>
                <a:p>
                  <a:pPr/>
                  <a14:m>
                    <m:oMathPara xmlns:m="http://schemas.openxmlformats.org/officeDocument/2006/math">
                      <m:oMathParaPr>
                        <m:jc m:val="centerGroup"/>
                      </m:oMathParaPr>
                      <m:oMath xmlns:m="http://schemas.openxmlformats.org/officeDocument/2006/math">
                        <m:d>
                          <m:dPr>
                            <m:ctrlPr>
                              <a:rPr lang="en-BE" sz="1400" i="1" smtClean="0">
                                <a:solidFill>
                                  <a:srgbClr val="595652"/>
                                </a:solidFill>
                                <a:latin typeface="Cambria Math" panose="02040503050406030204" pitchFamily="18" charset="0"/>
                              </a:rPr>
                            </m:ctrlPr>
                          </m:dPr>
                          <m:e>
                            <m:m>
                              <m:mPr>
                                <m:mcs>
                                  <m:mc>
                                    <m:mcPr>
                                      <m:count m:val="1"/>
                                      <m:mcJc m:val="center"/>
                                    </m:mcPr>
                                  </m:mc>
                                </m:mcs>
                                <m:ctrlPr>
                                  <a:rPr lang="en-BE" sz="1400" i="1" smtClean="0">
                                    <a:solidFill>
                                      <a:srgbClr val="595652"/>
                                    </a:solidFill>
                                    <a:latin typeface="Cambria Math" panose="02040503050406030204" pitchFamily="18" charset="0"/>
                                  </a:rPr>
                                </m:ctrlPr>
                              </m:mPr>
                              <m:mr>
                                <m:e>
                                  <m:r>
                                    <m:rPr>
                                      <m:nor/>
                                      <m:brk m:alnAt="7"/>
                                    </m:rPr>
                                    <a:rPr lang="en-US" sz="1400" b="0" i="1" smtClean="0">
                                      <a:solidFill>
                                        <a:srgbClr val="595652"/>
                                      </a:solidFill>
                                    </a:rPr>
                                    <m:t>n</m:t>
                                  </m:r>
                                </m:e>
                              </m:mr>
                              <m:mr>
                                <m:e>
                                  <m:r>
                                    <m:rPr>
                                      <m:nor/>
                                    </m:rPr>
                                    <a:rPr lang="en-US" sz="1400" b="0" i="1" smtClean="0">
                                      <a:solidFill>
                                        <a:srgbClr val="595652"/>
                                      </a:solidFill>
                                    </a:rPr>
                                    <m:t>k</m:t>
                                  </m:r>
                                </m:e>
                              </m:mr>
                            </m:m>
                          </m:e>
                        </m:d>
                        <m:sSup>
                          <m:sSupPr>
                            <m:ctrlPr>
                              <a:rPr lang="en-BE" sz="1400" i="1" smtClean="0">
                                <a:solidFill>
                                  <a:srgbClr val="595652"/>
                                </a:solidFill>
                                <a:latin typeface="Cambria Math" panose="02040503050406030204" pitchFamily="18" charset="0"/>
                              </a:rPr>
                            </m:ctrlPr>
                          </m:sSupPr>
                          <m:e>
                            <m:r>
                              <m:rPr>
                                <m:nor/>
                              </m:rPr>
                              <a:rPr lang="en-US" sz="1400" b="0" i="1" smtClean="0">
                                <a:solidFill>
                                  <a:srgbClr val="595652"/>
                                </a:solidFill>
                              </a:rPr>
                              <m:t>p</m:t>
                            </m:r>
                          </m:e>
                          <m:sup>
                            <m:r>
                              <m:rPr>
                                <m:nor/>
                              </m:rPr>
                              <a:rPr lang="en-US" sz="1400" b="0" i="1" smtClean="0">
                                <a:solidFill>
                                  <a:srgbClr val="595652"/>
                                </a:solidFill>
                              </a:rPr>
                              <m:t>k</m:t>
                            </m:r>
                          </m:sup>
                        </m:sSup>
                        <m:sSup>
                          <m:sSupPr>
                            <m:ctrlPr>
                              <a:rPr lang="en-BE" sz="1400" i="1" smtClean="0">
                                <a:solidFill>
                                  <a:srgbClr val="595652"/>
                                </a:solidFill>
                                <a:latin typeface="Cambria Math" panose="02040503050406030204" pitchFamily="18" charset="0"/>
                              </a:rPr>
                            </m:ctrlPr>
                          </m:sSupPr>
                          <m:e>
                            <m:r>
                              <m:rPr>
                                <m:nor/>
                              </m:rPr>
                              <a:rPr lang="en-US" sz="1400" b="0" smtClean="0">
                                <a:solidFill>
                                  <a:srgbClr val="595652"/>
                                </a:solidFill>
                              </a:rPr>
                              <m:t>(1</m:t>
                            </m:r>
                            <m:r>
                              <m:rPr>
                                <m:nor/>
                              </m:rPr>
                              <a:rPr lang="en-US" sz="1400" b="0" i="1" smtClean="0">
                                <a:solidFill>
                                  <a:srgbClr val="595652"/>
                                </a:solidFill>
                              </a:rPr>
                              <m:t>−</m:t>
                            </m:r>
                            <m:r>
                              <m:rPr>
                                <m:nor/>
                              </m:rPr>
                              <a:rPr lang="en-US" sz="1400" b="0" i="1" smtClean="0">
                                <a:solidFill>
                                  <a:srgbClr val="595652"/>
                                </a:solidFill>
                              </a:rPr>
                              <m:t>p</m:t>
                            </m:r>
                            <m:r>
                              <m:rPr>
                                <m:nor/>
                              </m:rPr>
                              <a:rPr lang="en-US" sz="1400" b="0" smtClean="0">
                                <a:solidFill>
                                  <a:srgbClr val="595652"/>
                                </a:solidFill>
                              </a:rPr>
                              <m:t>)</m:t>
                            </m:r>
                          </m:e>
                          <m:sup>
                            <m:r>
                              <m:rPr>
                                <m:nor/>
                              </m:rPr>
                              <a:rPr lang="en-US" sz="1400" b="0" i="1" smtClean="0">
                                <a:solidFill>
                                  <a:srgbClr val="595652"/>
                                </a:solidFill>
                              </a:rPr>
                              <m:t>n</m:t>
                            </m:r>
                            <m:r>
                              <m:rPr>
                                <m:nor/>
                              </m:rPr>
                              <a:rPr lang="en-US" sz="1400" b="0" i="1" smtClean="0">
                                <a:solidFill>
                                  <a:srgbClr val="595652"/>
                                </a:solidFill>
                              </a:rPr>
                              <m:t>−</m:t>
                            </m:r>
                            <m:r>
                              <m:rPr>
                                <m:nor/>
                              </m:rPr>
                              <a:rPr lang="en-US" sz="1400" b="0" i="1" smtClean="0">
                                <a:solidFill>
                                  <a:srgbClr val="595652"/>
                                </a:solidFill>
                              </a:rPr>
                              <m:t>k</m:t>
                            </m:r>
                          </m:sup>
                        </m:sSup>
                        <m:r>
                          <a:rPr lang="en-US" sz="1400" b="0" i="1" smtClean="0">
                            <a:solidFill>
                              <a:srgbClr val="595652"/>
                            </a:solidFill>
                            <a:latin typeface="Cambria Math" panose="02040503050406030204" pitchFamily="18" charset="0"/>
                          </a:rPr>
                          <m:t>=</m:t>
                        </m:r>
                        <m:d>
                          <m:dPr>
                            <m:ctrlPr>
                              <a:rPr lang="en-BE" sz="1400" i="1">
                                <a:solidFill>
                                  <a:srgbClr val="595652"/>
                                </a:solidFill>
                                <a:latin typeface="Cambria Math" panose="02040503050406030204" pitchFamily="18" charset="0"/>
                              </a:rPr>
                            </m:ctrlPr>
                          </m:dPr>
                          <m:e>
                            <m:m>
                              <m:mPr>
                                <m:mcs>
                                  <m:mc>
                                    <m:mcPr>
                                      <m:count m:val="1"/>
                                      <m:mcJc m:val="center"/>
                                    </m:mcPr>
                                  </m:mc>
                                </m:mcs>
                                <m:ctrlPr>
                                  <a:rPr lang="en-BE" sz="1400" i="1">
                                    <a:solidFill>
                                      <a:srgbClr val="595652"/>
                                    </a:solidFill>
                                    <a:latin typeface="Cambria Math" panose="02040503050406030204" pitchFamily="18" charset="0"/>
                                  </a:rPr>
                                </m:ctrlPr>
                              </m:mPr>
                              <m:mr>
                                <m:e>
                                  <m:r>
                                    <m:rPr>
                                      <m:nor/>
                                      <m:brk m:alnAt="7"/>
                                    </m:rPr>
                                    <a:rPr lang="en-US" sz="1400" i="1">
                                      <a:solidFill>
                                        <a:srgbClr val="595652"/>
                                      </a:solidFill>
                                    </a:rPr>
                                    <m:t>n</m:t>
                                  </m:r>
                                </m:e>
                              </m:mr>
                              <m:mr>
                                <m:e>
                                  <m:r>
                                    <m:rPr>
                                      <m:nor/>
                                    </m:rPr>
                                    <a:rPr lang="en-US" sz="1400" i="1">
                                      <a:solidFill>
                                        <a:srgbClr val="595652"/>
                                      </a:solidFill>
                                    </a:rPr>
                                    <m:t>k</m:t>
                                  </m:r>
                                </m:e>
                              </m:mr>
                            </m:m>
                          </m:e>
                        </m:d>
                        <m:f>
                          <m:fPr>
                            <m:ctrlPr>
                              <a:rPr lang="en-US" sz="1400" i="1" smtClean="0">
                                <a:solidFill>
                                  <a:srgbClr val="595652"/>
                                </a:solidFill>
                                <a:latin typeface="Cambria Math" panose="02040503050406030204" pitchFamily="18" charset="0"/>
                              </a:rPr>
                            </m:ctrlPr>
                          </m:fPr>
                          <m:num>
                            <m:r>
                              <m:rPr>
                                <m:nor/>
                              </m:rPr>
                              <a:rPr lang="en-US" sz="1400" b="0" i="0" smtClean="0">
                                <a:solidFill>
                                  <a:srgbClr val="595652"/>
                                </a:solidFill>
                              </a:rPr>
                              <m:t>1</m:t>
                            </m:r>
                          </m:num>
                          <m:den>
                            <m:sSup>
                              <m:sSupPr>
                                <m:ctrlPr>
                                  <a:rPr lang="en-US" sz="1400" i="1" smtClean="0">
                                    <a:solidFill>
                                      <a:srgbClr val="595652"/>
                                    </a:solidFill>
                                    <a:latin typeface="Cambria Math" panose="02040503050406030204" pitchFamily="18" charset="0"/>
                                  </a:rPr>
                                </m:ctrlPr>
                              </m:sSupPr>
                              <m:e>
                                <m:r>
                                  <m:rPr>
                                    <m:nor/>
                                  </m:rPr>
                                  <a:rPr lang="en-US" sz="1400" b="0" i="0" smtClean="0">
                                    <a:solidFill>
                                      <a:srgbClr val="595652"/>
                                    </a:solidFill>
                                  </a:rPr>
                                  <m:t>2</m:t>
                                </m:r>
                              </m:e>
                              <m:sup>
                                <m:r>
                                  <m:rPr>
                                    <m:nor/>
                                  </m:rPr>
                                  <a:rPr lang="en-US" sz="1400" b="0" i="1" smtClean="0">
                                    <a:solidFill>
                                      <a:srgbClr val="595652"/>
                                    </a:solidFill>
                                  </a:rPr>
                                  <m:t>k</m:t>
                                </m:r>
                              </m:sup>
                            </m:sSup>
                          </m:den>
                        </m:f>
                      </m:oMath>
                    </m:oMathPara>
                  </a14:m>
                  <a:endParaRPr lang="en-BE" sz="1400" dirty="0">
                    <a:solidFill>
                      <a:srgbClr val="595652"/>
                    </a:solidFill>
                  </a:endParaRPr>
                </a:p>
              </p:txBody>
            </p:sp>
          </mc:Choice>
          <mc:Fallback xmlns="">
            <p:sp>
              <p:nvSpPr>
                <p:cNvPr id="29" name="TextBox 28">
                  <a:extLst>
                    <a:ext uri="{FF2B5EF4-FFF2-40B4-BE49-F238E27FC236}">
                      <a16:creationId xmlns:a16="http://schemas.microsoft.com/office/drawing/2014/main" id="{8475C8FD-6AAE-844E-9F0E-A5D201CC61EE}"/>
                    </a:ext>
                  </a:extLst>
                </p:cNvPr>
                <p:cNvSpPr txBox="1">
                  <a:spLocks noRot="1" noChangeAspect="1" noMove="1" noResize="1" noEditPoints="1" noAdjustHandles="1" noChangeArrowheads="1" noChangeShapeType="1" noTextEdit="1"/>
                </p:cNvSpPr>
                <p:nvPr/>
              </p:nvSpPr>
              <p:spPr>
                <a:xfrm>
                  <a:off x="252821" y="3864552"/>
                  <a:ext cx="1954509" cy="814390"/>
                </a:xfrm>
                <a:prstGeom prst="rect">
                  <a:avLst/>
                </a:prstGeom>
                <a:blipFill>
                  <a:blip r:embed="rId9"/>
                  <a:stretch>
                    <a:fillRect t="-1538"/>
                  </a:stretch>
                </a:blipFill>
              </p:spPr>
              <p:txBody>
                <a:bodyPr/>
                <a:lstStyle/>
                <a:p>
                  <a:r>
                    <a:rPr lang="en-BE">
                      <a:noFill/>
                    </a:rPr>
                    <a:t> </a:t>
                  </a:r>
                </a:p>
              </p:txBody>
            </p:sp>
          </mc:Fallback>
        </mc:AlternateContent>
        <p:sp>
          <p:nvSpPr>
            <p:cNvPr id="30" name="TextBox 29">
              <a:extLst>
                <a:ext uri="{FF2B5EF4-FFF2-40B4-BE49-F238E27FC236}">
                  <a16:creationId xmlns:a16="http://schemas.microsoft.com/office/drawing/2014/main" id="{B1826F46-323E-C049-BCD7-C18CD2315B52}"/>
                </a:ext>
              </a:extLst>
            </p:cNvPr>
            <p:cNvSpPr txBox="1"/>
            <p:nvPr/>
          </p:nvSpPr>
          <p:spPr>
            <a:xfrm>
              <a:off x="631382" y="5867944"/>
              <a:ext cx="362600" cy="261610"/>
            </a:xfrm>
            <a:prstGeom prst="rect">
              <a:avLst/>
            </a:prstGeom>
            <a:noFill/>
          </p:spPr>
          <p:txBody>
            <a:bodyPr wrap="none" rtlCol="0">
              <a:spAutoFit/>
            </a:bodyPr>
            <a:lstStyle/>
            <a:p>
              <a:r>
                <a:rPr lang="en-BE" sz="1100" dirty="0">
                  <a:solidFill>
                    <a:srgbClr val="FF1201"/>
                  </a:solidFill>
                </a:rPr>
                <a:t>LLL</a:t>
              </a:r>
            </a:p>
          </p:txBody>
        </p:sp>
        <p:sp>
          <p:nvSpPr>
            <p:cNvPr id="31" name="TextBox 30">
              <a:extLst>
                <a:ext uri="{FF2B5EF4-FFF2-40B4-BE49-F238E27FC236}">
                  <a16:creationId xmlns:a16="http://schemas.microsoft.com/office/drawing/2014/main" id="{95872990-BDDF-3443-9E90-F12927649C1C}"/>
                </a:ext>
              </a:extLst>
            </p:cNvPr>
            <p:cNvSpPr txBox="1"/>
            <p:nvPr/>
          </p:nvSpPr>
          <p:spPr>
            <a:xfrm>
              <a:off x="900320" y="5867944"/>
              <a:ext cx="383438" cy="600164"/>
            </a:xfrm>
            <a:prstGeom prst="rect">
              <a:avLst/>
            </a:prstGeom>
            <a:noFill/>
          </p:spPr>
          <p:txBody>
            <a:bodyPr wrap="none" rtlCol="0">
              <a:spAutoFit/>
            </a:bodyPr>
            <a:lstStyle/>
            <a:p>
              <a:r>
                <a:rPr lang="en-BE" sz="1100" dirty="0">
                  <a:solidFill>
                    <a:srgbClr val="FF1201"/>
                  </a:solidFill>
                </a:rPr>
                <a:t>LLR</a:t>
              </a:r>
            </a:p>
            <a:p>
              <a:r>
                <a:rPr lang="en-BE" sz="1100" dirty="0">
                  <a:solidFill>
                    <a:srgbClr val="FF1201"/>
                  </a:solidFill>
                </a:rPr>
                <a:t>LRL</a:t>
              </a:r>
            </a:p>
            <a:p>
              <a:r>
                <a:rPr lang="en-BE" sz="1100" dirty="0">
                  <a:solidFill>
                    <a:srgbClr val="FF1201"/>
                  </a:solidFill>
                </a:rPr>
                <a:t>RLL</a:t>
              </a:r>
              <a:endParaRPr lang="en-BE" sz="1200" dirty="0">
                <a:solidFill>
                  <a:srgbClr val="FF1201"/>
                </a:solidFill>
              </a:endParaRPr>
            </a:p>
          </p:txBody>
        </p:sp>
        <p:sp>
          <p:nvSpPr>
            <p:cNvPr id="32" name="TextBox 31">
              <a:extLst>
                <a:ext uri="{FF2B5EF4-FFF2-40B4-BE49-F238E27FC236}">
                  <a16:creationId xmlns:a16="http://schemas.microsoft.com/office/drawing/2014/main" id="{1C3DC46C-55E4-8644-BDAC-0FF804D3C327}"/>
                </a:ext>
              </a:extLst>
            </p:cNvPr>
            <p:cNvSpPr txBox="1"/>
            <p:nvPr/>
          </p:nvSpPr>
          <p:spPr>
            <a:xfrm>
              <a:off x="1184640" y="5867944"/>
              <a:ext cx="404278" cy="600164"/>
            </a:xfrm>
            <a:prstGeom prst="rect">
              <a:avLst/>
            </a:prstGeom>
            <a:noFill/>
          </p:spPr>
          <p:txBody>
            <a:bodyPr wrap="none" rtlCol="0">
              <a:spAutoFit/>
            </a:bodyPr>
            <a:lstStyle/>
            <a:p>
              <a:r>
                <a:rPr lang="en-BE" sz="1100" dirty="0">
                  <a:solidFill>
                    <a:srgbClr val="FF1201"/>
                  </a:solidFill>
                </a:rPr>
                <a:t>RRL</a:t>
              </a:r>
            </a:p>
            <a:p>
              <a:r>
                <a:rPr lang="en-BE" sz="1100" dirty="0">
                  <a:solidFill>
                    <a:srgbClr val="FF1201"/>
                  </a:solidFill>
                </a:rPr>
                <a:t>RLR</a:t>
              </a:r>
            </a:p>
            <a:p>
              <a:r>
                <a:rPr lang="en-BE" sz="1100" dirty="0">
                  <a:solidFill>
                    <a:srgbClr val="FF1201"/>
                  </a:solidFill>
                </a:rPr>
                <a:t>LRR</a:t>
              </a:r>
              <a:endParaRPr lang="en-BE" sz="1200" dirty="0">
                <a:solidFill>
                  <a:srgbClr val="FF1201"/>
                </a:solidFill>
              </a:endParaRPr>
            </a:p>
          </p:txBody>
        </p:sp>
        <p:sp>
          <p:nvSpPr>
            <p:cNvPr id="33" name="TextBox 32">
              <a:extLst>
                <a:ext uri="{FF2B5EF4-FFF2-40B4-BE49-F238E27FC236}">
                  <a16:creationId xmlns:a16="http://schemas.microsoft.com/office/drawing/2014/main" id="{76C6419C-3897-7949-9EB2-DF10B77DC2A5}"/>
                </a:ext>
              </a:extLst>
            </p:cNvPr>
            <p:cNvSpPr txBox="1"/>
            <p:nvPr/>
          </p:nvSpPr>
          <p:spPr>
            <a:xfrm>
              <a:off x="1457751" y="5867944"/>
              <a:ext cx="425116" cy="261610"/>
            </a:xfrm>
            <a:prstGeom prst="rect">
              <a:avLst/>
            </a:prstGeom>
            <a:noFill/>
          </p:spPr>
          <p:txBody>
            <a:bodyPr wrap="none" rtlCol="0">
              <a:spAutoFit/>
            </a:bodyPr>
            <a:lstStyle/>
            <a:p>
              <a:r>
                <a:rPr lang="en-BE" sz="1100" dirty="0">
                  <a:solidFill>
                    <a:srgbClr val="FF1201"/>
                  </a:solidFill>
                </a:rPr>
                <a:t>RRR</a:t>
              </a:r>
            </a:p>
          </p:txBody>
        </p:sp>
        <p:pic>
          <p:nvPicPr>
            <p:cNvPr id="34" name="Picture 33">
              <a:extLst>
                <a:ext uri="{FF2B5EF4-FFF2-40B4-BE49-F238E27FC236}">
                  <a16:creationId xmlns:a16="http://schemas.microsoft.com/office/drawing/2014/main" id="{25405641-8C9D-034F-87B8-5FA2AD34273D}"/>
                </a:ext>
              </a:extLst>
            </p:cNvPr>
            <p:cNvPicPr>
              <a:picLocks noChangeAspect="1"/>
            </p:cNvPicPr>
            <p:nvPr/>
          </p:nvPicPr>
          <p:blipFill>
            <a:blip r:embed="rId10"/>
            <a:stretch>
              <a:fillRect/>
            </a:stretch>
          </p:blipFill>
          <p:spPr>
            <a:xfrm>
              <a:off x="650032" y="4843158"/>
              <a:ext cx="1186110" cy="1041083"/>
            </a:xfrm>
            <a:prstGeom prst="rect">
              <a:avLst/>
            </a:prstGeom>
          </p:spPr>
        </p:pic>
      </p:grpSp>
      <p:grpSp>
        <p:nvGrpSpPr>
          <p:cNvPr id="25" name="Group 24">
            <a:extLst>
              <a:ext uri="{FF2B5EF4-FFF2-40B4-BE49-F238E27FC236}">
                <a16:creationId xmlns:a16="http://schemas.microsoft.com/office/drawing/2014/main" id="{D62F6E92-8FB6-414F-93BC-C03043316C4D}"/>
              </a:ext>
            </a:extLst>
          </p:cNvPr>
          <p:cNvGrpSpPr/>
          <p:nvPr/>
        </p:nvGrpSpPr>
        <p:grpSpPr>
          <a:xfrm>
            <a:off x="4201736" y="2480914"/>
            <a:ext cx="3547399" cy="3948847"/>
            <a:chOff x="4201736" y="2480914"/>
            <a:chExt cx="3547399" cy="3948847"/>
          </a:xfrm>
        </p:grpSpPr>
        <p:pic>
          <p:nvPicPr>
            <p:cNvPr id="35" name="Picture 34">
              <a:extLst>
                <a:ext uri="{FF2B5EF4-FFF2-40B4-BE49-F238E27FC236}">
                  <a16:creationId xmlns:a16="http://schemas.microsoft.com/office/drawing/2014/main" id="{9FEA68FF-8198-E348-91C0-A55F32240BD1}"/>
                </a:ext>
              </a:extLst>
            </p:cNvPr>
            <p:cNvPicPr>
              <a:picLocks noChangeAspect="1"/>
            </p:cNvPicPr>
            <p:nvPr/>
          </p:nvPicPr>
          <p:blipFill>
            <a:blip r:embed="rId11"/>
            <a:stretch>
              <a:fillRect/>
            </a:stretch>
          </p:blipFill>
          <p:spPr>
            <a:xfrm>
              <a:off x="4205750" y="2480914"/>
              <a:ext cx="3543385" cy="3948847"/>
            </a:xfrm>
            <a:prstGeom prst="rect">
              <a:avLst/>
            </a:prstGeom>
          </p:spPr>
        </p:pic>
        <p:pic>
          <p:nvPicPr>
            <p:cNvPr id="38" name="Picture 37">
              <a:extLst>
                <a:ext uri="{FF2B5EF4-FFF2-40B4-BE49-F238E27FC236}">
                  <a16:creationId xmlns:a16="http://schemas.microsoft.com/office/drawing/2014/main" id="{9C96B05E-836F-234F-956A-A71D094ECE7D}"/>
                </a:ext>
              </a:extLst>
            </p:cNvPr>
            <p:cNvPicPr>
              <a:picLocks noChangeAspect="1"/>
            </p:cNvPicPr>
            <p:nvPr/>
          </p:nvPicPr>
          <p:blipFill>
            <a:blip r:embed="rId12"/>
            <a:stretch>
              <a:fillRect/>
            </a:stretch>
          </p:blipFill>
          <p:spPr>
            <a:xfrm>
              <a:off x="4201736" y="5353189"/>
              <a:ext cx="2585085" cy="552069"/>
            </a:xfrm>
            <a:prstGeom prst="rect">
              <a:avLst/>
            </a:prstGeom>
          </p:spPr>
        </p:pic>
      </p:grpSp>
      <p:pic>
        <p:nvPicPr>
          <p:cNvPr id="3" name="Picture 2">
            <a:extLst>
              <a:ext uri="{FF2B5EF4-FFF2-40B4-BE49-F238E27FC236}">
                <a16:creationId xmlns:a16="http://schemas.microsoft.com/office/drawing/2014/main" id="{470C5543-5B8A-7F46-96BC-2CE004B6C276}"/>
              </a:ext>
            </a:extLst>
          </p:cNvPr>
          <p:cNvPicPr>
            <a:picLocks noChangeAspect="1"/>
          </p:cNvPicPr>
          <p:nvPr/>
        </p:nvPicPr>
        <p:blipFill>
          <a:blip r:embed="rId13"/>
          <a:stretch>
            <a:fillRect/>
          </a:stretch>
        </p:blipFill>
        <p:spPr>
          <a:xfrm>
            <a:off x="7617274" y="1639469"/>
            <a:ext cx="2794877" cy="2109018"/>
          </a:xfrm>
          <a:prstGeom prst="rect">
            <a:avLst/>
          </a:prstGeom>
        </p:spPr>
      </p:pic>
      <p:sp>
        <p:nvSpPr>
          <p:cNvPr id="23" name="TextBox 22">
            <a:extLst>
              <a:ext uri="{FF2B5EF4-FFF2-40B4-BE49-F238E27FC236}">
                <a16:creationId xmlns:a16="http://schemas.microsoft.com/office/drawing/2014/main" id="{EA15CC37-1A83-F744-A86B-2E3DA1B1709D}"/>
              </a:ext>
            </a:extLst>
          </p:cNvPr>
          <p:cNvSpPr txBox="1"/>
          <p:nvPr/>
        </p:nvSpPr>
        <p:spPr>
          <a:xfrm>
            <a:off x="7522684" y="1197598"/>
            <a:ext cx="2662524" cy="369332"/>
          </a:xfrm>
          <a:prstGeom prst="rect">
            <a:avLst/>
          </a:prstGeom>
          <a:noFill/>
        </p:spPr>
        <p:txBody>
          <a:bodyPr wrap="none" rtlCol="0">
            <a:spAutoFit/>
          </a:bodyPr>
          <a:lstStyle/>
          <a:p>
            <a:r>
              <a:rPr lang="en-BE" dirty="0">
                <a:solidFill>
                  <a:srgbClr val="C00000"/>
                </a:solidFill>
              </a:rPr>
              <a:t>Grafische Python-modules</a:t>
            </a:r>
          </a:p>
        </p:txBody>
      </p:sp>
    </p:spTree>
    <p:extLst>
      <p:ext uri="{BB962C8B-B14F-4D97-AF65-F5344CB8AC3E}">
        <p14:creationId xmlns:p14="http://schemas.microsoft.com/office/powerpoint/2010/main" val="19019990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1BD37EED-8487-9649-87E5-112ACDBD60D7}"/>
              </a:ext>
            </a:extLst>
          </p:cNvPr>
          <p:cNvSpPr txBox="1"/>
          <p:nvPr/>
        </p:nvSpPr>
        <p:spPr>
          <a:xfrm>
            <a:off x="304402" y="404813"/>
            <a:ext cx="3760517" cy="954107"/>
          </a:xfrm>
          <a:prstGeom prst="rect">
            <a:avLst/>
          </a:prstGeom>
          <a:noFill/>
        </p:spPr>
        <p:txBody>
          <a:bodyPr wrap="none" rtlCol="0">
            <a:spAutoFit/>
          </a:bodyPr>
          <a:lstStyle/>
          <a:p>
            <a:r>
              <a:rPr lang="en-BE" sz="2800" b="1" dirty="0">
                <a:solidFill>
                  <a:srgbClr val="932833"/>
                </a:solidFill>
              </a:rPr>
              <a:t>Computational Thinking</a:t>
            </a:r>
            <a:br>
              <a:rPr lang="en-BE" sz="2800" b="1" dirty="0">
                <a:solidFill>
                  <a:srgbClr val="932833"/>
                </a:solidFill>
              </a:rPr>
            </a:br>
            <a:r>
              <a:rPr lang="en-BE" sz="2800" b="1" i="1" dirty="0">
                <a:solidFill>
                  <a:srgbClr val="932833"/>
                </a:solidFill>
              </a:rPr>
              <a:t>in de klas</a:t>
            </a:r>
          </a:p>
        </p:txBody>
      </p:sp>
      <p:sp>
        <p:nvSpPr>
          <p:cNvPr id="36" name="TextBox 35">
            <a:extLst>
              <a:ext uri="{FF2B5EF4-FFF2-40B4-BE49-F238E27FC236}">
                <a16:creationId xmlns:a16="http://schemas.microsoft.com/office/drawing/2014/main" id="{57D8E8D9-3C61-3B45-890A-8ED7FD030929}"/>
              </a:ext>
            </a:extLst>
          </p:cNvPr>
          <p:cNvSpPr txBox="1"/>
          <p:nvPr/>
        </p:nvSpPr>
        <p:spPr>
          <a:xfrm>
            <a:off x="10303851" y="404812"/>
            <a:ext cx="1632178" cy="954107"/>
          </a:xfrm>
          <a:prstGeom prst="rect">
            <a:avLst/>
          </a:prstGeom>
          <a:noFill/>
        </p:spPr>
        <p:txBody>
          <a:bodyPr wrap="none" rtlCol="0">
            <a:spAutoFit/>
          </a:bodyPr>
          <a:lstStyle/>
          <a:p>
            <a:pPr algn="r"/>
            <a:r>
              <a:rPr lang="en-GB" sz="2800" b="1" i="1" dirty="0">
                <a:solidFill>
                  <a:srgbClr val="932833"/>
                </a:solidFill>
              </a:rPr>
              <a:t>K-means</a:t>
            </a:r>
          </a:p>
          <a:p>
            <a:r>
              <a:rPr lang="en-GB" sz="2800" b="1" i="1" dirty="0">
                <a:solidFill>
                  <a:srgbClr val="932833"/>
                </a:solidFill>
              </a:rPr>
              <a:t>clustering</a:t>
            </a:r>
            <a:endParaRPr lang="en-BE" sz="2800" b="1" i="1" dirty="0">
              <a:solidFill>
                <a:srgbClr val="932833"/>
              </a:solidFill>
            </a:endParaRPr>
          </a:p>
        </p:txBody>
      </p:sp>
      <p:sp>
        <p:nvSpPr>
          <p:cNvPr id="2" name="TextBox 1">
            <a:extLst>
              <a:ext uri="{FF2B5EF4-FFF2-40B4-BE49-F238E27FC236}">
                <a16:creationId xmlns:a16="http://schemas.microsoft.com/office/drawing/2014/main" id="{8E8C4E4C-740A-124F-BCB0-92915F1CA1D7}"/>
              </a:ext>
            </a:extLst>
          </p:cNvPr>
          <p:cNvSpPr txBox="1"/>
          <p:nvPr/>
        </p:nvSpPr>
        <p:spPr>
          <a:xfrm>
            <a:off x="477519" y="1584960"/>
            <a:ext cx="4978401" cy="2062103"/>
          </a:xfrm>
          <a:prstGeom prst="rect">
            <a:avLst/>
          </a:prstGeom>
          <a:noFill/>
        </p:spPr>
        <p:txBody>
          <a:bodyPr wrap="square" rtlCol="0">
            <a:spAutoFit/>
          </a:bodyPr>
          <a:lstStyle/>
          <a:p>
            <a:pPr>
              <a:buClr>
                <a:srgbClr val="C00000"/>
              </a:buClr>
            </a:pPr>
            <a:r>
              <a:rPr lang="en-BE" sz="2000" b="1" dirty="0">
                <a:solidFill>
                  <a:srgbClr val="606160"/>
                </a:solidFill>
              </a:rPr>
              <a:t>Standaard Algoritme</a:t>
            </a:r>
          </a:p>
          <a:p>
            <a:pPr>
              <a:buClr>
                <a:srgbClr val="C00000"/>
              </a:buClr>
            </a:pPr>
            <a:endParaRPr lang="en-BE" sz="800" b="1" dirty="0">
              <a:solidFill>
                <a:srgbClr val="606160"/>
              </a:solidFill>
            </a:endParaRPr>
          </a:p>
          <a:p>
            <a:pPr marL="446088" indent="-173038">
              <a:buClr>
                <a:srgbClr val="C00000"/>
              </a:buClr>
              <a:buFont typeface="Arial" panose="020B0604020202020204" pitchFamily="34" charset="0"/>
              <a:buChar char="•"/>
            </a:pPr>
            <a:r>
              <a:rPr lang="en-BE" b="1" dirty="0">
                <a:solidFill>
                  <a:srgbClr val="606160"/>
                </a:solidFill>
              </a:rPr>
              <a:t>Stap 1</a:t>
            </a:r>
            <a:br>
              <a:rPr lang="en-BE" b="1" dirty="0">
                <a:solidFill>
                  <a:srgbClr val="606160"/>
                </a:solidFill>
              </a:rPr>
            </a:br>
            <a:r>
              <a:rPr lang="en-BE" sz="1600" dirty="0">
                <a:solidFill>
                  <a:srgbClr val="606160"/>
                </a:solidFill>
              </a:rPr>
              <a:t>Bepaal het aantal clusters , K</a:t>
            </a:r>
          </a:p>
          <a:p>
            <a:pPr marL="446088" indent="-173038">
              <a:buClr>
                <a:srgbClr val="C00000"/>
              </a:buClr>
              <a:buFont typeface="Arial" panose="020B0604020202020204" pitchFamily="34" charset="0"/>
              <a:buChar char="•"/>
            </a:pPr>
            <a:endParaRPr lang="en-BE" sz="1600" dirty="0">
              <a:solidFill>
                <a:srgbClr val="606160"/>
              </a:solidFill>
            </a:endParaRPr>
          </a:p>
          <a:p>
            <a:pPr marL="446088" indent="-173038">
              <a:buClr>
                <a:srgbClr val="C00000"/>
              </a:buClr>
              <a:buFont typeface="Arial" panose="020B0604020202020204" pitchFamily="34" charset="0"/>
              <a:buChar char="•"/>
            </a:pPr>
            <a:r>
              <a:rPr lang="en-BE" b="1" dirty="0">
                <a:solidFill>
                  <a:srgbClr val="606160"/>
                </a:solidFill>
              </a:rPr>
              <a:t>Stap 2</a:t>
            </a:r>
            <a:br>
              <a:rPr lang="en-BE" b="1" dirty="0">
                <a:solidFill>
                  <a:srgbClr val="606160"/>
                </a:solidFill>
              </a:rPr>
            </a:br>
            <a:r>
              <a:rPr lang="en-BE" sz="1600" dirty="0">
                <a:solidFill>
                  <a:srgbClr val="606160"/>
                </a:solidFill>
              </a:rPr>
              <a:t>Kies de postie van het aantal clustercentra</a:t>
            </a:r>
            <a:br>
              <a:rPr lang="en-BE" sz="1600" dirty="0">
                <a:solidFill>
                  <a:srgbClr val="606160"/>
                </a:solidFill>
              </a:rPr>
            </a:br>
            <a:r>
              <a:rPr lang="en-BE" sz="1600" dirty="0">
                <a:solidFill>
                  <a:srgbClr val="606160"/>
                </a:solidFill>
              </a:rPr>
              <a:t>c</a:t>
            </a:r>
            <a:r>
              <a:rPr lang="en-BE" sz="1600" baseline="-25000" dirty="0">
                <a:solidFill>
                  <a:srgbClr val="606160"/>
                </a:solidFill>
              </a:rPr>
              <a:t>1 </a:t>
            </a:r>
            <a:r>
              <a:rPr lang="en-BE" sz="1600" dirty="0">
                <a:solidFill>
                  <a:srgbClr val="606160"/>
                </a:solidFill>
              </a:rPr>
              <a:t>, c</a:t>
            </a:r>
            <a:r>
              <a:rPr lang="en-BE" sz="1600" baseline="-25000" dirty="0">
                <a:solidFill>
                  <a:srgbClr val="606160"/>
                </a:solidFill>
              </a:rPr>
              <a:t>2 </a:t>
            </a:r>
            <a:r>
              <a:rPr lang="en-BE" sz="1600" dirty="0">
                <a:solidFill>
                  <a:srgbClr val="606160"/>
                </a:solidFill>
              </a:rPr>
              <a:t>, … , c</a:t>
            </a:r>
            <a:r>
              <a:rPr lang="en-BE" sz="1600" baseline="-25000" dirty="0">
                <a:solidFill>
                  <a:srgbClr val="606160"/>
                </a:solidFill>
              </a:rPr>
              <a:t>K.</a:t>
            </a:r>
          </a:p>
        </p:txBody>
      </p:sp>
      <p:pic>
        <p:nvPicPr>
          <p:cNvPr id="16" name="Picture 15">
            <a:extLst>
              <a:ext uri="{FF2B5EF4-FFF2-40B4-BE49-F238E27FC236}">
                <a16:creationId xmlns:a16="http://schemas.microsoft.com/office/drawing/2014/main" id="{64FC1ED1-58C5-F14F-9279-E802CC299EC2}"/>
              </a:ext>
            </a:extLst>
          </p:cNvPr>
          <p:cNvPicPr>
            <a:picLocks noChangeAspect="1"/>
          </p:cNvPicPr>
          <p:nvPr/>
        </p:nvPicPr>
        <p:blipFill>
          <a:blip r:embed="rId3"/>
          <a:stretch>
            <a:fillRect/>
          </a:stretch>
        </p:blipFill>
        <p:spPr>
          <a:xfrm>
            <a:off x="5476240" y="2097088"/>
            <a:ext cx="2070100" cy="1562100"/>
          </a:xfrm>
          <a:prstGeom prst="rect">
            <a:avLst/>
          </a:prstGeom>
        </p:spPr>
      </p:pic>
      <p:pic>
        <p:nvPicPr>
          <p:cNvPr id="17" name="Picture 16">
            <a:extLst>
              <a:ext uri="{FF2B5EF4-FFF2-40B4-BE49-F238E27FC236}">
                <a16:creationId xmlns:a16="http://schemas.microsoft.com/office/drawing/2014/main" id="{5304BF5B-BD58-354D-B250-CB46A7DFCF01}"/>
              </a:ext>
            </a:extLst>
          </p:cNvPr>
          <p:cNvPicPr>
            <a:picLocks noChangeAspect="1"/>
          </p:cNvPicPr>
          <p:nvPr/>
        </p:nvPicPr>
        <p:blipFill>
          <a:blip r:embed="rId4"/>
          <a:stretch>
            <a:fillRect/>
          </a:stretch>
        </p:blipFill>
        <p:spPr>
          <a:xfrm>
            <a:off x="7623492" y="2097088"/>
            <a:ext cx="2070100" cy="1562100"/>
          </a:xfrm>
          <a:prstGeom prst="rect">
            <a:avLst/>
          </a:prstGeom>
        </p:spPr>
      </p:pic>
      <p:pic>
        <p:nvPicPr>
          <p:cNvPr id="18" name="Picture 17">
            <a:extLst>
              <a:ext uri="{FF2B5EF4-FFF2-40B4-BE49-F238E27FC236}">
                <a16:creationId xmlns:a16="http://schemas.microsoft.com/office/drawing/2014/main" id="{B6757F21-9123-804F-BA94-411E18DD3E2E}"/>
              </a:ext>
            </a:extLst>
          </p:cNvPr>
          <p:cNvPicPr>
            <a:picLocks noChangeAspect="1"/>
          </p:cNvPicPr>
          <p:nvPr/>
        </p:nvPicPr>
        <p:blipFill>
          <a:blip r:embed="rId5"/>
          <a:stretch>
            <a:fillRect/>
          </a:stretch>
        </p:blipFill>
        <p:spPr>
          <a:xfrm>
            <a:off x="9770745" y="2097088"/>
            <a:ext cx="2070100" cy="1562100"/>
          </a:xfrm>
          <a:prstGeom prst="rect">
            <a:avLst/>
          </a:prstGeom>
        </p:spPr>
      </p:pic>
    </p:spTree>
    <p:extLst>
      <p:ext uri="{BB962C8B-B14F-4D97-AF65-F5344CB8AC3E}">
        <p14:creationId xmlns:p14="http://schemas.microsoft.com/office/powerpoint/2010/main" val="25360282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1BD37EED-8487-9649-87E5-112ACDBD60D7}"/>
              </a:ext>
            </a:extLst>
          </p:cNvPr>
          <p:cNvSpPr txBox="1"/>
          <p:nvPr/>
        </p:nvSpPr>
        <p:spPr>
          <a:xfrm>
            <a:off x="304402" y="404813"/>
            <a:ext cx="3760517" cy="954107"/>
          </a:xfrm>
          <a:prstGeom prst="rect">
            <a:avLst/>
          </a:prstGeom>
          <a:noFill/>
        </p:spPr>
        <p:txBody>
          <a:bodyPr wrap="none" rtlCol="0">
            <a:spAutoFit/>
          </a:bodyPr>
          <a:lstStyle/>
          <a:p>
            <a:r>
              <a:rPr lang="en-BE" sz="2800" b="1" dirty="0">
                <a:solidFill>
                  <a:srgbClr val="932833"/>
                </a:solidFill>
              </a:rPr>
              <a:t>Computational Thinking</a:t>
            </a:r>
            <a:br>
              <a:rPr lang="en-BE" sz="2800" b="1" dirty="0">
                <a:solidFill>
                  <a:srgbClr val="932833"/>
                </a:solidFill>
              </a:rPr>
            </a:br>
            <a:r>
              <a:rPr lang="en-BE" sz="2800" b="1" i="1" dirty="0">
                <a:solidFill>
                  <a:srgbClr val="932833"/>
                </a:solidFill>
              </a:rPr>
              <a:t>in de klas</a:t>
            </a:r>
          </a:p>
        </p:txBody>
      </p:sp>
      <p:sp>
        <p:nvSpPr>
          <p:cNvPr id="36" name="TextBox 35">
            <a:extLst>
              <a:ext uri="{FF2B5EF4-FFF2-40B4-BE49-F238E27FC236}">
                <a16:creationId xmlns:a16="http://schemas.microsoft.com/office/drawing/2014/main" id="{57D8E8D9-3C61-3B45-890A-8ED7FD030929}"/>
              </a:ext>
            </a:extLst>
          </p:cNvPr>
          <p:cNvSpPr txBox="1"/>
          <p:nvPr/>
        </p:nvSpPr>
        <p:spPr>
          <a:xfrm>
            <a:off x="10303851" y="404812"/>
            <a:ext cx="1632178" cy="954107"/>
          </a:xfrm>
          <a:prstGeom prst="rect">
            <a:avLst/>
          </a:prstGeom>
          <a:noFill/>
        </p:spPr>
        <p:txBody>
          <a:bodyPr wrap="none" rtlCol="0">
            <a:spAutoFit/>
          </a:bodyPr>
          <a:lstStyle/>
          <a:p>
            <a:pPr algn="r"/>
            <a:r>
              <a:rPr lang="en-GB" sz="2800" b="1" i="1" dirty="0">
                <a:solidFill>
                  <a:srgbClr val="932833"/>
                </a:solidFill>
              </a:rPr>
              <a:t>K-means</a:t>
            </a:r>
          </a:p>
          <a:p>
            <a:r>
              <a:rPr lang="en-GB" sz="2800" b="1" i="1" dirty="0">
                <a:solidFill>
                  <a:srgbClr val="932833"/>
                </a:solidFill>
              </a:rPr>
              <a:t>clustering</a:t>
            </a:r>
            <a:endParaRPr lang="en-BE" sz="2800" b="1" i="1" dirty="0">
              <a:solidFill>
                <a:srgbClr val="932833"/>
              </a:solidFill>
            </a:endParaRPr>
          </a:p>
        </p:txBody>
      </p:sp>
      <p:sp>
        <p:nvSpPr>
          <p:cNvPr id="2" name="TextBox 1">
            <a:extLst>
              <a:ext uri="{FF2B5EF4-FFF2-40B4-BE49-F238E27FC236}">
                <a16:creationId xmlns:a16="http://schemas.microsoft.com/office/drawing/2014/main" id="{8E8C4E4C-740A-124F-BCB0-92915F1CA1D7}"/>
              </a:ext>
            </a:extLst>
          </p:cNvPr>
          <p:cNvSpPr txBox="1"/>
          <p:nvPr/>
        </p:nvSpPr>
        <p:spPr>
          <a:xfrm>
            <a:off x="477519" y="1584960"/>
            <a:ext cx="4978401" cy="3570208"/>
          </a:xfrm>
          <a:prstGeom prst="rect">
            <a:avLst/>
          </a:prstGeom>
          <a:noFill/>
        </p:spPr>
        <p:txBody>
          <a:bodyPr wrap="square" rtlCol="0">
            <a:spAutoFit/>
          </a:bodyPr>
          <a:lstStyle/>
          <a:p>
            <a:pPr>
              <a:buClr>
                <a:srgbClr val="C00000"/>
              </a:buClr>
            </a:pPr>
            <a:r>
              <a:rPr lang="en-BE" sz="2000" b="1" dirty="0">
                <a:solidFill>
                  <a:srgbClr val="606160"/>
                </a:solidFill>
              </a:rPr>
              <a:t>Standaard Algoritme</a:t>
            </a:r>
          </a:p>
          <a:p>
            <a:pPr>
              <a:buClr>
                <a:srgbClr val="C00000"/>
              </a:buClr>
            </a:pPr>
            <a:endParaRPr lang="en-BE" sz="800" b="1" dirty="0">
              <a:solidFill>
                <a:srgbClr val="606160"/>
              </a:solidFill>
            </a:endParaRPr>
          </a:p>
          <a:p>
            <a:pPr marL="446088" indent="-173038">
              <a:buClr>
                <a:srgbClr val="C00000"/>
              </a:buClr>
              <a:buFont typeface="Arial" panose="020B0604020202020204" pitchFamily="34" charset="0"/>
              <a:buChar char="•"/>
            </a:pPr>
            <a:r>
              <a:rPr lang="en-BE" b="1" dirty="0">
                <a:solidFill>
                  <a:srgbClr val="606160"/>
                </a:solidFill>
              </a:rPr>
              <a:t>Stap 1</a:t>
            </a:r>
            <a:br>
              <a:rPr lang="en-BE" b="1" dirty="0">
                <a:solidFill>
                  <a:srgbClr val="606160"/>
                </a:solidFill>
              </a:rPr>
            </a:br>
            <a:r>
              <a:rPr lang="en-BE" sz="1600" dirty="0">
                <a:solidFill>
                  <a:srgbClr val="606160"/>
                </a:solidFill>
              </a:rPr>
              <a:t>Bepaal het aantal clusters , K</a:t>
            </a:r>
          </a:p>
          <a:p>
            <a:pPr marL="446088" indent="-173038">
              <a:buClr>
                <a:srgbClr val="C00000"/>
              </a:buClr>
              <a:buFont typeface="Arial" panose="020B0604020202020204" pitchFamily="34" charset="0"/>
              <a:buChar char="•"/>
            </a:pPr>
            <a:endParaRPr lang="en-BE" sz="1600" dirty="0">
              <a:solidFill>
                <a:srgbClr val="606160"/>
              </a:solidFill>
            </a:endParaRPr>
          </a:p>
          <a:p>
            <a:pPr marL="446088" indent="-173038">
              <a:buClr>
                <a:srgbClr val="C00000"/>
              </a:buClr>
              <a:buFont typeface="Arial" panose="020B0604020202020204" pitchFamily="34" charset="0"/>
              <a:buChar char="•"/>
            </a:pPr>
            <a:r>
              <a:rPr lang="en-BE" b="1" dirty="0">
                <a:solidFill>
                  <a:srgbClr val="606160"/>
                </a:solidFill>
              </a:rPr>
              <a:t>Stap 2</a:t>
            </a:r>
            <a:br>
              <a:rPr lang="en-BE" b="1" dirty="0">
                <a:solidFill>
                  <a:srgbClr val="606160"/>
                </a:solidFill>
              </a:rPr>
            </a:br>
            <a:r>
              <a:rPr lang="en-BE" sz="1600" dirty="0">
                <a:solidFill>
                  <a:srgbClr val="606160"/>
                </a:solidFill>
              </a:rPr>
              <a:t>Kies de postie van het aantal clustercentra</a:t>
            </a:r>
            <a:br>
              <a:rPr lang="en-BE" sz="1600" dirty="0">
                <a:solidFill>
                  <a:srgbClr val="606160"/>
                </a:solidFill>
              </a:rPr>
            </a:br>
            <a:r>
              <a:rPr lang="en-BE" sz="1600" dirty="0">
                <a:solidFill>
                  <a:srgbClr val="606160"/>
                </a:solidFill>
              </a:rPr>
              <a:t>c</a:t>
            </a:r>
            <a:r>
              <a:rPr lang="en-BE" sz="1600" baseline="-25000" dirty="0">
                <a:solidFill>
                  <a:srgbClr val="606160"/>
                </a:solidFill>
              </a:rPr>
              <a:t>1 </a:t>
            </a:r>
            <a:r>
              <a:rPr lang="en-BE" sz="1600" dirty="0">
                <a:solidFill>
                  <a:srgbClr val="606160"/>
                </a:solidFill>
              </a:rPr>
              <a:t>, c</a:t>
            </a:r>
            <a:r>
              <a:rPr lang="en-BE" sz="1600" baseline="-25000" dirty="0">
                <a:solidFill>
                  <a:srgbClr val="606160"/>
                </a:solidFill>
              </a:rPr>
              <a:t>2 </a:t>
            </a:r>
            <a:r>
              <a:rPr lang="en-BE" sz="1600" dirty="0">
                <a:solidFill>
                  <a:srgbClr val="606160"/>
                </a:solidFill>
              </a:rPr>
              <a:t>, … , c</a:t>
            </a:r>
            <a:r>
              <a:rPr lang="en-BE" sz="1600" baseline="-25000" dirty="0">
                <a:solidFill>
                  <a:srgbClr val="606160"/>
                </a:solidFill>
              </a:rPr>
              <a:t>K</a:t>
            </a:r>
          </a:p>
          <a:p>
            <a:pPr marL="446088" indent="-173038">
              <a:buClr>
                <a:srgbClr val="C00000"/>
              </a:buClr>
              <a:buFont typeface="Arial" panose="020B0604020202020204" pitchFamily="34" charset="0"/>
              <a:buChar char="•"/>
            </a:pPr>
            <a:endParaRPr lang="en-BE" sz="1600" dirty="0">
              <a:solidFill>
                <a:srgbClr val="606160"/>
              </a:solidFill>
            </a:endParaRPr>
          </a:p>
          <a:p>
            <a:pPr marL="446088" indent="-173038">
              <a:buClr>
                <a:srgbClr val="C00000"/>
              </a:buClr>
              <a:buFont typeface="Arial" panose="020B0604020202020204" pitchFamily="34" charset="0"/>
              <a:buChar char="•"/>
            </a:pPr>
            <a:r>
              <a:rPr lang="en-BE" b="1" dirty="0">
                <a:solidFill>
                  <a:srgbClr val="606160"/>
                </a:solidFill>
              </a:rPr>
              <a:t>Stap 3</a:t>
            </a:r>
          </a:p>
          <a:p>
            <a:pPr marL="628650" lvl="1" indent="-161925">
              <a:buClr>
                <a:srgbClr val="606160"/>
              </a:buClr>
              <a:buFont typeface="+mj-lt"/>
              <a:buAutoNum type="alphaLcPeriod"/>
            </a:pPr>
            <a:r>
              <a:rPr lang="en-BE" sz="1600" dirty="0">
                <a:solidFill>
                  <a:srgbClr val="606160"/>
                </a:solidFill>
              </a:rPr>
              <a:t>Bepaal voor elk punt het dichtbijzijnde centrum</a:t>
            </a:r>
            <a:br>
              <a:rPr lang="en-BE" sz="1600" dirty="0">
                <a:solidFill>
                  <a:srgbClr val="606160"/>
                </a:solidFill>
              </a:rPr>
            </a:br>
            <a:r>
              <a:rPr lang="en-BE" sz="1600" dirty="0">
                <a:solidFill>
                  <a:srgbClr val="606160"/>
                </a:solidFill>
              </a:rPr>
              <a:t>en ken het punt tot aan de bijhorende cluster.</a:t>
            </a:r>
          </a:p>
          <a:p>
            <a:pPr marL="628650" lvl="1" indent="-161925">
              <a:buClr>
                <a:srgbClr val="606160"/>
              </a:buClr>
              <a:buFont typeface="+mj-lt"/>
              <a:buAutoNum type="alphaLcPeriod"/>
            </a:pPr>
            <a:r>
              <a:rPr lang="en-BE" sz="1600" dirty="0">
                <a:solidFill>
                  <a:srgbClr val="606160"/>
                </a:solidFill>
              </a:rPr>
              <a:t>Bepaal voor iedere cluster een nieuw centrum,</a:t>
            </a:r>
            <a:br>
              <a:rPr lang="en-BE" sz="1600" dirty="0">
                <a:solidFill>
                  <a:srgbClr val="606160"/>
                </a:solidFill>
              </a:rPr>
            </a:br>
            <a:r>
              <a:rPr lang="en-BE" sz="1600" dirty="0">
                <a:solidFill>
                  <a:srgbClr val="606160"/>
                </a:solidFill>
              </a:rPr>
              <a:t>het gemiddelde/zwaartepunt van de cluster.</a:t>
            </a:r>
          </a:p>
        </p:txBody>
      </p:sp>
      <p:pic>
        <p:nvPicPr>
          <p:cNvPr id="6" name="Picture 5">
            <a:extLst>
              <a:ext uri="{FF2B5EF4-FFF2-40B4-BE49-F238E27FC236}">
                <a16:creationId xmlns:a16="http://schemas.microsoft.com/office/drawing/2014/main" id="{8F944D83-56CE-2D4A-B9D1-9735298CA613}"/>
              </a:ext>
            </a:extLst>
          </p:cNvPr>
          <p:cNvPicPr>
            <a:picLocks noChangeAspect="1"/>
          </p:cNvPicPr>
          <p:nvPr/>
        </p:nvPicPr>
        <p:blipFill>
          <a:blip r:embed="rId3"/>
          <a:stretch>
            <a:fillRect/>
          </a:stretch>
        </p:blipFill>
        <p:spPr>
          <a:xfrm>
            <a:off x="6551930" y="3897313"/>
            <a:ext cx="2070100" cy="1562100"/>
          </a:xfrm>
          <a:prstGeom prst="rect">
            <a:avLst/>
          </a:prstGeom>
        </p:spPr>
      </p:pic>
      <p:pic>
        <p:nvPicPr>
          <p:cNvPr id="7" name="Picture 6">
            <a:extLst>
              <a:ext uri="{FF2B5EF4-FFF2-40B4-BE49-F238E27FC236}">
                <a16:creationId xmlns:a16="http://schemas.microsoft.com/office/drawing/2014/main" id="{01D4C39D-D612-ED44-99F7-90C6564E7B16}"/>
              </a:ext>
            </a:extLst>
          </p:cNvPr>
          <p:cNvPicPr>
            <a:picLocks noChangeAspect="1"/>
          </p:cNvPicPr>
          <p:nvPr/>
        </p:nvPicPr>
        <p:blipFill>
          <a:blip r:embed="rId4"/>
          <a:stretch>
            <a:fillRect/>
          </a:stretch>
        </p:blipFill>
        <p:spPr>
          <a:xfrm>
            <a:off x="8699182" y="3897313"/>
            <a:ext cx="2070100" cy="1562100"/>
          </a:xfrm>
          <a:prstGeom prst="rect">
            <a:avLst/>
          </a:prstGeom>
        </p:spPr>
      </p:pic>
      <p:pic>
        <p:nvPicPr>
          <p:cNvPr id="16" name="Picture 15">
            <a:extLst>
              <a:ext uri="{FF2B5EF4-FFF2-40B4-BE49-F238E27FC236}">
                <a16:creationId xmlns:a16="http://schemas.microsoft.com/office/drawing/2014/main" id="{04A8F95D-8A8F-C949-B29E-0F809DE4F7C8}"/>
              </a:ext>
            </a:extLst>
          </p:cNvPr>
          <p:cNvPicPr>
            <a:picLocks noChangeAspect="1"/>
          </p:cNvPicPr>
          <p:nvPr/>
        </p:nvPicPr>
        <p:blipFill>
          <a:blip r:embed="rId5"/>
          <a:stretch>
            <a:fillRect/>
          </a:stretch>
        </p:blipFill>
        <p:spPr>
          <a:xfrm>
            <a:off x="5476240" y="2097088"/>
            <a:ext cx="2070100" cy="1562100"/>
          </a:xfrm>
          <a:prstGeom prst="rect">
            <a:avLst/>
          </a:prstGeom>
        </p:spPr>
      </p:pic>
      <p:pic>
        <p:nvPicPr>
          <p:cNvPr id="17" name="Picture 16">
            <a:extLst>
              <a:ext uri="{FF2B5EF4-FFF2-40B4-BE49-F238E27FC236}">
                <a16:creationId xmlns:a16="http://schemas.microsoft.com/office/drawing/2014/main" id="{1E3EE784-3699-6F4C-92E7-7F0B0DF52425}"/>
              </a:ext>
            </a:extLst>
          </p:cNvPr>
          <p:cNvPicPr>
            <a:picLocks noChangeAspect="1"/>
          </p:cNvPicPr>
          <p:nvPr/>
        </p:nvPicPr>
        <p:blipFill>
          <a:blip r:embed="rId6"/>
          <a:stretch>
            <a:fillRect/>
          </a:stretch>
        </p:blipFill>
        <p:spPr>
          <a:xfrm>
            <a:off x="7623492" y="2097088"/>
            <a:ext cx="2070100" cy="1562100"/>
          </a:xfrm>
          <a:prstGeom prst="rect">
            <a:avLst/>
          </a:prstGeom>
        </p:spPr>
      </p:pic>
      <p:pic>
        <p:nvPicPr>
          <p:cNvPr id="18" name="Picture 17">
            <a:extLst>
              <a:ext uri="{FF2B5EF4-FFF2-40B4-BE49-F238E27FC236}">
                <a16:creationId xmlns:a16="http://schemas.microsoft.com/office/drawing/2014/main" id="{CE9EA25D-1BE0-7344-8213-8D03246CBA25}"/>
              </a:ext>
            </a:extLst>
          </p:cNvPr>
          <p:cNvPicPr>
            <a:picLocks noChangeAspect="1"/>
          </p:cNvPicPr>
          <p:nvPr/>
        </p:nvPicPr>
        <p:blipFill>
          <a:blip r:embed="rId7"/>
          <a:stretch>
            <a:fillRect/>
          </a:stretch>
        </p:blipFill>
        <p:spPr>
          <a:xfrm>
            <a:off x="9770745" y="2097088"/>
            <a:ext cx="2070100" cy="1562100"/>
          </a:xfrm>
          <a:prstGeom prst="rect">
            <a:avLst/>
          </a:prstGeom>
        </p:spPr>
      </p:pic>
    </p:spTree>
    <p:extLst>
      <p:ext uri="{BB962C8B-B14F-4D97-AF65-F5344CB8AC3E}">
        <p14:creationId xmlns:p14="http://schemas.microsoft.com/office/powerpoint/2010/main" val="19020897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77C2F6CB-7CC7-794F-94B6-8E57FA290F39}"/>
              </a:ext>
            </a:extLst>
          </p:cNvPr>
          <p:cNvGrpSpPr>
            <a:grpSpLocks noChangeAspect="1"/>
          </p:cNvGrpSpPr>
          <p:nvPr/>
        </p:nvGrpSpPr>
        <p:grpSpPr>
          <a:xfrm>
            <a:off x="332786" y="0"/>
            <a:ext cx="6015628" cy="4852659"/>
            <a:chOff x="675547" y="951722"/>
            <a:chExt cx="6348556" cy="5121223"/>
          </a:xfrm>
        </p:grpSpPr>
        <p:pic>
          <p:nvPicPr>
            <p:cNvPr id="26" name="Picture 4" descr="Key Concepts of Computational Thinking - Digital Promise">
              <a:extLst>
                <a:ext uri="{FF2B5EF4-FFF2-40B4-BE49-F238E27FC236}">
                  <a16:creationId xmlns:a16="http://schemas.microsoft.com/office/drawing/2014/main" id="{24ACB91E-A8B3-4748-8F15-9DA9424A8970}"/>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r="4249"/>
            <a:stretch/>
          </p:blipFill>
          <p:spPr bwMode="auto">
            <a:xfrm>
              <a:off x="675547" y="951722"/>
              <a:ext cx="6348556" cy="5121223"/>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EFB8014C-BA45-B242-B79E-B473E741B4E3}"/>
                </a:ext>
              </a:extLst>
            </p:cNvPr>
            <p:cNvSpPr/>
            <p:nvPr/>
          </p:nvSpPr>
          <p:spPr>
            <a:xfrm>
              <a:off x="2743200" y="1436914"/>
              <a:ext cx="4280902" cy="942392"/>
            </a:xfrm>
            <a:prstGeom prst="rect">
              <a:avLst/>
            </a:prstGeom>
            <a:solidFill>
              <a:srgbClr val="9328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grpSp>
      <p:sp>
        <p:nvSpPr>
          <p:cNvPr id="7" name="TextBox 6">
            <a:extLst>
              <a:ext uri="{FF2B5EF4-FFF2-40B4-BE49-F238E27FC236}">
                <a16:creationId xmlns:a16="http://schemas.microsoft.com/office/drawing/2014/main" id="{577F283E-135C-F941-82BB-E7281CE7F8BD}"/>
              </a:ext>
            </a:extLst>
          </p:cNvPr>
          <p:cNvSpPr txBox="1"/>
          <p:nvPr/>
        </p:nvSpPr>
        <p:spPr>
          <a:xfrm>
            <a:off x="2459210" y="627905"/>
            <a:ext cx="3760517" cy="523220"/>
          </a:xfrm>
          <a:prstGeom prst="rect">
            <a:avLst/>
          </a:prstGeom>
          <a:noFill/>
        </p:spPr>
        <p:txBody>
          <a:bodyPr wrap="none" rtlCol="0">
            <a:spAutoFit/>
          </a:bodyPr>
          <a:lstStyle/>
          <a:p>
            <a:r>
              <a:rPr lang="en-BE" sz="2800" b="1" dirty="0">
                <a:solidFill>
                  <a:schemeClr val="bg1"/>
                </a:solidFill>
              </a:rPr>
              <a:t>Computational Thinking</a:t>
            </a:r>
          </a:p>
        </p:txBody>
      </p:sp>
      <p:sp>
        <p:nvSpPr>
          <p:cNvPr id="28" name="Rectangle 27">
            <a:extLst>
              <a:ext uri="{FF2B5EF4-FFF2-40B4-BE49-F238E27FC236}">
                <a16:creationId xmlns:a16="http://schemas.microsoft.com/office/drawing/2014/main" id="{4F329FA0-5018-C64E-832C-86E4642A3CDC}"/>
              </a:ext>
            </a:extLst>
          </p:cNvPr>
          <p:cNvSpPr/>
          <p:nvPr/>
        </p:nvSpPr>
        <p:spPr>
          <a:xfrm>
            <a:off x="332785" y="4868106"/>
            <a:ext cx="6142659" cy="1554272"/>
          </a:xfrm>
          <a:prstGeom prst="rect">
            <a:avLst/>
          </a:prstGeom>
        </p:spPr>
        <p:txBody>
          <a:bodyPr wrap="square">
            <a:spAutoFit/>
          </a:bodyPr>
          <a:lstStyle/>
          <a:p>
            <a:r>
              <a:rPr lang="en-GB" i="1" dirty="0">
                <a:solidFill>
                  <a:srgbClr val="595652"/>
                </a:solidFill>
                <a:latin typeface="Avenir" panose="02000503020000020003" pitchFamily="2" charset="0"/>
              </a:rPr>
              <a:t>Computational thinking is the </a:t>
            </a:r>
            <a:r>
              <a:rPr lang="en-GB" b="1" i="1" dirty="0">
                <a:solidFill>
                  <a:srgbClr val="C00000"/>
                </a:solidFill>
                <a:latin typeface="Avenir" panose="02000503020000020003" pitchFamily="2" charset="0"/>
              </a:rPr>
              <a:t>thought processes </a:t>
            </a:r>
            <a:r>
              <a:rPr lang="en-GB" i="1" dirty="0">
                <a:solidFill>
                  <a:srgbClr val="595652"/>
                </a:solidFill>
                <a:latin typeface="Avenir" panose="02000503020000020003" pitchFamily="2" charset="0"/>
              </a:rPr>
              <a:t>involved in formulating problems and their solutions so that the solutions are represented in a form that can be effectively carried out by an information-processing agent </a:t>
            </a:r>
          </a:p>
          <a:p>
            <a:endParaRPr lang="en-GB" sz="700" i="1" dirty="0">
              <a:solidFill>
                <a:srgbClr val="595652"/>
              </a:solidFill>
              <a:latin typeface="Avenir" panose="02000503020000020003" pitchFamily="2" charset="0"/>
            </a:endParaRPr>
          </a:p>
          <a:p>
            <a:r>
              <a:rPr lang="en-GB" sz="1600" dirty="0">
                <a:solidFill>
                  <a:srgbClr val="595652"/>
                </a:solidFill>
                <a:latin typeface="Avenir" panose="02000503020000020003" pitchFamily="2" charset="0"/>
              </a:rPr>
              <a:t>                                                                    Jeannette Wing, 2006</a:t>
            </a:r>
            <a:endParaRPr lang="en-GB" sz="1600" dirty="0">
              <a:solidFill>
                <a:srgbClr val="595652"/>
              </a:solidFill>
              <a:effectLst/>
              <a:latin typeface="Avenir" panose="02000503020000020003" pitchFamily="2" charset="0"/>
            </a:endParaRPr>
          </a:p>
        </p:txBody>
      </p:sp>
      <p:sp>
        <p:nvSpPr>
          <p:cNvPr id="3" name="Rectangle 2">
            <a:extLst>
              <a:ext uri="{FF2B5EF4-FFF2-40B4-BE49-F238E27FC236}">
                <a16:creationId xmlns:a16="http://schemas.microsoft.com/office/drawing/2014/main" id="{F9CF223F-8888-2843-8BFC-1F717A223338}"/>
              </a:ext>
            </a:extLst>
          </p:cNvPr>
          <p:cNvSpPr/>
          <p:nvPr/>
        </p:nvSpPr>
        <p:spPr>
          <a:xfrm>
            <a:off x="4466452" y="1067257"/>
            <a:ext cx="1742144" cy="338554"/>
          </a:xfrm>
          <a:prstGeom prst="rect">
            <a:avLst/>
          </a:prstGeom>
        </p:spPr>
        <p:txBody>
          <a:bodyPr wrap="none">
            <a:spAutoFit/>
          </a:bodyPr>
          <a:lstStyle/>
          <a:p>
            <a:r>
              <a:rPr lang="en-BE" sz="1600" dirty="0">
                <a:solidFill>
                  <a:schemeClr val="bg1"/>
                </a:solidFill>
                <a:hlinkClick r:id="rId4">
                  <a:extLst>
                    <a:ext uri="{A12FA001-AC4F-418D-AE19-62706E023703}">
                      <ahyp:hlinkClr xmlns:ahyp="http://schemas.microsoft.com/office/drawing/2018/hyperlinkcolor" val="tx"/>
                    </a:ext>
                  </a:extLst>
                </a:hlinkClick>
              </a:rPr>
              <a:t>digitalpromise.org</a:t>
            </a:r>
            <a:r>
              <a:rPr lang="en-BE" sz="1600" dirty="0">
                <a:solidFill>
                  <a:schemeClr val="bg1"/>
                </a:solidFill>
              </a:rPr>
              <a:t> </a:t>
            </a:r>
          </a:p>
        </p:txBody>
      </p:sp>
    </p:spTree>
    <p:extLst>
      <p:ext uri="{BB962C8B-B14F-4D97-AF65-F5344CB8AC3E}">
        <p14:creationId xmlns:p14="http://schemas.microsoft.com/office/powerpoint/2010/main" val="42360733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DD88944-6E33-0E4D-B6AF-8626E924F4F6}"/>
              </a:ext>
            </a:extLst>
          </p:cNvPr>
          <p:cNvPicPr>
            <a:picLocks noChangeAspect="1"/>
          </p:cNvPicPr>
          <p:nvPr/>
        </p:nvPicPr>
        <p:blipFill>
          <a:blip r:embed="rId3"/>
          <a:stretch>
            <a:fillRect/>
          </a:stretch>
        </p:blipFill>
        <p:spPr>
          <a:xfrm>
            <a:off x="6559550" y="3897313"/>
            <a:ext cx="2070100" cy="1562100"/>
          </a:xfrm>
          <a:prstGeom prst="rect">
            <a:avLst/>
          </a:prstGeom>
        </p:spPr>
      </p:pic>
      <p:pic>
        <p:nvPicPr>
          <p:cNvPr id="4" name="Picture 3">
            <a:extLst>
              <a:ext uri="{FF2B5EF4-FFF2-40B4-BE49-F238E27FC236}">
                <a16:creationId xmlns:a16="http://schemas.microsoft.com/office/drawing/2014/main" id="{3D811203-9CF8-AB46-BBA4-E9F56B7EF563}"/>
              </a:ext>
            </a:extLst>
          </p:cNvPr>
          <p:cNvPicPr>
            <a:picLocks noChangeAspect="1"/>
          </p:cNvPicPr>
          <p:nvPr/>
        </p:nvPicPr>
        <p:blipFill>
          <a:blip r:embed="rId4"/>
          <a:stretch>
            <a:fillRect/>
          </a:stretch>
        </p:blipFill>
        <p:spPr>
          <a:xfrm>
            <a:off x="8699182" y="3897313"/>
            <a:ext cx="2070100" cy="1562100"/>
          </a:xfrm>
          <a:prstGeom prst="rect">
            <a:avLst/>
          </a:prstGeom>
        </p:spPr>
      </p:pic>
      <p:sp>
        <p:nvSpPr>
          <p:cNvPr id="37" name="TextBox 36">
            <a:extLst>
              <a:ext uri="{FF2B5EF4-FFF2-40B4-BE49-F238E27FC236}">
                <a16:creationId xmlns:a16="http://schemas.microsoft.com/office/drawing/2014/main" id="{1BD37EED-8487-9649-87E5-112ACDBD60D7}"/>
              </a:ext>
            </a:extLst>
          </p:cNvPr>
          <p:cNvSpPr txBox="1"/>
          <p:nvPr/>
        </p:nvSpPr>
        <p:spPr>
          <a:xfrm>
            <a:off x="304402" y="404813"/>
            <a:ext cx="3760517" cy="954107"/>
          </a:xfrm>
          <a:prstGeom prst="rect">
            <a:avLst/>
          </a:prstGeom>
          <a:noFill/>
        </p:spPr>
        <p:txBody>
          <a:bodyPr wrap="none" rtlCol="0">
            <a:spAutoFit/>
          </a:bodyPr>
          <a:lstStyle/>
          <a:p>
            <a:r>
              <a:rPr lang="en-BE" sz="2800" b="1" dirty="0">
                <a:solidFill>
                  <a:srgbClr val="932833"/>
                </a:solidFill>
              </a:rPr>
              <a:t>Computational Thinking</a:t>
            </a:r>
            <a:br>
              <a:rPr lang="en-BE" sz="2800" b="1" dirty="0">
                <a:solidFill>
                  <a:srgbClr val="932833"/>
                </a:solidFill>
              </a:rPr>
            </a:br>
            <a:r>
              <a:rPr lang="en-BE" sz="2800" b="1" i="1" dirty="0">
                <a:solidFill>
                  <a:srgbClr val="932833"/>
                </a:solidFill>
              </a:rPr>
              <a:t>in de klas</a:t>
            </a:r>
          </a:p>
        </p:txBody>
      </p:sp>
      <p:sp>
        <p:nvSpPr>
          <p:cNvPr id="36" name="TextBox 35">
            <a:extLst>
              <a:ext uri="{FF2B5EF4-FFF2-40B4-BE49-F238E27FC236}">
                <a16:creationId xmlns:a16="http://schemas.microsoft.com/office/drawing/2014/main" id="{57D8E8D9-3C61-3B45-890A-8ED7FD030929}"/>
              </a:ext>
            </a:extLst>
          </p:cNvPr>
          <p:cNvSpPr txBox="1"/>
          <p:nvPr/>
        </p:nvSpPr>
        <p:spPr>
          <a:xfrm>
            <a:off x="10303851" y="404812"/>
            <a:ext cx="1632178" cy="954107"/>
          </a:xfrm>
          <a:prstGeom prst="rect">
            <a:avLst/>
          </a:prstGeom>
          <a:noFill/>
        </p:spPr>
        <p:txBody>
          <a:bodyPr wrap="none" rtlCol="0">
            <a:spAutoFit/>
          </a:bodyPr>
          <a:lstStyle/>
          <a:p>
            <a:pPr algn="r"/>
            <a:r>
              <a:rPr lang="en-GB" sz="2800" b="1" i="1" dirty="0">
                <a:solidFill>
                  <a:srgbClr val="932833"/>
                </a:solidFill>
              </a:rPr>
              <a:t>K-means</a:t>
            </a:r>
          </a:p>
          <a:p>
            <a:r>
              <a:rPr lang="en-GB" sz="2800" b="1" i="1" dirty="0">
                <a:solidFill>
                  <a:srgbClr val="932833"/>
                </a:solidFill>
              </a:rPr>
              <a:t>clustering</a:t>
            </a:r>
            <a:endParaRPr lang="en-BE" sz="2800" b="1" i="1" dirty="0">
              <a:solidFill>
                <a:srgbClr val="932833"/>
              </a:solidFill>
            </a:endParaRPr>
          </a:p>
        </p:txBody>
      </p:sp>
      <p:sp>
        <p:nvSpPr>
          <p:cNvPr id="2" name="TextBox 1">
            <a:extLst>
              <a:ext uri="{FF2B5EF4-FFF2-40B4-BE49-F238E27FC236}">
                <a16:creationId xmlns:a16="http://schemas.microsoft.com/office/drawing/2014/main" id="{8E8C4E4C-740A-124F-BCB0-92915F1CA1D7}"/>
              </a:ext>
            </a:extLst>
          </p:cNvPr>
          <p:cNvSpPr txBox="1"/>
          <p:nvPr/>
        </p:nvSpPr>
        <p:spPr>
          <a:xfrm>
            <a:off x="477519" y="1584960"/>
            <a:ext cx="4978401" cy="4585871"/>
          </a:xfrm>
          <a:prstGeom prst="rect">
            <a:avLst/>
          </a:prstGeom>
          <a:noFill/>
        </p:spPr>
        <p:txBody>
          <a:bodyPr wrap="square" rtlCol="0">
            <a:spAutoFit/>
          </a:bodyPr>
          <a:lstStyle/>
          <a:p>
            <a:pPr>
              <a:buClr>
                <a:srgbClr val="C00000"/>
              </a:buClr>
            </a:pPr>
            <a:r>
              <a:rPr lang="en-BE" sz="2000" b="1" dirty="0">
                <a:solidFill>
                  <a:srgbClr val="606160"/>
                </a:solidFill>
              </a:rPr>
              <a:t>Standaard Algoritme</a:t>
            </a:r>
          </a:p>
          <a:p>
            <a:pPr>
              <a:buClr>
                <a:srgbClr val="C00000"/>
              </a:buClr>
            </a:pPr>
            <a:endParaRPr lang="en-BE" sz="800" b="1" dirty="0">
              <a:solidFill>
                <a:srgbClr val="606160"/>
              </a:solidFill>
            </a:endParaRPr>
          </a:p>
          <a:p>
            <a:pPr marL="446088" indent="-173038">
              <a:buClr>
                <a:srgbClr val="C00000"/>
              </a:buClr>
              <a:buFont typeface="Arial" panose="020B0604020202020204" pitchFamily="34" charset="0"/>
              <a:buChar char="•"/>
            </a:pPr>
            <a:r>
              <a:rPr lang="en-BE" b="1" dirty="0">
                <a:solidFill>
                  <a:srgbClr val="606160"/>
                </a:solidFill>
              </a:rPr>
              <a:t>Stap 1</a:t>
            </a:r>
            <a:br>
              <a:rPr lang="en-BE" b="1" dirty="0">
                <a:solidFill>
                  <a:srgbClr val="606160"/>
                </a:solidFill>
              </a:rPr>
            </a:br>
            <a:r>
              <a:rPr lang="en-BE" sz="1600" dirty="0">
                <a:solidFill>
                  <a:srgbClr val="606160"/>
                </a:solidFill>
              </a:rPr>
              <a:t>Bepaal het aantal clusters , K</a:t>
            </a:r>
          </a:p>
          <a:p>
            <a:pPr marL="446088" indent="-173038">
              <a:buClr>
                <a:srgbClr val="C00000"/>
              </a:buClr>
              <a:buFont typeface="Arial" panose="020B0604020202020204" pitchFamily="34" charset="0"/>
              <a:buChar char="•"/>
            </a:pPr>
            <a:endParaRPr lang="en-BE" sz="1600" dirty="0">
              <a:solidFill>
                <a:srgbClr val="606160"/>
              </a:solidFill>
            </a:endParaRPr>
          </a:p>
          <a:p>
            <a:pPr marL="446088" indent="-173038">
              <a:buClr>
                <a:srgbClr val="C00000"/>
              </a:buClr>
              <a:buFont typeface="Arial" panose="020B0604020202020204" pitchFamily="34" charset="0"/>
              <a:buChar char="•"/>
            </a:pPr>
            <a:r>
              <a:rPr lang="en-BE" b="1" dirty="0">
                <a:solidFill>
                  <a:srgbClr val="606160"/>
                </a:solidFill>
              </a:rPr>
              <a:t>Stap 2</a:t>
            </a:r>
            <a:br>
              <a:rPr lang="en-BE" b="1" dirty="0">
                <a:solidFill>
                  <a:srgbClr val="606160"/>
                </a:solidFill>
              </a:rPr>
            </a:br>
            <a:r>
              <a:rPr lang="en-BE" sz="1600" dirty="0">
                <a:solidFill>
                  <a:srgbClr val="606160"/>
                </a:solidFill>
              </a:rPr>
              <a:t>Kies de postie van het aantal clustercentra</a:t>
            </a:r>
            <a:br>
              <a:rPr lang="en-BE" sz="1600" dirty="0">
                <a:solidFill>
                  <a:srgbClr val="606160"/>
                </a:solidFill>
              </a:rPr>
            </a:br>
            <a:r>
              <a:rPr lang="en-BE" sz="1600" dirty="0">
                <a:solidFill>
                  <a:srgbClr val="606160"/>
                </a:solidFill>
              </a:rPr>
              <a:t>c</a:t>
            </a:r>
            <a:r>
              <a:rPr lang="en-BE" sz="1600" baseline="-25000" dirty="0">
                <a:solidFill>
                  <a:srgbClr val="606160"/>
                </a:solidFill>
              </a:rPr>
              <a:t>1 </a:t>
            </a:r>
            <a:r>
              <a:rPr lang="en-BE" sz="1600" dirty="0">
                <a:solidFill>
                  <a:srgbClr val="606160"/>
                </a:solidFill>
              </a:rPr>
              <a:t>, c</a:t>
            </a:r>
            <a:r>
              <a:rPr lang="en-BE" sz="1600" baseline="-25000" dirty="0">
                <a:solidFill>
                  <a:srgbClr val="606160"/>
                </a:solidFill>
              </a:rPr>
              <a:t>2 </a:t>
            </a:r>
            <a:r>
              <a:rPr lang="en-BE" sz="1600" dirty="0">
                <a:solidFill>
                  <a:srgbClr val="606160"/>
                </a:solidFill>
              </a:rPr>
              <a:t>, … , c</a:t>
            </a:r>
            <a:r>
              <a:rPr lang="en-BE" sz="1600" baseline="-25000" dirty="0">
                <a:solidFill>
                  <a:srgbClr val="606160"/>
                </a:solidFill>
              </a:rPr>
              <a:t>K</a:t>
            </a:r>
          </a:p>
          <a:p>
            <a:pPr marL="446088" indent="-173038">
              <a:buClr>
                <a:srgbClr val="C00000"/>
              </a:buClr>
              <a:buFont typeface="Arial" panose="020B0604020202020204" pitchFamily="34" charset="0"/>
              <a:buChar char="•"/>
            </a:pPr>
            <a:endParaRPr lang="en-BE" sz="1600" dirty="0">
              <a:solidFill>
                <a:srgbClr val="606160"/>
              </a:solidFill>
            </a:endParaRPr>
          </a:p>
          <a:p>
            <a:pPr marL="446088" indent="-173038">
              <a:buClr>
                <a:srgbClr val="C00000"/>
              </a:buClr>
              <a:buFont typeface="Arial" panose="020B0604020202020204" pitchFamily="34" charset="0"/>
              <a:buChar char="•"/>
            </a:pPr>
            <a:r>
              <a:rPr lang="en-BE" b="1" dirty="0">
                <a:solidFill>
                  <a:srgbClr val="606160"/>
                </a:solidFill>
              </a:rPr>
              <a:t>Stap 3</a:t>
            </a:r>
          </a:p>
          <a:p>
            <a:pPr marL="628650" lvl="1" indent="-161925">
              <a:buClr>
                <a:srgbClr val="606160"/>
              </a:buClr>
              <a:buFont typeface="+mj-lt"/>
              <a:buAutoNum type="alphaLcPeriod"/>
            </a:pPr>
            <a:r>
              <a:rPr lang="en-BE" sz="1600" dirty="0">
                <a:solidFill>
                  <a:srgbClr val="606160"/>
                </a:solidFill>
              </a:rPr>
              <a:t>Bepaal voor elk punt het dichtbijzijnde centrum</a:t>
            </a:r>
            <a:br>
              <a:rPr lang="en-BE" sz="1600" dirty="0">
                <a:solidFill>
                  <a:srgbClr val="606160"/>
                </a:solidFill>
              </a:rPr>
            </a:br>
            <a:r>
              <a:rPr lang="en-BE" sz="1600" dirty="0">
                <a:solidFill>
                  <a:srgbClr val="606160"/>
                </a:solidFill>
              </a:rPr>
              <a:t>en ken het punt tot aan de bijhorende cluster.</a:t>
            </a:r>
          </a:p>
          <a:p>
            <a:pPr marL="628650" lvl="1" indent="-161925">
              <a:buClr>
                <a:srgbClr val="606160"/>
              </a:buClr>
              <a:buFont typeface="+mj-lt"/>
              <a:buAutoNum type="alphaLcPeriod"/>
            </a:pPr>
            <a:r>
              <a:rPr lang="en-BE" sz="1600" dirty="0">
                <a:solidFill>
                  <a:srgbClr val="606160"/>
                </a:solidFill>
              </a:rPr>
              <a:t>Bepaal voor iedere cluster een nieuw centrum,</a:t>
            </a:r>
            <a:br>
              <a:rPr lang="en-BE" sz="1600" dirty="0">
                <a:solidFill>
                  <a:srgbClr val="606160"/>
                </a:solidFill>
              </a:rPr>
            </a:br>
            <a:r>
              <a:rPr lang="en-BE" sz="1600" dirty="0">
                <a:solidFill>
                  <a:srgbClr val="606160"/>
                </a:solidFill>
              </a:rPr>
              <a:t>het gemiddelde/zwaartepunt van de cluster.</a:t>
            </a:r>
          </a:p>
          <a:p>
            <a:pPr marL="446088" lvl="1" indent="-173038">
              <a:buClr>
                <a:srgbClr val="606160"/>
              </a:buClr>
              <a:buFont typeface="+mj-lt"/>
              <a:buAutoNum type="alphaLcPeriod"/>
            </a:pPr>
            <a:endParaRPr lang="en-BE" sz="1600" dirty="0">
              <a:solidFill>
                <a:srgbClr val="606160"/>
              </a:solidFill>
            </a:endParaRPr>
          </a:p>
          <a:p>
            <a:pPr marL="446088" indent="-173038">
              <a:buClr>
                <a:srgbClr val="C00000"/>
              </a:buClr>
              <a:buFont typeface="Arial" panose="020B0604020202020204" pitchFamily="34" charset="0"/>
              <a:buChar char="•"/>
            </a:pPr>
            <a:r>
              <a:rPr lang="en-BE" b="1" dirty="0">
                <a:solidFill>
                  <a:srgbClr val="606160"/>
                </a:solidFill>
              </a:rPr>
              <a:t>Stap 4</a:t>
            </a:r>
            <a:br>
              <a:rPr lang="en-BE" b="1" dirty="0">
                <a:solidFill>
                  <a:srgbClr val="606160"/>
                </a:solidFill>
              </a:rPr>
            </a:br>
            <a:r>
              <a:rPr lang="en-BE" sz="1600" dirty="0">
                <a:solidFill>
                  <a:srgbClr val="606160"/>
                </a:solidFill>
              </a:rPr>
              <a:t>Herhaal stap 3 net zolang totdat de clustercentra niet meer van plaats veranderen.</a:t>
            </a:r>
            <a:endParaRPr lang="en-BE" dirty="0">
              <a:solidFill>
                <a:srgbClr val="606160"/>
              </a:solidFill>
            </a:endParaRPr>
          </a:p>
        </p:txBody>
      </p:sp>
      <p:pic>
        <p:nvPicPr>
          <p:cNvPr id="16" name="Picture 15">
            <a:extLst>
              <a:ext uri="{FF2B5EF4-FFF2-40B4-BE49-F238E27FC236}">
                <a16:creationId xmlns:a16="http://schemas.microsoft.com/office/drawing/2014/main" id="{04A8F95D-8A8F-C949-B29E-0F809DE4F7C8}"/>
              </a:ext>
            </a:extLst>
          </p:cNvPr>
          <p:cNvPicPr>
            <a:picLocks noChangeAspect="1"/>
          </p:cNvPicPr>
          <p:nvPr/>
        </p:nvPicPr>
        <p:blipFill>
          <a:blip r:embed="rId5"/>
          <a:stretch>
            <a:fillRect/>
          </a:stretch>
        </p:blipFill>
        <p:spPr>
          <a:xfrm>
            <a:off x="5476240" y="2097088"/>
            <a:ext cx="2070100" cy="1562100"/>
          </a:xfrm>
          <a:prstGeom prst="rect">
            <a:avLst/>
          </a:prstGeom>
        </p:spPr>
      </p:pic>
      <p:pic>
        <p:nvPicPr>
          <p:cNvPr id="17" name="Picture 16">
            <a:extLst>
              <a:ext uri="{FF2B5EF4-FFF2-40B4-BE49-F238E27FC236}">
                <a16:creationId xmlns:a16="http://schemas.microsoft.com/office/drawing/2014/main" id="{1E3EE784-3699-6F4C-92E7-7F0B0DF52425}"/>
              </a:ext>
            </a:extLst>
          </p:cNvPr>
          <p:cNvPicPr>
            <a:picLocks noChangeAspect="1"/>
          </p:cNvPicPr>
          <p:nvPr/>
        </p:nvPicPr>
        <p:blipFill>
          <a:blip r:embed="rId6"/>
          <a:stretch>
            <a:fillRect/>
          </a:stretch>
        </p:blipFill>
        <p:spPr>
          <a:xfrm>
            <a:off x="7623492" y="2097088"/>
            <a:ext cx="2070100" cy="1562100"/>
          </a:xfrm>
          <a:prstGeom prst="rect">
            <a:avLst/>
          </a:prstGeom>
        </p:spPr>
      </p:pic>
      <p:pic>
        <p:nvPicPr>
          <p:cNvPr id="18" name="Picture 17">
            <a:extLst>
              <a:ext uri="{FF2B5EF4-FFF2-40B4-BE49-F238E27FC236}">
                <a16:creationId xmlns:a16="http://schemas.microsoft.com/office/drawing/2014/main" id="{CE9EA25D-1BE0-7344-8213-8D03246CBA25}"/>
              </a:ext>
            </a:extLst>
          </p:cNvPr>
          <p:cNvPicPr>
            <a:picLocks noChangeAspect="1"/>
          </p:cNvPicPr>
          <p:nvPr/>
        </p:nvPicPr>
        <p:blipFill>
          <a:blip r:embed="rId7"/>
          <a:stretch>
            <a:fillRect/>
          </a:stretch>
        </p:blipFill>
        <p:spPr>
          <a:xfrm>
            <a:off x="9770745" y="2097088"/>
            <a:ext cx="2070100" cy="1562100"/>
          </a:xfrm>
          <a:prstGeom prst="rect">
            <a:avLst/>
          </a:prstGeom>
        </p:spPr>
      </p:pic>
    </p:spTree>
    <p:extLst>
      <p:ext uri="{BB962C8B-B14F-4D97-AF65-F5344CB8AC3E}">
        <p14:creationId xmlns:p14="http://schemas.microsoft.com/office/powerpoint/2010/main" val="23600259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FBE4FAD-9EF5-3145-A350-DA63F3519799}"/>
              </a:ext>
            </a:extLst>
          </p:cNvPr>
          <p:cNvPicPr>
            <a:picLocks noChangeAspect="1"/>
          </p:cNvPicPr>
          <p:nvPr/>
        </p:nvPicPr>
        <p:blipFill>
          <a:blip r:embed="rId3"/>
          <a:stretch>
            <a:fillRect/>
          </a:stretch>
        </p:blipFill>
        <p:spPr>
          <a:xfrm>
            <a:off x="6559550" y="3897313"/>
            <a:ext cx="2070100" cy="1562100"/>
          </a:xfrm>
          <a:prstGeom prst="rect">
            <a:avLst/>
          </a:prstGeom>
        </p:spPr>
      </p:pic>
      <p:pic>
        <p:nvPicPr>
          <p:cNvPr id="4" name="Picture 3">
            <a:extLst>
              <a:ext uri="{FF2B5EF4-FFF2-40B4-BE49-F238E27FC236}">
                <a16:creationId xmlns:a16="http://schemas.microsoft.com/office/drawing/2014/main" id="{EA58A910-C394-6D49-89E1-CAA354CF40FE}"/>
              </a:ext>
            </a:extLst>
          </p:cNvPr>
          <p:cNvPicPr>
            <a:picLocks noChangeAspect="1"/>
          </p:cNvPicPr>
          <p:nvPr/>
        </p:nvPicPr>
        <p:blipFill>
          <a:blip r:embed="rId4"/>
          <a:stretch>
            <a:fillRect/>
          </a:stretch>
        </p:blipFill>
        <p:spPr>
          <a:xfrm>
            <a:off x="8698230" y="3897313"/>
            <a:ext cx="2070100" cy="1562100"/>
          </a:xfrm>
          <a:prstGeom prst="rect">
            <a:avLst/>
          </a:prstGeom>
        </p:spPr>
      </p:pic>
      <p:sp>
        <p:nvSpPr>
          <p:cNvPr id="37" name="TextBox 36">
            <a:extLst>
              <a:ext uri="{FF2B5EF4-FFF2-40B4-BE49-F238E27FC236}">
                <a16:creationId xmlns:a16="http://schemas.microsoft.com/office/drawing/2014/main" id="{1BD37EED-8487-9649-87E5-112ACDBD60D7}"/>
              </a:ext>
            </a:extLst>
          </p:cNvPr>
          <p:cNvSpPr txBox="1"/>
          <p:nvPr/>
        </p:nvSpPr>
        <p:spPr>
          <a:xfrm>
            <a:off x="304402" y="404813"/>
            <a:ext cx="3760517" cy="954107"/>
          </a:xfrm>
          <a:prstGeom prst="rect">
            <a:avLst/>
          </a:prstGeom>
          <a:noFill/>
        </p:spPr>
        <p:txBody>
          <a:bodyPr wrap="none" rtlCol="0">
            <a:spAutoFit/>
          </a:bodyPr>
          <a:lstStyle/>
          <a:p>
            <a:r>
              <a:rPr lang="en-BE" sz="2800" b="1" dirty="0">
                <a:solidFill>
                  <a:srgbClr val="932833"/>
                </a:solidFill>
              </a:rPr>
              <a:t>Computational Thinking</a:t>
            </a:r>
            <a:br>
              <a:rPr lang="en-BE" sz="2800" b="1" dirty="0">
                <a:solidFill>
                  <a:srgbClr val="932833"/>
                </a:solidFill>
              </a:rPr>
            </a:br>
            <a:r>
              <a:rPr lang="en-BE" sz="2800" b="1" i="1" dirty="0">
                <a:solidFill>
                  <a:srgbClr val="932833"/>
                </a:solidFill>
              </a:rPr>
              <a:t>in de klas</a:t>
            </a:r>
          </a:p>
        </p:txBody>
      </p:sp>
      <p:sp>
        <p:nvSpPr>
          <p:cNvPr id="36" name="TextBox 35">
            <a:extLst>
              <a:ext uri="{FF2B5EF4-FFF2-40B4-BE49-F238E27FC236}">
                <a16:creationId xmlns:a16="http://schemas.microsoft.com/office/drawing/2014/main" id="{57D8E8D9-3C61-3B45-890A-8ED7FD030929}"/>
              </a:ext>
            </a:extLst>
          </p:cNvPr>
          <p:cNvSpPr txBox="1"/>
          <p:nvPr/>
        </p:nvSpPr>
        <p:spPr>
          <a:xfrm>
            <a:off x="10303851" y="404812"/>
            <a:ext cx="1632178" cy="954107"/>
          </a:xfrm>
          <a:prstGeom prst="rect">
            <a:avLst/>
          </a:prstGeom>
          <a:noFill/>
        </p:spPr>
        <p:txBody>
          <a:bodyPr wrap="none" rtlCol="0">
            <a:spAutoFit/>
          </a:bodyPr>
          <a:lstStyle/>
          <a:p>
            <a:pPr algn="r"/>
            <a:r>
              <a:rPr lang="en-GB" sz="2800" b="1" i="1" dirty="0">
                <a:solidFill>
                  <a:srgbClr val="932833"/>
                </a:solidFill>
              </a:rPr>
              <a:t>K-means</a:t>
            </a:r>
          </a:p>
          <a:p>
            <a:r>
              <a:rPr lang="en-GB" sz="2800" b="1" i="1" dirty="0">
                <a:solidFill>
                  <a:srgbClr val="932833"/>
                </a:solidFill>
              </a:rPr>
              <a:t>clustering</a:t>
            </a:r>
            <a:endParaRPr lang="en-BE" sz="2800" b="1" i="1" dirty="0">
              <a:solidFill>
                <a:srgbClr val="932833"/>
              </a:solidFill>
            </a:endParaRPr>
          </a:p>
        </p:txBody>
      </p:sp>
      <p:sp>
        <p:nvSpPr>
          <p:cNvPr id="2" name="TextBox 1">
            <a:extLst>
              <a:ext uri="{FF2B5EF4-FFF2-40B4-BE49-F238E27FC236}">
                <a16:creationId xmlns:a16="http://schemas.microsoft.com/office/drawing/2014/main" id="{8E8C4E4C-740A-124F-BCB0-92915F1CA1D7}"/>
              </a:ext>
            </a:extLst>
          </p:cNvPr>
          <p:cNvSpPr txBox="1"/>
          <p:nvPr/>
        </p:nvSpPr>
        <p:spPr>
          <a:xfrm>
            <a:off x="477519" y="1584960"/>
            <a:ext cx="4978401" cy="4585871"/>
          </a:xfrm>
          <a:prstGeom prst="rect">
            <a:avLst/>
          </a:prstGeom>
          <a:noFill/>
        </p:spPr>
        <p:txBody>
          <a:bodyPr wrap="square" rtlCol="0">
            <a:spAutoFit/>
          </a:bodyPr>
          <a:lstStyle/>
          <a:p>
            <a:pPr>
              <a:buClr>
                <a:srgbClr val="C00000"/>
              </a:buClr>
            </a:pPr>
            <a:r>
              <a:rPr lang="en-BE" sz="2000" b="1" dirty="0">
                <a:solidFill>
                  <a:srgbClr val="606160"/>
                </a:solidFill>
              </a:rPr>
              <a:t>Standaard Algoritme</a:t>
            </a:r>
          </a:p>
          <a:p>
            <a:pPr>
              <a:buClr>
                <a:srgbClr val="C00000"/>
              </a:buClr>
            </a:pPr>
            <a:endParaRPr lang="en-BE" sz="800" b="1" dirty="0">
              <a:solidFill>
                <a:srgbClr val="606160"/>
              </a:solidFill>
            </a:endParaRPr>
          </a:p>
          <a:p>
            <a:pPr marL="446088" indent="-173038">
              <a:buClr>
                <a:srgbClr val="C00000"/>
              </a:buClr>
              <a:buFont typeface="Arial" panose="020B0604020202020204" pitchFamily="34" charset="0"/>
              <a:buChar char="•"/>
            </a:pPr>
            <a:r>
              <a:rPr lang="en-BE" b="1" dirty="0">
                <a:solidFill>
                  <a:srgbClr val="606160"/>
                </a:solidFill>
              </a:rPr>
              <a:t>Stap 1</a:t>
            </a:r>
            <a:br>
              <a:rPr lang="en-BE" b="1" dirty="0">
                <a:solidFill>
                  <a:srgbClr val="606160"/>
                </a:solidFill>
              </a:rPr>
            </a:br>
            <a:r>
              <a:rPr lang="en-BE" sz="1600" dirty="0">
                <a:solidFill>
                  <a:srgbClr val="606160"/>
                </a:solidFill>
              </a:rPr>
              <a:t>Bepaal het aantal clusters , K</a:t>
            </a:r>
          </a:p>
          <a:p>
            <a:pPr marL="446088" indent="-173038">
              <a:buClr>
                <a:srgbClr val="C00000"/>
              </a:buClr>
              <a:buFont typeface="Arial" panose="020B0604020202020204" pitchFamily="34" charset="0"/>
              <a:buChar char="•"/>
            </a:pPr>
            <a:endParaRPr lang="en-BE" sz="1600" dirty="0">
              <a:solidFill>
                <a:srgbClr val="606160"/>
              </a:solidFill>
            </a:endParaRPr>
          </a:p>
          <a:p>
            <a:pPr marL="446088" indent="-173038">
              <a:buClr>
                <a:srgbClr val="C00000"/>
              </a:buClr>
              <a:buFont typeface="Arial" panose="020B0604020202020204" pitchFamily="34" charset="0"/>
              <a:buChar char="•"/>
            </a:pPr>
            <a:r>
              <a:rPr lang="en-BE" b="1" dirty="0">
                <a:solidFill>
                  <a:srgbClr val="606160"/>
                </a:solidFill>
              </a:rPr>
              <a:t>Stap 2</a:t>
            </a:r>
            <a:br>
              <a:rPr lang="en-BE" b="1" dirty="0">
                <a:solidFill>
                  <a:srgbClr val="606160"/>
                </a:solidFill>
              </a:rPr>
            </a:br>
            <a:r>
              <a:rPr lang="en-BE" sz="1600" dirty="0">
                <a:solidFill>
                  <a:srgbClr val="606160"/>
                </a:solidFill>
              </a:rPr>
              <a:t>Kies de postie van het aantal clustercentra</a:t>
            </a:r>
            <a:br>
              <a:rPr lang="en-BE" sz="1600" dirty="0">
                <a:solidFill>
                  <a:srgbClr val="606160"/>
                </a:solidFill>
              </a:rPr>
            </a:br>
            <a:r>
              <a:rPr lang="en-BE" sz="1600" dirty="0">
                <a:solidFill>
                  <a:srgbClr val="606160"/>
                </a:solidFill>
              </a:rPr>
              <a:t>c</a:t>
            </a:r>
            <a:r>
              <a:rPr lang="en-BE" sz="1600" baseline="-25000" dirty="0">
                <a:solidFill>
                  <a:srgbClr val="606160"/>
                </a:solidFill>
              </a:rPr>
              <a:t>1 </a:t>
            </a:r>
            <a:r>
              <a:rPr lang="en-BE" sz="1600" dirty="0">
                <a:solidFill>
                  <a:srgbClr val="606160"/>
                </a:solidFill>
              </a:rPr>
              <a:t>, c</a:t>
            </a:r>
            <a:r>
              <a:rPr lang="en-BE" sz="1600" baseline="-25000" dirty="0">
                <a:solidFill>
                  <a:srgbClr val="606160"/>
                </a:solidFill>
              </a:rPr>
              <a:t>2 </a:t>
            </a:r>
            <a:r>
              <a:rPr lang="en-BE" sz="1600" dirty="0">
                <a:solidFill>
                  <a:srgbClr val="606160"/>
                </a:solidFill>
              </a:rPr>
              <a:t>, … , c</a:t>
            </a:r>
            <a:r>
              <a:rPr lang="en-BE" sz="1600" baseline="-25000" dirty="0">
                <a:solidFill>
                  <a:srgbClr val="606160"/>
                </a:solidFill>
              </a:rPr>
              <a:t>K</a:t>
            </a:r>
          </a:p>
          <a:p>
            <a:pPr marL="446088" indent="-173038">
              <a:buClr>
                <a:srgbClr val="C00000"/>
              </a:buClr>
              <a:buFont typeface="Arial" panose="020B0604020202020204" pitchFamily="34" charset="0"/>
              <a:buChar char="•"/>
            </a:pPr>
            <a:endParaRPr lang="en-BE" sz="1600" dirty="0">
              <a:solidFill>
                <a:srgbClr val="606160"/>
              </a:solidFill>
            </a:endParaRPr>
          </a:p>
          <a:p>
            <a:pPr marL="446088" indent="-173038">
              <a:buClr>
                <a:srgbClr val="C00000"/>
              </a:buClr>
              <a:buFont typeface="Arial" panose="020B0604020202020204" pitchFamily="34" charset="0"/>
              <a:buChar char="•"/>
            </a:pPr>
            <a:r>
              <a:rPr lang="en-BE" b="1" dirty="0">
                <a:solidFill>
                  <a:srgbClr val="606160"/>
                </a:solidFill>
              </a:rPr>
              <a:t>Stap 3</a:t>
            </a:r>
          </a:p>
          <a:p>
            <a:pPr marL="628650" lvl="1" indent="-161925">
              <a:buClr>
                <a:srgbClr val="606160"/>
              </a:buClr>
              <a:buFont typeface="+mj-lt"/>
              <a:buAutoNum type="alphaLcPeriod"/>
            </a:pPr>
            <a:r>
              <a:rPr lang="en-BE" sz="1600" dirty="0">
                <a:solidFill>
                  <a:srgbClr val="606160"/>
                </a:solidFill>
              </a:rPr>
              <a:t>Bepaal voor elk punt het dichtbijzijnde centrum</a:t>
            </a:r>
            <a:br>
              <a:rPr lang="en-BE" sz="1600" dirty="0">
                <a:solidFill>
                  <a:srgbClr val="606160"/>
                </a:solidFill>
              </a:rPr>
            </a:br>
            <a:r>
              <a:rPr lang="en-BE" sz="1600" dirty="0">
                <a:solidFill>
                  <a:srgbClr val="606160"/>
                </a:solidFill>
              </a:rPr>
              <a:t>en ken het punt tot aan de bijhorende cluster.</a:t>
            </a:r>
          </a:p>
          <a:p>
            <a:pPr marL="628650" lvl="1" indent="-161925">
              <a:buClr>
                <a:srgbClr val="606160"/>
              </a:buClr>
              <a:buFont typeface="+mj-lt"/>
              <a:buAutoNum type="alphaLcPeriod"/>
            </a:pPr>
            <a:r>
              <a:rPr lang="en-BE" sz="1600" dirty="0">
                <a:solidFill>
                  <a:srgbClr val="606160"/>
                </a:solidFill>
              </a:rPr>
              <a:t>Bepaal voor iedere cluster een nieuw centrum,</a:t>
            </a:r>
            <a:br>
              <a:rPr lang="en-BE" sz="1600" dirty="0">
                <a:solidFill>
                  <a:srgbClr val="606160"/>
                </a:solidFill>
              </a:rPr>
            </a:br>
            <a:r>
              <a:rPr lang="en-BE" sz="1600" dirty="0">
                <a:solidFill>
                  <a:srgbClr val="606160"/>
                </a:solidFill>
              </a:rPr>
              <a:t>het gemiddelde/zwaartepunt van de cluster.</a:t>
            </a:r>
          </a:p>
          <a:p>
            <a:pPr marL="446088" lvl="1" indent="-173038">
              <a:buClr>
                <a:srgbClr val="606160"/>
              </a:buClr>
              <a:buFont typeface="+mj-lt"/>
              <a:buAutoNum type="alphaLcPeriod"/>
            </a:pPr>
            <a:endParaRPr lang="en-BE" sz="1600" dirty="0">
              <a:solidFill>
                <a:srgbClr val="606160"/>
              </a:solidFill>
            </a:endParaRPr>
          </a:p>
          <a:p>
            <a:pPr marL="446088" indent="-173038">
              <a:buClr>
                <a:srgbClr val="C00000"/>
              </a:buClr>
              <a:buFont typeface="Arial" panose="020B0604020202020204" pitchFamily="34" charset="0"/>
              <a:buChar char="•"/>
            </a:pPr>
            <a:r>
              <a:rPr lang="en-BE" b="1" dirty="0">
                <a:solidFill>
                  <a:srgbClr val="606160"/>
                </a:solidFill>
              </a:rPr>
              <a:t>Stap 4</a:t>
            </a:r>
            <a:br>
              <a:rPr lang="en-BE" b="1" dirty="0">
                <a:solidFill>
                  <a:srgbClr val="606160"/>
                </a:solidFill>
              </a:rPr>
            </a:br>
            <a:r>
              <a:rPr lang="en-BE" sz="1600" dirty="0">
                <a:solidFill>
                  <a:srgbClr val="606160"/>
                </a:solidFill>
              </a:rPr>
              <a:t>Herhaal stap 3 net zolang totdat de clustercentra niet meer van plaats veranderen.</a:t>
            </a:r>
            <a:endParaRPr lang="en-BE" dirty="0">
              <a:solidFill>
                <a:srgbClr val="606160"/>
              </a:solidFill>
            </a:endParaRPr>
          </a:p>
        </p:txBody>
      </p:sp>
      <p:pic>
        <p:nvPicPr>
          <p:cNvPr id="16" name="Picture 15">
            <a:extLst>
              <a:ext uri="{FF2B5EF4-FFF2-40B4-BE49-F238E27FC236}">
                <a16:creationId xmlns:a16="http://schemas.microsoft.com/office/drawing/2014/main" id="{04A8F95D-8A8F-C949-B29E-0F809DE4F7C8}"/>
              </a:ext>
            </a:extLst>
          </p:cNvPr>
          <p:cNvPicPr>
            <a:picLocks noChangeAspect="1"/>
          </p:cNvPicPr>
          <p:nvPr/>
        </p:nvPicPr>
        <p:blipFill>
          <a:blip r:embed="rId5"/>
          <a:stretch>
            <a:fillRect/>
          </a:stretch>
        </p:blipFill>
        <p:spPr>
          <a:xfrm>
            <a:off x="5476240" y="2097088"/>
            <a:ext cx="2070100" cy="1562100"/>
          </a:xfrm>
          <a:prstGeom prst="rect">
            <a:avLst/>
          </a:prstGeom>
        </p:spPr>
      </p:pic>
      <p:pic>
        <p:nvPicPr>
          <p:cNvPr id="17" name="Picture 16">
            <a:extLst>
              <a:ext uri="{FF2B5EF4-FFF2-40B4-BE49-F238E27FC236}">
                <a16:creationId xmlns:a16="http://schemas.microsoft.com/office/drawing/2014/main" id="{1E3EE784-3699-6F4C-92E7-7F0B0DF52425}"/>
              </a:ext>
            </a:extLst>
          </p:cNvPr>
          <p:cNvPicPr>
            <a:picLocks noChangeAspect="1"/>
          </p:cNvPicPr>
          <p:nvPr/>
        </p:nvPicPr>
        <p:blipFill>
          <a:blip r:embed="rId6"/>
          <a:stretch>
            <a:fillRect/>
          </a:stretch>
        </p:blipFill>
        <p:spPr>
          <a:xfrm>
            <a:off x="7623492" y="2097088"/>
            <a:ext cx="2070100" cy="1562100"/>
          </a:xfrm>
          <a:prstGeom prst="rect">
            <a:avLst/>
          </a:prstGeom>
        </p:spPr>
      </p:pic>
      <p:pic>
        <p:nvPicPr>
          <p:cNvPr id="18" name="Picture 17">
            <a:extLst>
              <a:ext uri="{FF2B5EF4-FFF2-40B4-BE49-F238E27FC236}">
                <a16:creationId xmlns:a16="http://schemas.microsoft.com/office/drawing/2014/main" id="{CE9EA25D-1BE0-7344-8213-8D03246CBA25}"/>
              </a:ext>
            </a:extLst>
          </p:cNvPr>
          <p:cNvPicPr>
            <a:picLocks noChangeAspect="1"/>
          </p:cNvPicPr>
          <p:nvPr/>
        </p:nvPicPr>
        <p:blipFill>
          <a:blip r:embed="rId7"/>
          <a:stretch>
            <a:fillRect/>
          </a:stretch>
        </p:blipFill>
        <p:spPr>
          <a:xfrm>
            <a:off x="9770745" y="2097088"/>
            <a:ext cx="2070100" cy="1562100"/>
          </a:xfrm>
          <a:prstGeom prst="rect">
            <a:avLst/>
          </a:prstGeom>
        </p:spPr>
      </p:pic>
    </p:spTree>
    <p:extLst>
      <p:ext uri="{BB962C8B-B14F-4D97-AF65-F5344CB8AC3E}">
        <p14:creationId xmlns:p14="http://schemas.microsoft.com/office/powerpoint/2010/main" val="20021079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1BD37EED-8487-9649-87E5-112ACDBD60D7}"/>
              </a:ext>
            </a:extLst>
          </p:cNvPr>
          <p:cNvSpPr txBox="1"/>
          <p:nvPr/>
        </p:nvSpPr>
        <p:spPr>
          <a:xfrm>
            <a:off x="304402" y="404813"/>
            <a:ext cx="3760517" cy="954107"/>
          </a:xfrm>
          <a:prstGeom prst="rect">
            <a:avLst/>
          </a:prstGeom>
          <a:noFill/>
        </p:spPr>
        <p:txBody>
          <a:bodyPr wrap="none" rtlCol="0">
            <a:spAutoFit/>
          </a:bodyPr>
          <a:lstStyle/>
          <a:p>
            <a:r>
              <a:rPr lang="en-BE" sz="2800" b="1" dirty="0">
                <a:solidFill>
                  <a:srgbClr val="932833"/>
                </a:solidFill>
              </a:rPr>
              <a:t>Computational Thinking</a:t>
            </a:r>
            <a:br>
              <a:rPr lang="en-BE" sz="2800" b="1" dirty="0">
                <a:solidFill>
                  <a:srgbClr val="932833"/>
                </a:solidFill>
              </a:rPr>
            </a:br>
            <a:r>
              <a:rPr lang="en-BE" sz="2800" b="1" i="1" dirty="0">
                <a:solidFill>
                  <a:srgbClr val="932833"/>
                </a:solidFill>
              </a:rPr>
              <a:t>in de klas</a:t>
            </a:r>
          </a:p>
        </p:txBody>
      </p:sp>
      <p:sp>
        <p:nvSpPr>
          <p:cNvPr id="36" name="TextBox 35">
            <a:extLst>
              <a:ext uri="{FF2B5EF4-FFF2-40B4-BE49-F238E27FC236}">
                <a16:creationId xmlns:a16="http://schemas.microsoft.com/office/drawing/2014/main" id="{57D8E8D9-3C61-3B45-890A-8ED7FD030929}"/>
              </a:ext>
            </a:extLst>
          </p:cNvPr>
          <p:cNvSpPr txBox="1"/>
          <p:nvPr/>
        </p:nvSpPr>
        <p:spPr>
          <a:xfrm>
            <a:off x="10303851" y="404812"/>
            <a:ext cx="1632178" cy="954107"/>
          </a:xfrm>
          <a:prstGeom prst="rect">
            <a:avLst/>
          </a:prstGeom>
          <a:noFill/>
        </p:spPr>
        <p:txBody>
          <a:bodyPr wrap="none" rtlCol="0">
            <a:spAutoFit/>
          </a:bodyPr>
          <a:lstStyle/>
          <a:p>
            <a:pPr algn="r"/>
            <a:r>
              <a:rPr lang="en-GB" sz="2800" b="1" i="1" dirty="0">
                <a:solidFill>
                  <a:srgbClr val="932833"/>
                </a:solidFill>
              </a:rPr>
              <a:t>K-means</a:t>
            </a:r>
          </a:p>
          <a:p>
            <a:r>
              <a:rPr lang="en-GB" sz="2800" b="1" i="1" dirty="0">
                <a:solidFill>
                  <a:srgbClr val="932833"/>
                </a:solidFill>
              </a:rPr>
              <a:t>clustering</a:t>
            </a:r>
            <a:endParaRPr lang="en-BE" sz="2800" b="1" i="1" dirty="0">
              <a:solidFill>
                <a:srgbClr val="932833"/>
              </a:solidFill>
            </a:endParaRPr>
          </a:p>
        </p:txBody>
      </p:sp>
      <p:sp>
        <p:nvSpPr>
          <p:cNvPr id="2" name="TextBox 1">
            <a:extLst>
              <a:ext uri="{FF2B5EF4-FFF2-40B4-BE49-F238E27FC236}">
                <a16:creationId xmlns:a16="http://schemas.microsoft.com/office/drawing/2014/main" id="{8E8C4E4C-740A-124F-BCB0-92915F1CA1D7}"/>
              </a:ext>
            </a:extLst>
          </p:cNvPr>
          <p:cNvSpPr txBox="1"/>
          <p:nvPr/>
        </p:nvSpPr>
        <p:spPr>
          <a:xfrm>
            <a:off x="477519" y="1628507"/>
            <a:ext cx="4978401" cy="3662541"/>
          </a:xfrm>
          <a:prstGeom prst="rect">
            <a:avLst/>
          </a:prstGeom>
          <a:noFill/>
        </p:spPr>
        <p:txBody>
          <a:bodyPr wrap="square" rtlCol="0">
            <a:spAutoFit/>
          </a:bodyPr>
          <a:lstStyle/>
          <a:p>
            <a:pPr>
              <a:buClr>
                <a:srgbClr val="C00000"/>
              </a:buClr>
            </a:pPr>
            <a:r>
              <a:rPr lang="en-BE" sz="2000" b="1" dirty="0">
                <a:solidFill>
                  <a:srgbClr val="606160"/>
                </a:solidFill>
              </a:rPr>
              <a:t>Standaard Algoritme</a:t>
            </a:r>
          </a:p>
          <a:p>
            <a:pPr>
              <a:buClr>
                <a:srgbClr val="C00000"/>
              </a:buClr>
            </a:pPr>
            <a:endParaRPr lang="en-BE" sz="2000" b="1" dirty="0">
              <a:solidFill>
                <a:srgbClr val="606160"/>
              </a:solidFill>
            </a:endParaRPr>
          </a:p>
          <a:p>
            <a:pPr marL="277813">
              <a:buClr>
                <a:srgbClr val="C00000"/>
              </a:buClr>
            </a:pPr>
            <a:r>
              <a:rPr lang="en-GB" sz="1600" dirty="0"/>
              <a:t>punten</a:t>
            </a:r>
            <a:r>
              <a:rPr lang="en-GB" sz="1600" dirty="0">
                <a:solidFill>
                  <a:srgbClr val="FF0000"/>
                </a:solidFill>
              </a:rPr>
              <a:t>=</a:t>
            </a:r>
            <a:r>
              <a:rPr lang="en-GB" sz="1600" dirty="0"/>
              <a:t>[]</a:t>
            </a:r>
          </a:p>
          <a:p>
            <a:pPr marL="277813">
              <a:buClr>
                <a:srgbClr val="C00000"/>
              </a:buClr>
            </a:pPr>
            <a:r>
              <a:rPr lang="en-GB" sz="1600" dirty="0" err="1"/>
              <a:t>random_data</a:t>
            </a:r>
            <a:r>
              <a:rPr lang="en-GB" sz="1600" dirty="0"/>
              <a:t>(n)</a:t>
            </a:r>
          </a:p>
          <a:p>
            <a:pPr marL="277813">
              <a:buClr>
                <a:srgbClr val="C00000"/>
              </a:buClr>
            </a:pPr>
            <a:r>
              <a:rPr lang="en-GB" sz="1600" dirty="0" err="1"/>
              <a:t>aantal_clusters</a:t>
            </a:r>
            <a:r>
              <a:rPr lang="en-GB" sz="1600" dirty="0"/>
              <a:t>()</a:t>
            </a:r>
          </a:p>
          <a:p>
            <a:pPr marL="277813">
              <a:buClr>
                <a:srgbClr val="C00000"/>
              </a:buClr>
            </a:pPr>
            <a:r>
              <a:rPr lang="en-GB" sz="1600" dirty="0" err="1"/>
              <a:t>centra_kiezen</a:t>
            </a:r>
            <a:r>
              <a:rPr lang="en-GB" sz="1600" dirty="0"/>
              <a:t>()</a:t>
            </a:r>
          </a:p>
          <a:p>
            <a:pPr marL="277813">
              <a:buClr>
                <a:srgbClr val="C00000"/>
              </a:buClr>
            </a:pPr>
            <a:endParaRPr lang="en-GB" sz="1600" dirty="0"/>
          </a:p>
          <a:p>
            <a:pPr marL="277813">
              <a:buClr>
                <a:srgbClr val="C00000"/>
              </a:buClr>
            </a:pPr>
            <a:r>
              <a:rPr lang="en-GB" sz="1600" dirty="0">
                <a:solidFill>
                  <a:srgbClr val="0000FF"/>
                </a:solidFill>
              </a:rPr>
              <a:t>while</a:t>
            </a:r>
            <a:r>
              <a:rPr lang="en-GB" sz="1600" dirty="0"/>
              <a:t> </a:t>
            </a:r>
            <a:r>
              <a:rPr lang="en-GB" sz="1600" dirty="0" err="1"/>
              <a:t>get_key</a:t>
            </a:r>
            <a:r>
              <a:rPr lang="en-GB" sz="1600" dirty="0"/>
              <a:t>() </a:t>
            </a:r>
            <a:r>
              <a:rPr lang="en-GB" sz="1600" dirty="0">
                <a:solidFill>
                  <a:srgbClr val="FF0000"/>
                </a:solidFill>
              </a:rPr>
              <a:t>!=</a:t>
            </a:r>
            <a:r>
              <a:rPr lang="en-GB" sz="1600" dirty="0"/>
              <a:t> </a:t>
            </a:r>
            <a:r>
              <a:rPr lang="en-GB" sz="1600" dirty="0">
                <a:solidFill>
                  <a:srgbClr val="008000"/>
                </a:solidFill>
              </a:rPr>
              <a:t>"esc"</a:t>
            </a:r>
            <a:r>
              <a:rPr lang="en-GB" sz="1600" dirty="0"/>
              <a:t>:</a:t>
            </a:r>
          </a:p>
          <a:p>
            <a:pPr marL="277813">
              <a:buClr>
                <a:srgbClr val="C00000"/>
              </a:buClr>
            </a:pPr>
            <a:r>
              <a:rPr lang="nl-NL" sz="1600" dirty="0">
                <a:solidFill>
                  <a:srgbClr val="A6A6A6"/>
                </a:solidFill>
                <a:sym typeface="Symbol" pitchFamily="2" charset="2"/>
              </a:rPr>
              <a:t></a:t>
            </a:r>
            <a:r>
              <a:rPr lang="en-GB" sz="1600" dirty="0" err="1"/>
              <a:t>achtergrond</a:t>
            </a:r>
            <a:r>
              <a:rPr lang="en-GB" sz="1600" dirty="0"/>
              <a:t>(</a:t>
            </a:r>
            <a:r>
              <a:rPr lang="en-GB" sz="1600" dirty="0" err="1"/>
              <a:t>zwart</a:t>
            </a:r>
            <a:r>
              <a:rPr lang="en-GB" sz="1600" dirty="0"/>
              <a:t>)</a:t>
            </a:r>
          </a:p>
          <a:p>
            <a:pPr marL="277813">
              <a:buClr>
                <a:srgbClr val="C00000"/>
              </a:buClr>
            </a:pPr>
            <a:r>
              <a:rPr lang="nl-NL" sz="1600" dirty="0">
                <a:solidFill>
                  <a:srgbClr val="A6A6A6"/>
                </a:solidFill>
                <a:sym typeface="Symbol" pitchFamily="2" charset="2"/>
              </a:rPr>
              <a:t></a:t>
            </a:r>
            <a:r>
              <a:rPr lang="en-GB" sz="1600" dirty="0" err="1"/>
              <a:t>vorm_clusters</a:t>
            </a:r>
            <a:r>
              <a:rPr lang="en-GB" sz="1600" dirty="0"/>
              <a:t>()</a:t>
            </a:r>
          </a:p>
          <a:p>
            <a:pPr marL="277813">
              <a:buClr>
                <a:srgbClr val="C00000"/>
              </a:buClr>
            </a:pPr>
            <a:r>
              <a:rPr lang="nl-NL" sz="1600" dirty="0">
                <a:solidFill>
                  <a:srgbClr val="A6A6A6"/>
                </a:solidFill>
                <a:sym typeface="Symbol" pitchFamily="2" charset="2"/>
              </a:rPr>
              <a:t></a:t>
            </a:r>
            <a:r>
              <a:rPr lang="en-GB" sz="1600" dirty="0" err="1"/>
              <a:t>punten_tekenen</a:t>
            </a:r>
            <a:r>
              <a:rPr lang="en-GB" sz="1600" dirty="0"/>
              <a:t>()</a:t>
            </a:r>
          </a:p>
          <a:p>
            <a:pPr marL="277813">
              <a:buClr>
                <a:srgbClr val="C00000"/>
              </a:buClr>
            </a:pPr>
            <a:r>
              <a:rPr lang="nl-NL" sz="1600" dirty="0">
                <a:solidFill>
                  <a:srgbClr val="A6A6A6"/>
                </a:solidFill>
                <a:sym typeface="Symbol" pitchFamily="2" charset="2"/>
              </a:rPr>
              <a:t></a:t>
            </a:r>
            <a:r>
              <a:rPr lang="en-GB" sz="1600" dirty="0" err="1"/>
              <a:t>centra_tekenen</a:t>
            </a:r>
            <a:r>
              <a:rPr lang="en-GB" sz="1600" dirty="0"/>
              <a:t>()</a:t>
            </a:r>
          </a:p>
          <a:p>
            <a:pPr marL="277813">
              <a:buClr>
                <a:srgbClr val="C00000"/>
              </a:buClr>
            </a:pPr>
            <a:r>
              <a:rPr lang="nl-NL" sz="1600" dirty="0">
                <a:solidFill>
                  <a:srgbClr val="A6A6A6"/>
                </a:solidFill>
                <a:sym typeface="Symbol" pitchFamily="2" charset="2"/>
              </a:rPr>
              <a:t></a:t>
            </a:r>
            <a:r>
              <a:rPr lang="en-GB" sz="1600" dirty="0" err="1"/>
              <a:t>paint_buffer</a:t>
            </a:r>
            <a:r>
              <a:rPr lang="en-GB" sz="1600" dirty="0"/>
              <a:t>()</a:t>
            </a:r>
          </a:p>
          <a:p>
            <a:pPr marL="277813">
              <a:buClr>
                <a:srgbClr val="C00000"/>
              </a:buClr>
            </a:pPr>
            <a:r>
              <a:rPr lang="nl-NL" sz="1600" dirty="0">
                <a:solidFill>
                  <a:srgbClr val="A6A6A6"/>
                </a:solidFill>
                <a:sym typeface="Symbol" pitchFamily="2" charset="2"/>
              </a:rPr>
              <a:t></a:t>
            </a:r>
            <a:r>
              <a:rPr lang="en-GB" sz="1600" dirty="0" err="1"/>
              <a:t>update_centra</a:t>
            </a:r>
            <a:r>
              <a:rPr lang="en-GB" sz="1600" dirty="0"/>
              <a:t>()</a:t>
            </a:r>
            <a:endParaRPr lang="en-BE" sz="800" dirty="0"/>
          </a:p>
        </p:txBody>
      </p:sp>
      <p:pic>
        <p:nvPicPr>
          <p:cNvPr id="7" name="Picture 6" descr="Graphical user interface, application, qr code&#10;&#10;Description automatically generated">
            <a:extLst>
              <a:ext uri="{FF2B5EF4-FFF2-40B4-BE49-F238E27FC236}">
                <a16:creationId xmlns:a16="http://schemas.microsoft.com/office/drawing/2014/main" id="{92C1F194-F1C0-9546-8F7A-AE92B581AFF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064919" y="2136792"/>
            <a:ext cx="2305284" cy="1724756"/>
          </a:xfrm>
          <a:prstGeom prst="rect">
            <a:avLst/>
          </a:prstGeom>
        </p:spPr>
      </p:pic>
      <p:pic>
        <p:nvPicPr>
          <p:cNvPr id="20" name="Picture 19" descr="Graphical user interface, application&#10;&#10;Description automatically generated">
            <a:extLst>
              <a:ext uri="{FF2B5EF4-FFF2-40B4-BE49-F238E27FC236}">
                <a16:creationId xmlns:a16="http://schemas.microsoft.com/office/drawing/2014/main" id="{34EE6114-D087-0A4D-A861-4B4C7708632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493502" y="2136792"/>
            <a:ext cx="2305284" cy="1724756"/>
          </a:xfrm>
          <a:prstGeom prst="rect">
            <a:avLst/>
          </a:prstGeom>
        </p:spPr>
      </p:pic>
      <p:pic>
        <p:nvPicPr>
          <p:cNvPr id="22" name="Picture 21" descr="Graphical user interface, application&#10;&#10;Description automatically generated">
            <a:extLst>
              <a:ext uri="{FF2B5EF4-FFF2-40B4-BE49-F238E27FC236}">
                <a16:creationId xmlns:a16="http://schemas.microsoft.com/office/drawing/2014/main" id="{BA9D39D7-4015-C14D-9A46-5749BFCC8DDE}"/>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8922085" y="2136792"/>
            <a:ext cx="2305283" cy="1724756"/>
          </a:xfrm>
          <a:prstGeom prst="rect">
            <a:avLst/>
          </a:prstGeom>
        </p:spPr>
      </p:pic>
      <p:pic>
        <p:nvPicPr>
          <p:cNvPr id="27" name="Picture 26" descr="Background pattern&#10;&#10;Description automatically generated">
            <a:extLst>
              <a:ext uri="{FF2B5EF4-FFF2-40B4-BE49-F238E27FC236}">
                <a16:creationId xmlns:a16="http://schemas.microsoft.com/office/drawing/2014/main" id="{7C99B1A8-3A4B-164F-B769-9E9CFCA9B68C}"/>
              </a:ext>
            </a:extLst>
          </p:cNvPr>
          <p:cNvPicPr>
            <a:picLocks noChangeAspect="1"/>
          </p:cNvPicPr>
          <p:nvPr/>
        </p:nvPicPr>
        <p:blipFill>
          <a:blip r:embed="rId6"/>
          <a:stretch>
            <a:fillRect/>
          </a:stretch>
        </p:blipFill>
        <p:spPr>
          <a:xfrm>
            <a:off x="6493502" y="4205211"/>
            <a:ext cx="2299675" cy="1724756"/>
          </a:xfrm>
          <a:prstGeom prst="rect">
            <a:avLst/>
          </a:prstGeom>
        </p:spPr>
      </p:pic>
      <p:pic>
        <p:nvPicPr>
          <p:cNvPr id="29" name="Picture 28" descr="Background pattern&#10;&#10;Description automatically generated">
            <a:extLst>
              <a:ext uri="{FF2B5EF4-FFF2-40B4-BE49-F238E27FC236}">
                <a16:creationId xmlns:a16="http://schemas.microsoft.com/office/drawing/2014/main" id="{056F9858-69A5-A348-B068-C02651AA6116}"/>
              </a:ext>
            </a:extLst>
          </p:cNvPr>
          <p:cNvPicPr>
            <a:picLocks noChangeAspect="1"/>
          </p:cNvPicPr>
          <p:nvPr/>
        </p:nvPicPr>
        <p:blipFill>
          <a:blip r:embed="rId7"/>
          <a:stretch>
            <a:fillRect/>
          </a:stretch>
        </p:blipFill>
        <p:spPr>
          <a:xfrm>
            <a:off x="8983051" y="4205211"/>
            <a:ext cx="2299675" cy="1724756"/>
          </a:xfrm>
          <a:prstGeom prst="rect">
            <a:avLst/>
          </a:prstGeom>
        </p:spPr>
      </p:pic>
      <p:sp>
        <p:nvSpPr>
          <p:cNvPr id="30" name="TextBox 29">
            <a:extLst>
              <a:ext uri="{FF2B5EF4-FFF2-40B4-BE49-F238E27FC236}">
                <a16:creationId xmlns:a16="http://schemas.microsoft.com/office/drawing/2014/main" id="{36E24E44-4169-1C45-B806-A7B3F82DF552}"/>
              </a:ext>
            </a:extLst>
          </p:cNvPr>
          <p:cNvSpPr txBox="1"/>
          <p:nvPr/>
        </p:nvSpPr>
        <p:spPr>
          <a:xfrm>
            <a:off x="4003275" y="1859793"/>
            <a:ext cx="895823" cy="307777"/>
          </a:xfrm>
          <a:prstGeom prst="rect">
            <a:avLst/>
          </a:prstGeom>
          <a:noFill/>
        </p:spPr>
        <p:txBody>
          <a:bodyPr wrap="none" rtlCol="0">
            <a:spAutoFit/>
          </a:bodyPr>
          <a:lstStyle/>
          <a:p>
            <a:r>
              <a:rPr lang="en-BE" sz="1400" dirty="0">
                <a:solidFill>
                  <a:srgbClr val="004587"/>
                </a:solidFill>
              </a:rPr>
              <a:t>3 Clusters</a:t>
            </a:r>
          </a:p>
        </p:txBody>
      </p:sp>
      <p:sp>
        <p:nvSpPr>
          <p:cNvPr id="33" name="TextBox 32">
            <a:extLst>
              <a:ext uri="{FF2B5EF4-FFF2-40B4-BE49-F238E27FC236}">
                <a16:creationId xmlns:a16="http://schemas.microsoft.com/office/drawing/2014/main" id="{6B999CF4-83A7-8848-A63C-F9BD64DAC463}"/>
              </a:ext>
            </a:extLst>
          </p:cNvPr>
          <p:cNvSpPr txBox="1"/>
          <p:nvPr/>
        </p:nvSpPr>
        <p:spPr>
          <a:xfrm>
            <a:off x="6440446" y="1859792"/>
            <a:ext cx="895823" cy="307777"/>
          </a:xfrm>
          <a:prstGeom prst="rect">
            <a:avLst/>
          </a:prstGeom>
          <a:noFill/>
        </p:spPr>
        <p:txBody>
          <a:bodyPr wrap="none" rtlCol="0">
            <a:spAutoFit/>
          </a:bodyPr>
          <a:lstStyle/>
          <a:p>
            <a:r>
              <a:rPr lang="en-BE" sz="1400" dirty="0">
                <a:solidFill>
                  <a:srgbClr val="004587"/>
                </a:solidFill>
              </a:rPr>
              <a:t>4 Clusters</a:t>
            </a:r>
          </a:p>
        </p:txBody>
      </p:sp>
      <p:sp>
        <p:nvSpPr>
          <p:cNvPr id="34" name="TextBox 33">
            <a:extLst>
              <a:ext uri="{FF2B5EF4-FFF2-40B4-BE49-F238E27FC236}">
                <a16:creationId xmlns:a16="http://schemas.microsoft.com/office/drawing/2014/main" id="{74522AD1-BB6B-0B4D-9DB0-560BD758DA35}"/>
              </a:ext>
            </a:extLst>
          </p:cNvPr>
          <p:cNvSpPr txBox="1"/>
          <p:nvPr/>
        </p:nvSpPr>
        <p:spPr>
          <a:xfrm>
            <a:off x="8860441" y="1859792"/>
            <a:ext cx="895823" cy="307777"/>
          </a:xfrm>
          <a:prstGeom prst="rect">
            <a:avLst/>
          </a:prstGeom>
          <a:noFill/>
        </p:spPr>
        <p:txBody>
          <a:bodyPr wrap="none" rtlCol="0">
            <a:spAutoFit/>
          </a:bodyPr>
          <a:lstStyle/>
          <a:p>
            <a:r>
              <a:rPr lang="en-BE" sz="1400" dirty="0">
                <a:solidFill>
                  <a:srgbClr val="004587"/>
                </a:solidFill>
              </a:rPr>
              <a:t>5 Clusters</a:t>
            </a:r>
          </a:p>
        </p:txBody>
      </p:sp>
      <p:pic>
        <p:nvPicPr>
          <p:cNvPr id="32" name="Picture 31" descr="Background pattern&#10;&#10;Description automatically generated">
            <a:extLst>
              <a:ext uri="{FF2B5EF4-FFF2-40B4-BE49-F238E27FC236}">
                <a16:creationId xmlns:a16="http://schemas.microsoft.com/office/drawing/2014/main" id="{E417DA98-1B0B-B04A-86A3-6F7A59EDAA90}"/>
              </a:ext>
            </a:extLst>
          </p:cNvPr>
          <p:cNvPicPr>
            <a:picLocks noChangeAspect="1"/>
          </p:cNvPicPr>
          <p:nvPr/>
        </p:nvPicPr>
        <p:blipFill>
          <a:blip r:embed="rId8"/>
          <a:stretch>
            <a:fillRect/>
          </a:stretch>
        </p:blipFill>
        <p:spPr>
          <a:xfrm>
            <a:off x="4061261" y="4205211"/>
            <a:ext cx="2305284" cy="1728963"/>
          </a:xfrm>
          <a:prstGeom prst="rect">
            <a:avLst/>
          </a:prstGeom>
        </p:spPr>
      </p:pic>
    </p:spTree>
    <p:extLst>
      <p:ext uri="{BB962C8B-B14F-4D97-AF65-F5344CB8AC3E}">
        <p14:creationId xmlns:p14="http://schemas.microsoft.com/office/powerpoint/2010/main" val="18420488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1BD37EED-8487-9649-87E5-112ACDBD60D7}"/>
              </a:ext>
            </a:extLst>
          </p:cNvPr>
          <p:cNvSpPr txBox="1"/>
          <p:nvPr/>
        </p:nvSpPr>
        <p:spPr>
          <a:xfrm>
            <a:off x="304402" y="404813"/>
            <a:ext cx="3760517" cy="954107"/>
          </a:xfrm>
          <a:prstGeom prst="rect">
            <a:avLst/>
          </a:prstGeom>
          <a:noFill/>
        </p:spPr>
        <p:txBody>
          <a:bodyPr wrap="none" rtlCol="0">
            <a:spAutoFit/>
          </a:bodyPr>
          <a:lstStyle/>
          <a:p>
            <a:r>
              <a:rPr lang="en-BE" sz="2800" b="1" dirty="0">
                <a:solidFill>
                  <a:srgbClr val="932833"/>
                </a:solidFill>
              </a:rPr>
              <a:t>Computational Thinking</a:t>
            </a:r>
            <a:br>
              <a:rPr lang="en-BE" sz="2800" b="1" dirty="0">
                <a:solidFill>
                  <a:srgbClr val="932833"/>
                </a:solidFill>
              </a:rPr>
            </a:br>
            <a:r>
              <a:rPr lang="en-BE" sz="2800" b="1" i="1" dirty="0">
                <a:solidFill>
                  <a:srgbClr val="932833"/>
                </a:solidFill>
              </a:rPr>
              <a:t>in de klas</a:t>
            </a:r>
          </a:p>
        </p:txBody>
      </p:sp>
      <p:sp>
        <p:nvSpPr>
          <p:cNvPr id="36" name="TextBox 35">
            <a:extLst>
              <a:ext uri="{FF2B5EF4-FFF2-40B4-BE49-F238E27FC236}">
                <a16:creationId xmlns:a16="http://schemas.microsoft.com/office/drawing/2014/main" id="{57D8E8D9-3C61-3B45-890A-8ED7FD030929}"/>
              </a:ext>
            </a:extLst>
          </p:cNvPr>
          <p:cNvSpPr txBox="1"/>
          <p:nvPr/>
        </p:nvSpPr>
        <p:spPr>
          <a:xfrm>
            <a:off x="10350339" y="404812"/>
            <a:ext cx="1585690" cy="954107"/>
          </a:xfrm>
          <a:prstGeom prst="rect">
            <a:avLst/>
          </a:prstGeom>
          <a:noFill/>
        </p:spPr>
        <p:txBody>
          <a:bodyPr wrap="none" rtlCol="0">
            <a:spAutoFit/>
          </a:bodyPr>
          <a:lstStyle/>
          <a:p>
            <a:pPr algn="r"/>
            <a:r>
              <a:rPr lang="en-GB" sz="2800" b="1" i="1" dirty="0">
                <a:solidFill>
                  <a:srgbClr val="932833"/>
                </a:solidFill>
              </a:rPr>
              <a:t>Grafische</a:t>
            </a:r>
          </a:p>
          <a:p>
            <a:pPr algn="r"/>
            <a:r>
              <a:rPr lang="en-GB" sz="2800" b="1" i="1" dirty="0">
                <a:solidFill>
                  <a:srgbClr val="932833"/>
                </a:solidFill>
              </a:rPr>
              <a:t>Patronen</a:t>
            </a:r>
            <a:endParaRPr lang="en-BE" sz="2800" b="1" i="1" dirty="0">
              <a:solidFill>
                <a:srgbClr val="932833"/>
              </a:solidFill>
            </a:endParaRPr>
          </a:p>
        </p:txBody>
      </p:sp>
      <p:sp>
        <p:nvSpPr>
          <p:cNvPr id="15" name="Rectangle 6">
            <a:extLst>
              <a:ext uri="{FF2B5EF4-FFF2-40B4-BE49-F238E27FC236}">
                <a16:creationId xmlns:a16="http://schemas.microsoft.com/office/drawing/2014/main" id="{DFC92EE1-9461-6142-AE3D-1793DAA1E2B9}"/>
              </a:ext>
            </a:extLst>
          </p:cNvPr>
          <p:cNvSpPr>
            <a:spLocks noChangeArrowheads="1"/>
          </p:cNvSpPr>
          <p:nvPr/>
        </p:nvSpPr>
        <p:spPr bwMode="auto">
          <a:xfrm>
            <a:off x="914400" y="4306303"/>
            <a:ext cx="221381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BE"/>
          </a:p>
        </p:txBody>
      </p:sp>
      <p:pic>
        <p:nvPicPr>
          <p:cNvPr id="20" name="Picture 19">
            <a:extLst>
              <a:ext uri="{FF2B5EF4-FFF2-40B4-BE49-F238E27FC236}">
                <a16:creationId xmlns:a16="http://schemas.microsoft.com/office/drawing/2014/main" id="{0B928B09-33B2-8541-9B9E-7BCADF66A624}"/>
              </a:ext>
            </a:extLst>
          </p:cNvPr>
          <p:cNvPicPr>
            <a:picLocks noChangeAspect="1"/>
          </p:cNvPicPr>
          <p:nvPr/>
        </p:nvPicPr>
        <p:blipFill>
          <a:blip r:embed="rId3"/>
          <a:stretch>
            <a:fillRect/>
          </a:stretch>
        </p:blipFill>
        <p:spPr>
          <a:xfrm>
            <a:off x="6488365" y="1633240"/>
            <a:ext cx="2070100" cy="1562100"/>
          </a:xfrm>
          <a:prstGeom prst="rect">
            <a:avLst/>
          </a:prstGeom>
        </p:spPr>
      </p:pic>
      <p:sp>
        <p:nvSpPr>
          <p:cNvPr id="24" name="Rectangle 23">
            <a:extLst>
              <a:ext uri="{FF2B5EF4-FFF2-40B4-BE49-F238E27FC236}">
                <a16:creationId xmlns:a16="http://schemas.microsoft.com/office/drawing/2014/main" id="{A08C09D2-A6B5-4947-981C-5CE8E4DCEBC1}"/>
              </a:ext>
            </a:extLst>
          </p:cNvPr>
          <p:cNvSpPr/>
          <p:nvPr/>
        </p:nvSpPr>
        <p:spPr>
          <a:xfrm>
            <a:off x="1748630" y="1529138"/>
            <a:ext cx="3946693" cy="2246769"/>
          </a:xfrm>
          <a:prstGeom prst="rect">
            <a:avLst/>
          </a:prstGeom>
        </p:spPr>
        <p:txBody>
          <a:bodyPr wrap="square">
            <a:spAutoFit/>
          </a:bodyPr>
          <a:lstStyle/>
          <a:p>
            <a:r>
              <a:rPr lang="en-BE" sz="1400" dirty="0">
                <a:solidFill>
                  <a:srgbClr val="0000FF"/>
                </a:solidFill>
              </a:rPr>
              <a:t>from</a:t>
            </a:r>
            <a:r>
              <a:rPr lang="en-BE" sz="1400" dirty="0"/>
              <a:t> ti_draw </a:t>
            </a:r>
            <a:r>
              <a:rPr lang="en-BE" sz="1400" dirty="0">
                <a:solidFill>
                  <a:srgbClr val="0000FF"/>
                </a:solidFill>
              </a:rPr>
              <a:t>import</a:t>
            </a:r>
            <a:r>
              <a:rPr lang="en-BE" sz="1400" dirty="0"/>
              <a:t> </a:t>
            </a:r>
            <a:r>
              <a:rPr lang="en-BE" sz="1400" dirty="0">
                <a:solidFill>
                  <a:srgbClr val="FF0000"/>
                </a:solidFill>
              </a:rPr>
              <a:t>*</a:t>
            </a:r>
          </a:p>
          <a:p>
            <a:endParaRPr lang="en-BE" sz="1400" dirty="0"/>
          </a:p>
          <a:p>
            <a:endParaRPr lang="en-GB" sz="1400" dirty="0">
              <a:solidFill>
                <a:srgbClr val="000000"/>
              </a:solidFill>
            </a:endParaRPr>
          </a:p>
          <a:p>
            <a:endParaRPr lang="en-BE" sz="1400" dirty="0">
              <a:solidFill>
                <a:srgbClr val="000000"/>
              </a:solidFill>
            </a:endParaRPr>
          </a:p>
          <a:p>
            <a:endParaRPr lang="nl-NL" sz="1400" b="1" dirty="0">
              <a:solidFill>
                <a:srgbClr val="000000"/>
              </a:solidFill>
              <a:sym typeface="Symbol" pitchFamily="2" charset="2"/>
            </a:endParaRPr>
          </a:p>
          <a:p>
            <a:r>
              <a:rPr lang="en-BE" sz="1400" dirty="0">
                <a:solidFill>
                  <a:srgbClr val="0000FF"/>
                </a:solidFill>
              </a:rPr>
              <a:t>for</a:t>
            </a:r>
            <a:r>
              <a:rPr lang="en-BE" sz="1400" dirty="0"/>
              <a:t> r </a:t>
            </a:r>
            <a:r>
              <a:rPr lang="en-BE" sz="1400" dirty="0">
                <a:solidFill>
                  <a:srgbClr val="0000FF"/>
                </a:solidFill>
              </a:rPr>
              <a:t>in</a:t>
            </a:r>
            <a:r>
              <a:rPr lang="en-BE" sz="1400" dirty="0"/>
              <a:t> range(30,0,-5):</a:t>
            </a:r>
          </a:p>
          <a:p>
            <a:r>
              <a:rPr lang="nl-NL" sz="1400" dirty="0">
                <a:solidFill>
                  <a:srgbClr val="A6A6A6"/>
                </a:solidFill>
                <a:sym typeface="Symbol" pitchFamily="2" charset="2"/>
              </a:rPr>
              <a:t></a:t>
            </a:r>
            <a:r>
              <a:rPr lang="en-BE" sz="1400" dirty="0"/>
              <a:t>set_color(255,255,255)</a:t>
            </a:r>
          </a:p>
          <a:p>
            <a:r>
              <a:rPr lang="nl-NL" sz="1400" dirty="0">
                <a:solidFill>
                  <a:srgbClr val="A6A6A6"/>
                </a:solidFill>
                <a:sym typeface="Symbol" pitchFamily="2" charset="2"/>
              </a:rPr>
              <a:t></a:t>
            </a:r>
            <a:r>
              <a:rPr lang="en-BE" sz="1400" dirty="0"/>
              <a:t>fill_circle(159,106,r)</a:t>
            </a:r>
          </a:p>
          <a:p>
            <a:r>
              <a:rPr lang="nl-NL" sz="1400" dirty="0">
                <a:solidFill>
                  <a:srgbClr val="A6A6A6"/>
                </a:solidFill>
                <a:sym typeface="Symbol" pitchFamily="2" charset="2"/>
              </a:rPr>
              <a:t></a:t>
            </a:r>
            <a:r>
              <a:rPr lang="en-BE" sz="1400" dirty="0"/>
              <a:t>set_color(0,0,0)</a:t>
            </a:r>
          </a:p>
          <a:p>
            <a:r>
              <a:rPr lang="nl-NL" sz="1400" dirty="0">
                <a:solidFill>
                  <a:srgbClr val="A6A6A6"/>
                </a:solidFill>
                <a:sym typeface="Symbol" pitchFamily="2" charset="2"/>
              </a:rPr>
              <a:t></a:t>
            </a:r>
            <a:r>
              <a:rPr lang="en-BE" sz="1400" dirty="0"/>
              <a:t>draw_circle(i,j,r)</a:t>
            </a:r>
            <a:endParaRPr lang="en-BE" dirty="0"/>
          </a:p>
        </p:txBody>
      </p:sp>
    </p:spTree>
    <p:extLst>
      <p:ext uri="{BB962C8B-B14F-4D97-AF65-F5344CB8AC3E}">
        <p14:creationId xmlns:p14="http://schemas.microsoft.com/office/powerpoint/2010/main" val="3748241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1BD37EED-8487-9649-87E5-112ACDBD60D7}"/>
              </a:ext>
            </a:extLst>
          </p:cNvPr>
          <p:cNvSpPr txBox="1"/>
          <p:nvPr/>
        </p:nvSpPr>
        <p:spPr>
          <a:xfrm>
            <a:off x="304402" y="404813"/>
            <a:ext cx="3760517" cy="954107"/>
          </a:xfrm>
          <a:prstGeom prst="rect">
            <a:avLst/>
          </a:prstGeom>
          <a:noFill/>
        </p:spPr>
        <p:txBody>
          <a:bodyPr wrap="none" rtlCol="0">
            <a:spAutoFit/>
          </a:bodyPr>
          <a:lstStyle/>
          <a:p>
            <a:r>
              <a:rPr lang="en-BE" sz="2800" b="1" dirty="0">
                <a:solidFill>
                  <a:srgbClr val="932833"/>
                </a:solidFill>
              </a:rPr>
              <a:t>Computational Thinking</a:t>
            </a:r>
            <a:br>
              <a:rPr lang="en-BE" sz="2800" b="1" dirty="0">
                <a:solidFill>
                  <a:srgbClr val="932833"/>
                </a:solidFill>
              </a:rPr>
            </a:br>
            <a:r>
              <a:rPr lang="en-BE" sz="2800" b="1" i="1" dirty="0">
                <a:solidFill>
                  <a:srgbClr val="932833"/>
                </a:solidFill>
              </a:rPr>
              <a:t>in de klas</a:t>
            </a:r>
          </a:p>
        </p:txBody>
      </p:sp>
      <p:sp>
        <p:nvSpPr>
          <p:cNvPr id="36" name="TextBox 35">
            <a:extLst>
              <a:ext uri="{FF2B5EF4-FFF2-40B4-BE49-F238E27FC236}">
                <a16:creationId xmlns:a16="http://schemas.microsoft.com/office/drawing/2014/main" id="{57D8E8D9-3C61-3B45-890A-8ED7FD030929}"/>
              </a:ext>
            </a:extLst>
          </p:cNvPr>
          <p:cNvSpPr txBox="1"/>
          <p:nvPr/>
        </p:nvSpPr>
        <p:spPr>
          <a:xfrm>
            <a:off x="10350339" y="404812"/>
            <a:ext cx="1585690" cy="954107"/>
          </a:xfrm>
          <a:prstGeom prst="rect">
            <a:avLst/>
          </a:prstGeom>
          <a:noFill/>
        </p:spPr>
        <p:txBody>
          <a:bodyPr wrap="none" rtlCol="0">
            <a:spAutoFit/>
          </a:bodyPr>
          <a:lstStyle/>
          <a:p>
            <a:pPr algn="r"/>
            <a:r>
              <a:rPr lang="en-GB" sz="2800" b="1" i="1" dirty="0">
                <a:solidFill>
                  <a:srgbClr val="932833"/>
                </a:solidFill>
              </a:rPr>
              <a:t>Grafische</a:t>
            </a:r>
          </a:p>
          <a:p>
            <a:pPr algn="r"/>
            <a:r>
              <a:rPr lang="en-GB" sz="2800" b="1" i="1" dirty="0">
                <a:solidFill>
                  <a:srgbClr val="932833"/>
                </a:solidFill>
              </a:rPr>
              <a:t>Patronen</a:t>
            </a:r>
            <a:endParaRPr lang="en-BE" sz="2800" b="1" i="1" dirty="0">
              <a:solidFill>
                <a:srgbClr val="932833"/>
              </a:solidFill>
            </a:endParaRPr>
          </a:p>
        </p:txBody>
      </p:sp>
      <p:sp>
        <p:nvSpPr>
          <p:cNvPr id="15" name="Rectangle 6">
            <a:extLst>
              <a:ext uri="{FF2B5EF4-FFF2-40B4-BE49-F238E27FC236}">
                <a16:creationId xmlns:a16="http://schemas.microsoft.com/office/drawing/2014/main" id="{DFC92EE1-9461-6142-AE3D-1793DAA1E2B9}"/>
              </a:ext>
            </a:extLst>
          </p:cNvPr>
          <p:cNvSpPr>
            <a:spLocks noChangeArrowheads="1"/>
          </p:cNvSpPr>
          <p:nvPr/>
        </p:nvSpPr>
        <p:spPr bwMode="auto">
          <a:xfrm>
            <a:off x="914400" y="4306303"/>
            <a:ext cx="221381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BE"/>
          </a:p>
        </p:txBody>
      </p:sp>
      <p:pic>
        <p:nvPicPr>
          <p:cNvPr id="9" name="Picture 8">
            <a:extLst>
              <a:ext uri="{FF2B5EF4-FFF2-40B4-BE49-F238E27FC236}">
                <a16:creationId xmlns:a16="http://schemas.microsoft.com/office/drawing/2014/main" id="{1684E672-DFDE-D044-8A7A-8860787DB6AD}"/>
              </a:ext>
            </a:extLst>
          </p:cNvPr>
          <p:cNvPicPr>
            <a:picLocks noChangeAspect="1"/>
          </p:cNvPicPr>
          <p:nvPr/>
        </p:nvPicPr>
        <p:blipFill>
          <a:blip r:embed="rId3"/>
          <a:stretch>
            <a:fillRect/>
          </a:stretch>
        </p:blipFill>
        <p:spPr>
          <a:xfrm>
            <a:off x="6488365" y="1633240"/>
            <a:ext cx="2070100" cy="1562100"/>
          </a:xfrm>
          <a:prstGeom prst="rect">
            <a:avLst/>
          </a:prstGeom>
        </p:spPr>
      </p:pic>
      <p:pic>
        <p:nvPicPr>
          <p:cNvPr id="10" name="Picture 9">
            <a:extLst>
              <a:ext uri="{FF2B5EF4-FFF2-40B4-BE49-F238E27FC236}">
                <a16:creationId xmlns:a16="http://schemas.microsoft.com/office/drawing/2014/main" id="{F5C54405-0719-914E-9072-6B1013468490}"/>
              </a:ext>
            </a:extLst>
          </p:cNvPr>
          <p:cNvPicPr>
            <a:picLocks noChangeAspect="1"/>
          </p:cNvPicPr>
          <p:nvPr/>
        </p:nvPicPr>
        <p:blipFill>
          <a:blip r:embed="rId4"/>
          <a:stretch>
            <a:fillRect/>
          </a:stretch>
        </p:blipFill>
        <p:spPr>
          <a:xfrm>
            <a:off x="6488365" y="3312529"/>
            <a:ext cx="2070100" cy="1562100"/>
          </a:xfrm>
          <a:prstGeom prst="rect">
            <a:avLst/>
          </a:prstGeom>
        </p:spPr>
      </p:pic>
      <p:sp>
        <p:nvSpPr>
          <p:cNvPr id="12" name="Rectangle 11">
            <a:extLst>
              <a:ext uri="{FF2B5EF4-FFF2-40B4-BE49-F238E27FC236}">
                <a16:creationId xmlns:a16="http://schemas.microsoft.com/office/drawing/2014/main" id="{9358212F-7858-0847-B6D8-2E0BD9B39929}"/>
              </a:ext>
            </a:extLst>
          </p:cNvPr>
          <p:cNvSpPr/>
          <p:nvPr/>
        </p:nvSpPr>
        <p:spPr>
          <a:xfrm>
            <a:off x="1748630" y="1529138"/>
            <a:ext cx="3946693" cy="2246769"/>
          </a:xfrm>
          <a:prstGeom prst="rect">
            <a:avLst/>
          </a:prstGeom>
        </p:spPr>
        <p:txBody>
          <a:bodyPr wrap="square">
            <a:spAutoFit/>
          </a:bodyPr>
          <a:lstStyle/>
          <a:p>
            <a:r>
              <a:rPr lang="en-BE" sz="1400" dirty="0">
                <a:solidFill>
                  <a:srgbClr val="0000FF"/>
                </a:solidFill>
              </a:rPr>
              <a:t>from</a:t>
            </a:r>
            <a:r>
              <a:rPr lang="en-BE" sz="1400" dirty="0"/>
              <a:t> ti_draw </a:t>
            </a:r>
            <a:r>
              <a:rPr lang="en-BE" sz="1400" dirty="0">
                <a:solidFill>
                  <a:srgbClr val="0000FF"/>
                </a:solidFill>
              </a:rPr>
              <a:t>import</a:t>
            </a:r>
            <a:r>
              <a:rPr lang="en-BE" sz="1400" dirty="0"/>
              <a:t> </a:t>
            </a:r>
            <a:r>
              <a:rPr lang="en-BE" sz="1400" dirty="0">
                <a:solidFill>
                  <a:srgbClr val="FF0000"/>
                </a:solidFill>
              </a:rPr>
              <a:t>*</a:t>
            </a:r>
          </a:p>
          <a:p>
            <a:endParaRPr lang="en-BE" sz="1400" dirty="0"/>
          </a:p>
          <a:p>
            <a:endParaRPr lang="en-GB" sz="1400" dirty="0">
              <a:solidFill>
                <a:srgbClr val="000000"/>
              </a:solidFill>
            </a:endParaRPr>
          </a:p>
          <a:p>
            <a:r>
              <a:rPr lang="en-GB" sz="1400" b="1" dirty="0">
                <a:solidFill>
                  <a:srgbClr val="0000FF"/>
                </a:solidFill>
              </a:rPr>
              <a:t>for</a:t>
            </a:r>
            <a:r>
              <a:rPr lang="en-GB" sz="1400" b="1" dirty="0">
                <a:solidFill>
                  <a:srgbClr val="000000"/>
                </a:solidFill>
              </a:rPr>
              <a:t> i </a:t>
            </a:r>
            <a:r>
              <a:rPr lang="en-GB" sz="1400" b="1" dirty="0">
                <a:solidFill>
                  <a:srgbClr val="0000FF"/>
                </a:solidFill>
              </a:rPr>
              <a:t>in</a:t>
            </a:r>
            <a:r>
              <a:rPr lang="en-GB" sz="1400" b="1" dirty="0">
                <a:solidFill>
                  <a:srgbClr val="000000"/>
                </a:solidFill>
              </a:rPr>
              <a:t> range(0,318,60):</a:t>
            </a:r>
            <a:endParaRPr lang="en-BE" sz="1400" b="1" dirty="0">
              <a:solidFill>
                <a:srgbClr val="000000"/>
              </a:solidFill>
            </a:endParaRPr>
          </a:p>
          <a:p>
            <a:endParaRPr lang="nl-NL" sz="1400" b="1" dirty="0">
              <a:solidFill>
                <a:srgbClr val="000000"/>
              </a:solidFill>
              <a:sym typeface="Symbol" pitchFamily="2" charset="2"/>
            </a:endParaRPr>
          </a:p>
          <a:p>
            <a:r>
              <a:rPr lang="nl-NL" sz="1400" dirty="0">
                <a:solidFill>
                  <a:srgbClr val="A6A6A6"/>
                </a:solidFill>
                <a:sym typeface="Symbol" pitchFamily="2" charset="2"/>
              </a:rPr>
              <a:t></a:t>
            </a:r>
            <a:r>
              <a:rPr lang="en-BE" sz="1400" dirty="0">
                <a:solidFill>
                  <a:srgbClr val="0000FF"/>
                </a:solidFill>
              </a:rPr>
              <a:t>for</a:t>
            </a:r>
            <a:r>
              <a:rPr lang="en-BE" sz="1400" dirty="0"/>
              <a:t> r </a:t>
            </a:r>
            <a:r>
              <a:rPr lang="en-BE" sz="1400" dirty="0">
                <a:solidFill>
                  <a:srgbClr val="0000FF"/>
                </a:solidFill>
              </a:rPr>
              <a:t>in</a:t>
            </a:r>
            <a:r>
              <a:rPr lang="en-BE" sz="1400" dirty="0"/>
              <a:t> range(30,0,-5):</a:t>
            </a:r>
          </a:p>
          <a:p>
            <a:r>
              <a:rPr lang="nl-NL" sz="1400" dirty="0">
                <a:solidFill>
                  <a:srgbClr val="A6A6A6"/>
                </a:solidFill>
                <a:sym typeface="Symbol" pitchFamily="2" charset="2"/>
              </a:rPr>
              <a:t></a:t>
            </a:r>
            <a:r>
              <a:rPr lang="en-BE" sz="1400" dirty="0"/>
              <a:t>set_color(255,255,255)</a:t>
            </a:r>
          </a:p>
          <a:p>
            <a:r>
              <a:rPr lang="nl-NL" sz="1400" dirty="0">
                <a:solidFill>
                  <a:srgbClr val="A6A6A6"/>
                </a:solidFill>
                <a:sym typeface="Symbol" pitchFamily="2" charset="2"/>
              </a:rPr>
              <a:t></a:t>
            </a:r>
            <a:r>
              <a:rPr lang="en-BE" sz="1400" dirty="0"/>
              <a:t>fill_circle(</a:t>
            </a:r>
            <a:r>
              <a:rPr lang="en-BE" sz="1400" b="1" dirty="0"/>
              <a:t>i</a:t>
            </a:r>
            <a:r>
              <a:rPr lang="en-BE" sz="1400" dirty="0"/>
              <a:t>,106,r)</a:t>
            </a:r>
          </a:p>
          <a:p>
            <a:r>
              <a:rPr lang="nl-NL" sz="1400" dirty="0">
                <a:solidFill>
                  <a:srgbClr val="A6A6A6"/>
                </a:solidFill>
                <a:sym typeface="Symbol" pitchFamily="2" charset="2"/>
              </a:rPr>
              <a:t></a:t>
            </a:r>
            <a:r>
              <a:rPr lang="en-BE" sz="1400" dirty="0"/>
              <a:t>set_color(0,0,0)</a:t>
            </a:r>
          </a:p>
          <a:p>
            <a:r>
              <a:rPr lang="nl-NL" sz="1400" dirty="0">
                <a:solidFill>
                  <a:srgbClr val="A6A6A6"/>
                </a:solidFill>
                <a:sym typeface="Symbol" pitchFamily="2" charset="2"/>
              </a:rPr>
              <a:t></a:t>
            </a:r>
            <a:r>
              <a:rPr lang="en-BE" sz="1400" dirty="0"/>
              <a:t>draw_circle(</a:t>
            </a:r>
            <a:r>
              <a:rPr lang="en-BE" sz="1400" b="1" dirty="0"/>
              <a:t>i</a:t>
            </a:r>
            <a:r>
              <a:rPr lang="en-BE" sz="1400" dirty="0"/>
              <a:t>,106,r)</a:t>
            </a:r>
            <a:endParaRPr lang="en-BE" dirty="0"/>
          </a:p>
        </p:txBody>
      </p:sp>
    </p:spTree>
    <p:extLst>
      <p:ext uri="{BB962C8B-B14F-4D97-AF65-F5344CB8AC3E}">
        <p14:creationId xmlns:p14="http://schemas.microsoft.com/office/powerpoint/2010/main" val="37062827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1BD37EED-8487-9649-87E5-112ACDBD60D7}"/>
              </a:ext>
            </a:extLst>
          </p:cNvPr>
          <p:cNvSpPr txBox="1"/>
          <p:nvPr/>
        </p:nvSpPr>
        <p:spPr>
          <a:xfrm>
            <a:off x="304402" y="404813"/>
            <a:ext cx="3760517" cy="954107"/>
          </a:xfrm>
          <a:prstGeom prst="rect">
            <a:avLst/>
          </a:prstGeom>
          <a:noFill/>
        </p:spPr>
        <p:txBody>
          <a:bodyPr wrap="none" rtlCol="0">
            <a:spAutoFit/>
          </a:bodyPr>
          <a:lstStyle/>
          <a:p>
            <a:r>
              <a:rPr lang="en-BE" sz="2800" b="1" dirty="0">
                <a:solidFill>
                  <a:srgbClr val="932833"/>
                </a:solidFill>
              </a:rPr>
              <a:t>Computational Thinking</a:t>
            </a:r>
            <a:br>
              <a:rPr lang="en-BE" sz="2800" b="1" dirty="0">
                <a:solidFill>
                  <a:srgbClr val="932833"/>
                </a:solidFill>
              </a:rPr>
            </a:br>
            <a:r>
              <a:rPr lang="en-BE" sz="2800" b="1" i="1" dirty="0">
                <a:solidFill>
                  <a:srgbClr val="932833"/>
                </a:solidFill>
              </a:rPr>
              <a:t>in de klas</a:t>
            </a:r>
          </a:p>
        </p:txBody>
      </p:sp>
      <p:sp>
        <p:nvSpPr>
          <p:cNvPr id="36" name="TextBox 35">
            <a:extLst>
              <a:ext uri="{FF2B5EF4-FFF2-40B4-BE49-F238E27FC236}">
                <a16:creationId xmlns:a16="http://schemas.microsoft.com/office/drawing/2014/main" id="{57D8E8D9-3C61-3B45-890A-8ED7FD030929}"/>
              </a:ext>
            </a:extLst>
          </p:cNvPr>
          <p:cNvSpPr txBox="1"/>
          <p:nvPr/>
        </p:nvSpPr>
        <p:spPr>
          <a:xfrm>
            <a:off x="10350339" y="404812"/>
            <a:ext cx="1585690" cy="954107"/>
          </a:xfrm>
          <a:prstGeom prst="rect">
            <a:avLst/>
          </a:prstGeom>
          <a:noFill/>
        </p:spPr>
        <p:txBody>
          <a:bodyPr wrap="none" rtlCol="0">
            <a:spAutoFit/>
          </a:bodyPr>
          <a:lstStyle/>
          <a:p>
            <a:pPr algn="r"/>
            <a:r>
              <a:rPr lang="en-GB" sz="2800" b="1" i="1" dirty="0">
                <a:solidFill>
                  <a:srgbClr val="932833"/>
                </a:solidFill>
              </a:rPr>
              <a:t>Grafische</a:t>
            </a:r>
          </a:p>
          <a:p>
            <a:pPr algn="r"/>
            <a:r>
              <a:rPr lang="en-GB" sz="2800" b="1" i="1" dirty="0">
                <a:solidFill>
                  <a:srgbClr val="932833"/>
                </a:solidFill>
              </a:rPr>
              <a:t>Patronen</a:t>
            </a:r>
            <a:endParaRPr lang="en-BE" sz="2800" b="1" i="1" dirty="0">
              <a:solidFill>
                <a:srgbClr val="932833"/>
              </a:solidFill>
            </a:endParaRPr>
          </a:p>
        </p:txBody>
      </p:sp>
      <p:pic>
        <p:nvPicPr>
          <p:cNvPr id="3" name="Picture 2">
            <a:extLst>
              <a:ext uri="{FF2B5EF4-FFF2-40B4-BE49-F238E27FC236}">
                <a16:creationId xmlns:a16="http://schemas.microsoft.com/office/drawing/2014/main" id="{FA6231EC-43DE-FD40-B6DB-2439C4437778}"/>
              </a:ext>
            </a:extLst>
          </p:cNvPr>
          <p:cNvPicPr>
            <a:picLocks noChangeAspect="1"/>
          </p:cNvPicPr>
          <p:nvPr/>
        </p:nvPicPr>
        <p:blipFill>
          <a:blip r:embed="rId3"/>
          <a:stretch>
            <a:fillRect/>
          </a:stretch>
        </p:blipFill>
        <p:spPr>
          <a:xfrm>
            <a:off x="6488365" y="1633240"/>
            <a:ext cx="2070100" cy="1562100"/>
          </a:xfrm>
          <a:prstGeom prst="rect">
            <a:avLst/>
          </a:prstGeom>
        </p:spPr>
      </p:pic>
      <p:pic>
        <p:nvPicPr>
          <p:cNvPr id="7" name="Picture 6">
            <a:extLst>
              <a:ext uri="{FF2B5EF4-FFF2-40B4-BE49-F238E27FC236}">
                <a16:creationId xmlns:a16="http://schemas.microsoft.com/office/drawing/2014/main" id="{101CA549-8E9F-8746-AA53-1B57F6757E67}"/>
              </a:ext>
            </a:extLst>
          </p:cNvPr>
          <p:cNvPicPr>
            <a:picLocks noChangeAspect="1"/>
          </p:cNvPicPr>
          <p:nvPr/>
        </p:nvPicPr>
        <p:blipFill>
          <a:blip r:embed="rId4"/>
          <a:stretch>
            <a:fillRect/>
          </a:stretch>
        </p:blipFill>
        <p:spPr>
          <a:xfrm>
            <a:off x="6488365" y="3312529"/>
            <a:ext cx="2070100" cy="1562100"/>
          </a:xfrm>
          <a:prstGeom prst="rect">
            <a:avLst/>
          </a:prstGeom>
        </p:spPr>
      </p:pic>
      <p:sp>
        <p:nvSpPr>
          <p:cNvPr id="15" name="Rectangle 6">
            <a:extLst>
              <a:ext uri="{FF2B5EF4-FFF2-40B4-BE49-F238E27FC236}">
                <a16:creationId xmlns:a16="http://schemas.microsoft.com/office/drawing/2014/main" id="{DFC92EE1-9461-6142-AE3D-1793DAA1E2B9}"/>
              </a:ext>
            </a:extLst>
          </p:cNvPr>
          <p:cNvSpPr>
            <a:spLocks noChangeArrowheads="1"/>
          </p:cNvSpPr>
          <p:nvPr/>
        </p:nvSpPr>
        <p:spPr bwMode="auto">
          <a:xfrm>
            <a:off x="914400" y="4306303"/>
            <a:ext cx="221381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BE"/>
          </a:p>
        </p:txBody>
      </p:sp>
      <p:pic>
        <p:nvPicPr>
          <p:cNvPr id="8" name="Picture 7">
            <a:extLst>
              <a:ext uri="{FF2B5EF4-FFF2-40B4-BE49-F238E27FC236}">
                <a16:creationId xmlns:a16="http://schemas.microsoft.com/office/drawing/2014/main" id="{716701C1-67A9-CD42-8870-C50CD2683F77}"/>
              </a:ext>
            </a:extLst>
          </p:cNvPr>
          <p:cNvPicPr>
            <a:picLocks noChangeAspect="1"/>
          </p:cNvPicPr>
          <p:nvPr/>
        </p:nvPicPr>
        <p:blipFill>
          <a:blip r:embed="rId5"/>
          <a:stretch>
            <a:fillRect/>
          </a:stretch>
        </p:blipFill>
        <p:spPr>
          <a:xfrm>
            <a:off x="6488365" y="4991818"/>
            <a:ext cx="2070100" cy="1562100"/>
          </a:xfrm>
          <a:prstGeom prst="rect">
            <a:avLst/>
          </a:prstGeom>
        </p:spPr>
      </p:pic>
      <p:sp>
        <p:nvSpPr>
          <p:cNvPr id="9" name="Rectangle 8">
            <a:extLst>
              <a:ext uri="{FF2B5EF4-FFF2-40B4-BE49-F238E27FC236}">
                <a16:creationId xmlns:a16="http://schemas.microsoft.com/office/drawing/2014/main" id="{D0986AE2-122F-EB43-BF2E-41C86E650009}"/>
              </a:ext>
            </a:extLst>
          </p:cNvPr>
          <p:cNvSpPr/>
          <p:nvPr/>
        </p:nvSpPr>
        <p:spPr>
          <a:xfrm>
            <a:off x="1748630" y="1529138"/>
            <a:ext cx="3946693" cy="2246769"/>
          </a:xfrm>
          <a:prstGeom prst="rect">
            <a:avLst/>
          </a:prstGeom>
        </p:spPr>
        <p:txBody>
          <a:bodyPr wrap="square">
            <a:spAutoFit/>
          </a:bodyPr>
          <a:lstStyle/>
          <a:p>
            <a:r>
              <a:rPr lang="en-BE" sz="1400" dirty="0">
                <a:solidFill>
                  <a:srgbClr val="0000FF"/>
                </a:solidFill>
              </a:rPr>
              <a:t>from</a:t>
            </a:r>
            <a:r>
              <a:rPr lang="en-BE" sz="1400" dirty="0"/>
              <a:t> ti_draw </a:t>
            </a:r>
            <a:r>
              <a:rPr lang="en-BE" sz="1400" dirty="0">
                <a:solidFill>
                  <a:srgbClr val="0000FF"/>
                </a:solidFill>
              </a:rPr>
              <a:t>import</a:t>
            </a:r>
            <a:r>
              <a:rPr lang="en-BE" sz="1400" dirty="0"/>
              <a:t> </a:t>
            </a:r>
            <a:r>
              <a:rPr lang="en-BE" sz="1400" dirty="0">
                <a:solidFill>
                  <a:srgbClr val="FF0000"/>
                </a:solidFill>
              </a:rPr>
              <a:t>*</a:t>
            </a:r>
          </a:p>
          <a:p>
            <a:endParaRPr lang="en-BE" sz="1400" dirty="0"/>
          </a:p>
          <a:p>
            <a:r>
              <a:rPr lang="en-GB" sz="1400" b="1" dirty="0">
                <a:solidFill>
                  <a:srgbClr val="0000FF"/>
                </a:solidFill>
              </a:rPr>
              <a:t>for </a:t>
            </a:r>
            <a:r>
              <a:rPr lang="en-GB" sz="1400" b="1" dirty="0">
                <a:solidFill>
                  <a:srgbClr val="000000"/>
                </a:solidFill>
              </a:rPr>
              <a:t>j </a:t>
            </a:r>
            <a:r>
              <a:rPr lang="en-GB" sz="1400" b="1" dirty="0">
                <a:solidFill>
                  <a:srgbClr val="0000FF"/>
                </a:solidFill>
              </a:rPr>
              <a:t>in </a:t>
            </a:r>
            <a:r>
              <a:rPr lang="en-GB" sz="1400" b="1" dirty="0">
                <a:solidFill>
                  <a:srgbClr val="000000"/>
                </a:solidFill>
              </a:rPr>
              <a:t>range(0,212,60):</a:t>
            </a:r>
          </a:p>
          <a:p>
            <a:r>
              <a:rPr lang="nl-NL" sz="1400" dirty="0">
                <a:solidFill>
                  <a:srgbClr val="A6A6A6"/>
                </a:solidFill>
                <a:sym typeface="Symbol" pitchFamily="2" charset="2"/>
              </a:rPr>
              <a:t></a:t>
            </a:r>
            <a:r>
              <a:rPr lang="en-GB" sz="1400" dirty="0">
                <a:solidFill>
                  <a:srgbClr val="0000FF"/>
                </a:solidFill>
              </a:rPr>
              <a:t>for </a:t>
            </a:r>
            <a:r>
              <a:rPr lang="en-GB" sz="1400" dirty="0">
                <a:solidFill>
                  <a:srgbClr val="000000"/>
                </a:solidFill>
              </a:rPr>
              <a:t>i</a:t>
            </a:r>
            <a:r>
              <a:rPr lang="en-GB" sz="1400" dirty="0">
                <a:solidFill>
                  <a:srgbClr val="0000FF"/>
                </a:solidFill>
              </a:rPr>
              <a:t> in </a:t>
            </a:r>
            <a:r>
              <a:rPr lang="en-GB" sz="1400" dirty="0">
                <a:solidFill>
                  <a:srgbClr val="000000"/>
                </a:solidFill>
              </a:rPr>
              <a:t>range(0,318,60):</a:t>
            </a:r>
            <a:endParaRPr lang="en-BE" sz="1400" dirty="0">
              <a:solidFill>
                <a:srgbClr val="000000"/>
              </a:solidFill>
            </a:endParaRPr>
          </a:p>
          <a:p>
            <a:endParaRPr lang="nl-NL" sz="1400" b="1" dirty="0">
              <a:solidFill>
                <a:srgbClr val="000000"/>
              </a:solidFill>
              <a:sym typeface="Symbol" pitchFamily="2" charset="2"/>
            </a:endParaRPr>
          </a:p>
          <a:p>
            <a:r>
              <a:rPr lang="nl-NL" sz="1400" dirty="0">
                <a:solidFill>
                  <a:srgbClr val="A6A6A6"/>
                </a:solidFill>
                <a:sym typeface="Symbol" pitchFamily="2" charset="2"/>
              </a:rPr>
              <a:t> </a:t>
            </a:r>
            <a:r>
              <a:rPr lang="en-BE" sz="1400" dirty="0">
                <a:solidFill>
                  <a:srgbClr val="0000FF"/>
                </a:solidFill>
              </a:rPr>
              <a:t>for</a:t>
            </a:r>
            <a:r>
              <a:rPr lang="en-BE" sz="1400" dirty="0"/>
              <a:t> r </a:t>
            </a:r>
            <a:r>
              <a:rPr lang="en-BE" sz="1400" dirty="0">
                <a:solidFill>
                  <a:srgbClr val="0000FF"/>
                </a:solidFill>
              </a:rPr>
              <a:t>in</a:t>
            </a:r>
            <a:r>
              <a:rPr lang="en-BE" sz="1400" dirty="0"/>
              <a:t> range(30,0,-5):</a:t>
            </a:r>
          </a:p>
          <a:p>
            <a:r>
              <a:rPr lang="nl-NL" sz="1400" dirty="0">
                <a:solidFill>
                  <a:srgbClr val="A6A6A6"/>
                </a:solidFill>
                <a:sym typeface="Symbol" pitchFamily="2" charset="2"/>
              </a:rPr>
              <a:t></a:t>
            </a:r>
            <a:r>
              <a:rPr lang="en-BE" sz="1400" dirty="0"/>
              <a:t>set_color(255,255,255)</a:t>
            </a:r>
          </a:p>
          <a:p>
            <a:r>
              <a:rPr lang="nl-NL" sz="1400" dirty="0">
                <a:solidFill>
                  <a:srgbClr val="A6A6A6"/>
                </a:solidFill>
                <a:sym typeface="Symbol" pitchFamily="2" charset="2"/>
              </a:rPr>
              <a:t></a:t>
            </a:r>
            <a:r>
              <a:rPr lang="en-BE" sz="1400" dirty="0"/>
              <a:t>fill_circle(i,</a:t>
            </a:r>
            <a:r>
              <a:rPr lang="en-BE" sz="1400" b="1" dirty="0"/>
              <a:t>j</a:t>
            </a:r>
            <a:r>
              <a:rPr lang="en-BE" sz="1400" dirty="0"/>
              <a:t>,r)</a:t>
            </a:r>
          </a:p>
          <a:p>
            <a:r>
              <a:rPr lang="nl-NL" sz="1400" dirty="0">
                <a:solidFill>
                  <a:srgbClr val="A6A6A6"/>
                </a:solidFill>
                <a:sym typeface="Symbol" pitchFamily="2" charset="2"/>
              </a:rPr>
              <a:t></a:t>
            </a:r>
            <a:r>
              <a:rPr lang="en-BE" sz="1400" dirty="0"/>
              <a:t>set_color(0,0,0)</a:t>
            </a:r>
          </a:p>
          <a:p>
            <a:r>
              <a:rPr lang="nl-NL" sz="1400" dirty="0">
                <a:solidFill>
                  <a:srgbClr val="A6A6A6"/>
                </a:solidFill>
                <a:sym typeface="Symbol" pitchFamily="2" charset="2"/>
              </a:rPr>
              <a:t></a:t>
            </a:r>
            <a:r>
              <a:rPr lang="en-BE" sz="1400" dirty="0"/>
              <a:t>draw_circle(i,</a:t>
            </a:r>
            <a:r>
              <a:rPr lang="en-BE" sz="1400" b="1" dirty="0"/>
              <a:t>j</a:t>
            </a:r>
            <a:r>
              <a:rPr lang="en-BE" sz="1400" dirty="0"/>
              <a:t>,r)</a:t>
            </a:r>
            <a:endParaRPr lang="en-BE" dirty="0"/>
          </a:p>
        </p:txBody>
      </p:sp>
    </p:spTree>
    <p:extLst>
      <p:ext uri="{BB962C8B-B14F-4D97-AF65-F5344CB8AC3E}">
        <p14:creationId xmlns:p14="http://schemas.microsoft.com/office/powerpoint/2010/main" val="41120123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C9AA30B-6056-3E41-9BD0-F9476A2CE691}"/>
              </a:ext>
            </a:extLst>
          </p:cNvPr>
          <p:cNvSpPr/>
          <p:nvPr/>
        </p:nvSpPr>
        <p:spPr>
          <a:xfrm>
            <a:off x="1748630" y="1529138"/>
            <a:ext cx="3946693" cy="2246769"/>
          </a:xfrm>
          <a:prstGeom prst="rect">
            <a:avLst/>
          </a:prstGeom>
        </p:spPr>
        <p:txBody>
          <a:bodyPr wrap="square">
            <a:spAutoFit/>
          </a:bodyPr>
          <a:lstStyle/>
          <a:p>
            <a:r>
              <a:rPr lang="en-BE" sz="1400" dirty="0">
                <a:solidFill>
                  <a:srgbClr val="0000FF"/>
                </a:solidFill>
              </a:rPr>
              <a:t>from</a:t>
            </a:r>
            <a:r>
              <a:rPr lang="en-BE" sz="1400" dirty="0"/>
              <a:t> ti_draw </a:t>
            </a:r>
            <a:r>
              <a:rPr lang="en-BE" sz="1400" dirty="0">
                <a:solidFill>
                  <a:srgbClr val="0000FF"/>
                </a:solidFill>
              </a:rPr>
              <a:t>import</a:t>
            </a:r>
            <a:r>
              <a:rPr lang="en-BE" sz="1400" dirty="0"/>
              <a:t> </a:t>
            </a:r>
            <a:r>
              <a:rPr lang="en-BE" sz="1400" dirty="0">
                <a:solidFill>
                  <a:srgbClr val="FF0000"/>
                </a:solidFill>
              </a:rPr>
              <a:t>*</a:t>
            </a:r>
          </a:p>
          <a:p>
            <a:endParaRPr lang="en-BE" sz="1400" dirty="0"/>
          </a:p>
          <a:p>
            <a:r>
              <a:rPr lang="en-GB" sz="1400" dirty="0">
                <a:solidFill>
                  <a:srgbClr val="0000FF"/>
                </a:solidFill>
              </a:rPr>
              <a:t>for </a:t>
            </a:r>
            <a:r>
              <a:rPr lang="en-GB" sz="1400" dirty="0">
                <a:solidFill>
                  <a:srgbClr val="000000"/>
                </a:solidFill>
              </a:rPr>
              <a:t>j </a:t>
            </a:r>
            <a:r>
              <a:rPr lang="en-GB" sz="1400" dirty="0">
                <a:solidFill>
                  <a:srgbClr val="0000FF"/>
                </a:solidFill>
              </a:rPr>
              <a:t>in </a:t>
            </a:r>
            <a:r>
              <a:rPr lang="en-GB" sz="1400" dirty="0">
                <a:solidFill>
                  <a:srgbClr val="000000"/>
                </a:solidFill>
              </a:rPr>
              <a:t>range(0,212,</a:t>
            </a:r>
            <a:r>
              <a:rPr lang="en-GB" sz="1400" b="1" dirty="0">
                <a:solidFill>
                  <a:srgbClr val="000000"/>
                </a:solidFill>
              </a:rPr>
              <a:t>30</a:t>
            </a:r>
            <a:r>
              <a:rPr lang="en-GB" sz="1400" dirty="0">
                <a:solidFill>
                  <a:srgbClr val="000000"/>
                </a:solidFill>
              </a:rPr>
              <a:t>):</a:t>
            </a:r>
          </a:p>
          <a:p>
            <a:r>
              <a:rPr lang="nl-NL" sz="1400" dirty="0">
                <a:solidFill>
                  <a:srgbClr val="A6A6A6"/>
                </a:solidFill>
                <a:sym typeface="Symbol" pitchFamily="2" charset="2"/>
              </a:rPr>
              <a:t></a:t>
            </a:r>
            <a:r>
              <a:rPr lang="en-GB" sz="1400" dirty="0">
                <a:solidFill>
                  <a:srgbClr val="0000FF"/>
                </a:solidFill>
              </a:rPr>
              <a:t>for </a:t>
            </a:r>
            <a:r>
              <a:rPr lang="en-GB" sz="1400" dirty="0">
                <a:solidFill>
                  <a:srgbClr val="000000"/>
                </a:solidFill>
              </a:rPr>
              <a:t>i</a:t>
            </a:r>
            <a:r>
              <a:rPr lang="en-GB" sz="1400" dirty="0">
                <a:solidFill>
                  <a:srgbClr val="0000FF"/>
                </a:solidFill>
              </a:rPr>
              <a:t> in </a:t>
            </a:r>
            <a:r>
              <a:rPr lang="en-GB" sz="1400" dirty="0">
                <a:solidFill>
                  <a:srgbClr val="000000"/>
                </a:solidFill>
              </a:rPr>
              <a:t>range(0,318,60):</a:t>
            </a:r>
            <a:endParaRPr lang="en-BE" sz="1400" dirty="0">
              <a:solidFill>
                <a:srgbClr val="000000"/>
              </a:solidFill>
            </a:endParaRPr>
          </a:p>
          <a:p>
            <a:endParaRPr lang="nl-NL" sz="1400" b="1" dirty="0">
              <a:solidFill>
                <a:srgbClr val="000000"/>
              </a:solidFill>
              <a:sym typeface="Symbol" pitchFamily="2" charset="2"/>
            </a:endParaRPr>
          </a:p>
          <a:p>
            <a:r>
              <a:rPr lang="nl-NL" sz="1400" dirty="0">
                <a:solidFill>
                  <a:srgbClr val="A6A6A6"/>
                </a:solidFill>
                <a:sym typeface="Symbol" pitchFamily="2" charset="2"/>
              </a:rPr>
              <a:t> </a:t>
            </a:r>
            <a:r>
              <a:rPr lang="en-BE" sz="1400" dirty="0">
                <a:solidFill>
                  <a:srgbClr val="0000FF"/>
                </a:solidFill>
              </a:rPr>
              <a:t>for</a:t>
            </a:r>
            <a:r>
              <a:rPr lang="en-BE" sz="1400" dirty="0"/>
              <a:t> r </a:t>
            </a:r>
            <a:r>
              <a:rPr lang="en-BE" sz="1400" dirty="0">
                <a:solidFill>
                  <a:srgbClr val="0000FF"/>
                </a:solidFill>
              </a:rPr>
              <a:t>in</a:t>
            </a:r>
            <a:r>
              <a:rPr lang="en-BE" sz="1400" dirty="0"/>
              <a:t> range(30,0,-5):</a:t>
            </a:r>
          </a:p>
          <a:p>
            <a:r>
              <a:rPr lang="nl-NL" sz="1400" dirty="0">
                <a:solidFill>
                  <a:srgbClr val="A6A6A6"/>
                </a:solidFill>
                <a:sym typeface="Symbol" pitchFamily="2" charset="2"/>
              </a:rPr>
              <a:t></a:t>
            </a:r>
            <a:r>
              <a:rPr lang="en-BE" sz="1400" dirty="0"/>
              <a:t>set_color(255,255,255)</a:t>
            </a:r>
          </a:p>
          <a:p>
            <a:r>
              <a:rPr lang="nl-NL" sz="1400" dirty="0">
                <a:solidFill>
                  <a:srgbClr val="A6A6A6"/>
                </a:solidFill>
                <a:sym typeface="Symbol" pitchFamily="2" charset="2"/>
              </a:rPr>
              <a:t></a:t>
            </a:r>
            <a:r>
              <a:rPr lang="en-BE" sz="1400" dirty="0"/>
              <a:t>fill_circle(i,j,r)</a:t>
            </a:r>
          </a:p>
          <a:p>
            <a:r>
              <a:rPr lang="nl-NL" sz="1400" dirty="0">
                <a:solidFill>
                  <a:srgbClr val="A6A6A6"/>
                </a:solidFill>
                <a:sym typeface="Symbol" pitchFamily="2" charset="2"/>
              </a:rPr>
              <a:t></a:t>
            </a:r>
            <a:r>
              <a:rPr lang="en-BE" sz="1400" dirty="0"/>
              <a:t>set_color(0,0,0)</a:t>
            </a:r>
          </a:p>
          <a:p>
            <a:r>
              <a:rPr lang="nl-NL" sz="1400" dirty="0">
                <a:solidFill>
                  <a:srgbClr val="A6A6A6"/>
                </a:solidFill>
                <a:sym typeface="Symbol" pitchFamily="2" charset="2"/>
              </a:rPr>
              <a:t></a:t>
            </a:r>
            <a:r>
              <a:rPr lang="en-BE" sz="1400" dirty="0"/>
              <a:t>draw_circle(i,j,r)</a:t>
            </a:r>
            <a:endParaRPr lang="en-BE" dirty="0"/>
          </a:p>
        </p:txBody>
      </p:sp>
      <p:pic>
        <p:nvPicPr>
          <p:cNvPr id="2" name="Picture 1">
            <a:extLst>
              <a:ext uri="{FF2B5EF4-FFF2-40B4-BE49-F238E27FC236}">
                <a16:creationId xmlns:a16="http://schemas.microsoft.com/office/drawing/2014/main" id="{EA979AE4-3BF6-9A42-A765-FA5FEEE80C02}"/>
              </a:ext>
            </a:extLst>
          </p:cNvPr>
          <p:cNvPicPr>
            <a:picLocks noChangeAspect="1"/>
          </p:cNvPicPr>
          <p:nvPr/>
        </p:nvPicPr>
        <p:blipFill>
          <a:blip r:embed="rId3"/>
          <a:stretch>
            <a:fillRect/>
          </a:stretch>
        </p:blipFill>
        <p:spPr>
          <a:xfrm>
            <a:off x="6488365" y="4991818"/>
            <a:ext cx="2070100" cy="1562100"/>
          </a:xfrm>
          <a:prstGeom prst="rect">
            <a:avLst/>
          </a:prstGeom>
        </p:spPr>
      </p:pic>
      <p:sp>
        <p:nvSpPr>
          <p:cNvPr id="37" name="TextBox 36">
            <a:extLst>
              <a:ext uri="{FF2B5EF4-FFF2-40B4-BE49-F238E27FC236}">
                <a16:creationId xmlns:a16="http://schemas.microsoft.com/office/drawing/2014/main" id="{1BD37EED-8487-9649-87E5-112ACDBD60D7}"/>
              </a:ext>
            </a:extLst>
          </p:cNvPr>
          <p:cNvSpPr txBox="1"/>
          <p:nvPr/>
        </p:nvSpPr>
        <p:spPr>
          <a:xfrm>
            <a:off x="304402" y="404813"/>
            <a:ext cx="3760517" cy="954107"/>
          </a:xfrm>
          <a:prstGeom prst="rect">
            <a:avLst/>
          </a:prstGeom>
          <a:noFill/>
        </p:spPr>
        <p:txBody>
          <a:bodyPr wrap="none" rtlCol="0">
            <a:spAutoFit/>
          </a:bodyPr>
          <a:lstStyle/>
          <a:p>
            <a:r>
              <a:rPr lang="en-BE" sz="2800" b="1" dirty="0">
                <a:solidFill>
                  <a:srgbClr val="932833"/>
                </a:solidFill>
              </a:rPr>
              <a:t>Computational Thinking</a:t>
            </a:r>
            <a:br>
              <a:rPr lang="en-BE" sz="2800" b="1" dirty="0">
                <a:solidFill>
                  <a:srgbClr val="932833"/>
                </a:solidFill>
              </a:rPr>
            </a:br>
            <a:r>
              <a:rPr lang="en-BE" sz="2800" b="1" i="1" dirty="0">
                <a:solidFill>
                  <a:srgbClr val="932833"/>
                </a:solidFill>
              </a:rPr>
              <a:t>in de klas</a:t>
            </a:r>
          </a:p>
        </p:txBody>
      </p:sp>
      <p:sp>
        <p:nvSpPr>
          <p:cNvPr id="36" name="TextBox 35">
            <a:extLst>
              <a:ext uri="{FF2B5EF4-FFF2-40B4-BE49-F238E27FC236}">
                <a16:creationId xmlns:a16="http://schemas.microsoft.com/office/drawing/2014/main" id="{57D8E8D9-3C61-3B45-890A-8ED7FD030929}"/>
              </a:ext>
            </a:extLst>
          </p:cNvPr>
          <p:cNvSpPr txBox="1"/>
          <p:nvPr/>
        </p:nvSpPr>
        <p:spPr>
          <a:xfrm>
            <a:off x="10350339" y="404812"/>
            <a:ext cx="1585690" cy="954107"/>
          </a:xfrm>
          <a:prstGeom prst="rect">
            <a:avLst/>
          </a:prstGeom>
          <a:noFill/>
        </p:spPr>
        <p:txBody>
          <a:bodyPr wrap="none" rtlCol="0">
            <a:spAutoFit/>
          </a:bodyPr>
          <a:lstStyle/>
          <a:p>
            <a:pPr algn="r"/>
            <a:r>
              <a:rPr lang="en-GB" sz="2800" b="1" i="1" dirty="0">
                <a:solidFill>
                  <a:srgbClr val="932833"/>
                </a:solidFill>
              </a:rPr>
              <a:t>Grafische</a:t>
            </a:r>
          </a:p>
          <a:p>
            <a:pPr algn="r"/>
            <a:r>
              <a:rPr lang="en-GB" sz="2800" b="1" i="1" dirty="0">
                <a:solidFill>
                  <a:srgbClr val="932833"/>
                </a:solidFill>
              </a:rPr>
              <a:t>Patronen</a:t>
            </a:r>
            <a:endParaRPr lang="en-BE" sz="2800" b="1" i="1" dirty="0">
              <a:solidFill>
                <a:srgbClr val="932833"/>
              </a:solidFill>
            </a:endParaRPr>
          </a:p>
        </p:txBody>
      </p:sp>
      <p:pic>
        <p:nvPicPr>
          <p:cNvPr id="3" name="Picture 2">
            <a:extLst>
              <a:ext uri="{FF2B5EF4-FFF2-40B4-BE49-F238E27FC236}">
                <a16:creationId xmlns:a16="http://schemas.microsoft.com/office/drawing/2014/main" id="{FA6231EC-43DE-FD40-B6DB-2439C4437778}"/>
              </a:ext>
            </a:extLst>
          </p:cNvPr>
          <p:cNvPicPr>
            <a:picLocks noChangeAspect="1"/>
          </p:cNvPicPr>
          <p:nvPr/>
        </p:nvPicPr>
        <p:blipFill>
          <a:blip r:embed="rId4"/>
          <a:stretch>
            <a:fillRect/>
          </a:stretch>
        </p:blipFill>
        <p:spPr>
          <a:xfrm>
            <a:off x="6488365" y="1633240"/>
            <a:ext cx="2070100" cy="1562100"/>
          </a:xfrm>
          <a:prstGeom prst="rect">
            <a:avLst/>
          </a:prstGeom>
        </p:spPr>
      </p:pic>
      <p:pic>
        <p:nvPicPr>
          <p:cNvPr id="7" name="Picture 6">
            <a:extLst>
              <a:ext uri="{FF2B5EF4-FFF2-40B4-BE49-F238E27FC236}">
                <a16:creationId xmlns:a16="http://schemas.microsoft.com/office/drawing/2014/main" id="{101CA549-8E9F-8746-AA53-1B57F6757E67}"/>
              </a:ext>
            </a:extLst>
          </p:cNvPr>
          <p:cNvPicPr>
            <a:picLocks noChangeAspect="1"/>
          </p:cNvPicPr>
          <p:nvPr/>
        </p:nvPicPr>
        <p:blipFill>
          <a:blip r:embed="rId5"/>
          <a:stretch>
            <a:fillRect/>
          </a:stretch>
        </p:blipFill>
        <p:spPr>
          <a:xfrm>
            <a:off x="6488365" y="3312529"/>
            <a:ext cx="2070100" cy="1562100"/>
          </a:xfrm>
          <a:prstGeom prst="rect">
            <a:avLst/>
          </a:prstGeom>
        </p:spPr>
      </p:pic>
      <p:sp>
        <p:nvSpPr>
          <p:cNvPr id="15" name="Rectangle 6">
            <a:extLst>
              <a:ext uri="{FF2B5EF4-FFF2-40B4-BE49-F238E27FC236}">
                <a16:creationId xmlns:a16="http://schemas.microsoft.com/office/drawing/2014/main" id="{DFC92EE1-9461-6142-AE3D-1793DAA1E2B9}"/>
              </a:ext>
            </a:extLst>
          </p:cNvPr>
          <p:cNvSpPr>
            <a:spLocks noChangeArrowheads="1"/>
          </p:cNvSpPr>
          <p:nvPr/>
        </p:nvSpPr>
        <p:spPr bwMode="auto">
          <a:xfrm>
            <a:off x="914400" y="4306303"/>
            <a:ext cx="221381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BE"/>
          </a:p>
        </p:txBody>
      </p:sp>
    </p:spTree>
    <p:extLst>
      <p:ext uri="{BB962C8B-B14F-4D97-AF65-F5344CB8AC3E}">
        <p14:creationId xmlns:p14="http://schemas.microsoft.com/office/powerpoint/2010/main" val="25628581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BA8C103-6078-A643-807A-1A155CE89121}"/>
              </a:ext>
            </a:extLst>
          </p:cNvPr>
          <p:cNvSpPr/>
          <p:nvPr/>
        </p:nvSpPr>
        <p:spPr>
          <a:xfrm>
            <a:off x="1748630" y="1529138"/>
            <a:ext cx="3946693" cy="2246769"/>
          </a:xfrm>
          <a:prstGeom prst="rect">
            <a:avLst/>
          </a:prstGeom>
        </p:spPr>
        <p:txBody>
          <a:bodyPr wrap="square">
            <a:spAutoFit/>
          </a:bodyPr>
          <a:lstStyle/>
          <a:p>
            <a:r>
              <a:rPr lang="en-BE" sz="1400" dirty="0">
                <a:solidFill>
                  <a:srgbClr val="0000FF"/>
                </a:solidFill>
              </a:rPr>
              <a:t>from</a:t>
            </a:r>
            <a:r>
              <a:rPr lang="en-BE" sz="1400" dirty="0"/>
              <a:t> ti_draw </a:t>
            </a:r>
            <a:r>
              <a:rPr lang="en-BE" sz="1400" dirty="0">
                <a:solidFill>
                  <a:srgbClr val="0000FF"/>
                </a:solidFill>
              </a:rPr>
              <a:t>import</a:t>
            </a:r>
            <a:r>
              <a:rPr lang="en-BE" sz="1400" dirty="0"/>
              <a:t> </a:t>
            </a:r>
            <a:r>
              <a:rPr lang="en-BE" sz="1400" dirty="0">
                <a:solidFill>
                  <a:srgbClr val="FF0000"/>
                </a:solidFill>
              </a:rPr>
              <a:t>*</a:t>
            </a:r>
          </a:p>
          <a:p>
            <a:endParaRPr lang="en-BE" sz="1400" dirty="0"/>
          </a:p>
          <a:p>
            <a:r>
              <a:rPr lang="en-GB" sz="1400" dirty="0">
                <a:solidFill>
                  <a:srgbClr val="0000FF"/>
                </a:solidFill>
              </a:rPr>
              <a:t>for </a:t>
            </a:r>
            <a:r>
              <a:rPr lang="en-GB" sz="1400" dirty="0">
                <a:solidFill>
                  <a:srgbClr val="000000"/>
                </a:solidFill>
              </a:rPr>
              <a:t>j </a:t>
            </a:r>
            <a:r>
              <a:rPr lang="en-GB" sz="1400" dirty="0">
                <a:solidFill>
                  <a:srgbClr val="0000FF"/>
                </a:solidFill>
              </a:rPr>
              <a:t>in </a:t>
            </a:r>
            <a:r>
              <a:rPr lang="en-GB" sz="1400" dirty="0">
                <a:solidFill>
                  <a:srgbClr val="000000"/>
                </a:solidFill>
              </a:rPr>
              <a:t>range(0,212,</a:t>
            </a:r>
            <a:r>
              <a:rPr lang="en-GB" sz="1400" b="1" dirty="0">
                <a:solidFill>
                  <a:srgbClr val="000000"/>
                </a:solidFill>
              </a:rPr>
              <a:t>15</a:t>
            </a:r>
            <a:r>
              <a:rPr lang="en-GB" sz="1400" dirty="0">
                <a:solidFill>
                  <a:srgbClr val="000000"/>
                </a:solidFill>
              </a:rPr>
              <a:t>):</a:t>
            </a:r>
          </a:p>
          <a:p>
            <a:r>
              <a:rPr lang="nl-NL" sz="1400" dirty="0">
                <a:solidFill>
                  <a:srgbClr val="A6A6A6"/>
                </a:solidFill>
                <a:sym typeface="Symbol" pitchFamily="2" charset="2"/>
              </a:rPr>
              <a:t></a:t>
            </a:r>
            <a:r>
              <a:rPr lang="en-GB" sz="1400" dirty="0">
                <a:solidFill>
                  <a:srgbClr val="0000FF"/>
                </a:solidFill>
              </a:rPr>
              <a:t>for </a:t>
            </a:r>
            <a:r>
              <a:rPr lang="en-GB" sz="1400" dirty="0">
                <a:solidFill>
                  <a:srgbClr val="000000"/>
                </a:solidFill>
              </a:rPr>
              <a:t>i</a:t>
            </a:r>
            <a:r>
              <a:rPr lang="en-GB" sz="1400" dirty="0">
                <a:solidFill>
                  <a:srgbClr val="0000FF"/>
                </a:solidFill>
              </a:rPr>
              <a:t> in </a:t>
            </a:r>
            <a:r>
              <a:rPr lang="en-GB" sz="1400" dirty="0">
                <a:solidFill>
                  <a:srgbClr val="000000"/>
                </a:solidFill>
              </a:rPr>
              <a:t>range(0,318,60):</a:t>
            </a:r>
            <a:endParaRPr lang="en-BE" sz="1400" dirty="0">
              <a:solidFill>
                <a:srgbClr val="000000"/>
              </a:solidFill>
            </a:endParaRPr>
          </a:p>
          <a:p>
            <a:endParaRPr lang="nl-NL" sz="1400" b="1" dirty="0">
              <a:solidFill>
                <a:srgbClr val="000000"/>
              </a:solidFill>
              <a:sym typeface="Symbol" pitchFamily="2" charset="2"/>
            </a:endParaRPr>
          </a:p>
          <a:p>
            <a:r>
              <a:rPr lang="nl-NL" sz="1400" dirty="0">
                <a:solidFill>
                  <a:srgbClr val="A6A6A6"/>
                </a:solidFill>
                <a:sym typeface="Symbol" pitchFamily="2" charset="2"/>
              </a:rPr>
              <a:t> </a:t>
            </a:r>
            <a:r>
              <a:rPr lang="en-BE" sz="1400" dirty="0">
                <a:solidFill>
                  <a:srgbClr val="0000FF"/>
                </a:solidFill>
              </a:rPr>
              <a:t>for</a:t>
            </a:r>
            <a:r>
              <a:rPr lang="en-BE" sz="1400" dirty="0"/>
              <a:t> r </a:t>
            </a:r>
            <a:r>
              <a:rPr lang="en-BE" sz="1400" dirty="0">
                <a:solidFill>
                  <a:srgbClr val="0000FF"/>
                </a:solidFill>
              </a:rPr>
              <a:t>in</a:t>
            </a:r>
            <a:r>
              <a:rPr lang="en-BE" sz="1400" dirty="0"/>
              <a:t> range(30,0,-5):</a:t>
            </a:r>
          </a:p>
          <a:p>
            <a:r>
              <a:rPr lang="nl-NL" sz="1400" dirty="0">
                <a:solidFill>
                  <a:srgbClr val="A6A6A6"/>
                </a:solidFill>
                <a:sym typeface="Symbol" pitchFamily="2" charset="2"/>
              </a:rPr>
              <a:t></a:t>
            </a:r>
            <a:r>
              <a:rPr lang="en-BE" sz="1400" dirty="0"/>
              <a:t>set_color(255,255,255)</a:t>
            </a:r>
          </a:p>
          <a:p>
            <a:r>
              <a:rPr lang="nl-NL" sz="1400" dirty="0">
                <a:solidFill>
                  <a:srgbClr val="A6A6A6"/>
                </a:solidFill>
                <a:sym typeface="Symbol" pitchFamily="2" charset="2"/>
              </a:rPr>
              <a:t></a:t>
            </a:r>
            <a:r>
              <a:rPr lang="en-BE" sz="1400" dirty="0"/>
              <a:t>fill_circle(i,j,r)</a:t>
            </a:r>
          </a:p>
          <a:p>
            <a:r>
              <a:rPr lang="nl-NL" sz="1400" dirty="0">
                <a:solidFill>
                  <a:srgbClr val="A6A6A6"/>
                </a:solidFill>
                <a:sym typeface="Symbol" pitchFamily="2" charset="2"/>
              </a:rPr>
              <a:t></a:t>
            </a:r>
            <a:r>
              <a:rPr lang="en-BE" sz="1400" dirty="0"/>
              <a:t>set_color(0,0,0)</a:t>
            </a:r>
          </a:p>
          <a:p>
            <a:r>
              <a:rPr lang="nl-NL" sz="1400" dirty="0">
                <a:solidFill>
                  <a:srgbClr val="A6A6A6"/>
                </a:solidFill>
                <a:sym typeface="Symbol" pitchFamily="2" charset="2"/>
              </a:rPr>
              <a:t></a:t>
            </a:r>
            <a:r>
              <a:rPr lang="en-BE" sz="1400" dirty="0"/>
              <a:t>draw_circle(i,j,r)</a:t>
            </a:r>
            <a:endParaRPr lang="en-BE" dirty="0"/>
          </a:p>
        </p:txBody>
      </p:sp>
      <p:pic>
        <p:nvPicPr>
          <p:cNvPr id="4" name="Picture 3">
            <a:extLst>
              <a:ext uri="{FF2B5EF4-FFF2-40B4-BE49-F238E27FC236}">
                <a16:creationId xmlns:a16="http://schemas.microsoft.com/office/drawing/2014/main" id="{6D24DAFE-2A43-5A47-86BB-6BC97CF666CB}"/>
              </a:ext>
            </a:extLst>
          </p:cNvPr>
          <p:cNvPicPr>
            <a:picLocks noChangeAspect="1"/>
          </p:cNvPicPr>
          <p:nvPr/>
        </p:nvPicPr>
        <p:blipFill>
          <a:blip r:embed="rId3"/>
          <a:stretch>
            <a:fillRect/>
          </a:stretch>
        </p:blipFill>
        <p:spPr>
          <a:xfrm>
            <a:off x="6488365" y="4991818"/>
            <a:ext cx="2070100" cy="1562100"/>
          </a:xfrm>
          <a:prstGeom prst="rect">
            <a:avLst/>
          </a:prstGeom>
        </p:spPr>
      </p:pic>
      <p:sp>
        <p:nvSpPr>
          <p:cNvPr id="37" name="TextBox 36">
            <a:extLst>
              <a:ext uri="{FF2B5EF4-FFF2-40B4-BE49-F238E27FC236}">
                <a16:creationId xmlns:a16="http://schemas.microsoft.com/office/drawing/2014/main" id="{1BD37EED-8487-9649-87E5-112ACDBD60D7}"/>
              </a:ext>
            </a:extLst>
          </p:cNvPr>
          <p:cNvSpPr txBox="1"/>
          <p:nvPr/>
        </p:nvSpPr>
        <p:spPr>
          <a:xfrm>
            <a:off x="304402" y="404813"/>
            <a:ext cx="3760517" cy="954107"/>
          </a:xfrm>
          <a:prstGeom prst="rect">
            <a:avLst/>
          </a:prstGeom>
          <a:noFill/>
        </p:spPr>
        <p:txBody>
          <a:bodyPr wrap="none" rtlCol="0">
            <a:spAutoFit/>
          </a:bodyPr>
          <a:lstStyle/>
          <a:p>
            <a:r>
              <a:rPr lang="en-BE" sz="2800" b="1" dirty="0">
                <a:solidFill>
                  <a:srgbClr val="932833"/>
                </a:solidFill>
              </a:rPr>
              <a:t>Computational Thinking</a:t>
            </a:r>
            <a:br>
              <a:rPr lang="en-BE" sz="2800" b="1" dirty="0">
                <a:solidFill>
                  <a:srgbClr val="932833"/>
                </a:solidFill>
              </a:rPr>
            </a:br>
            <a:r>
              <a:rPr lang="en-BE" sz="2800" b="1" i="1" dirty="0">
                <a:solidFill>
                  <a:srgbClr val="932833"/>
                </a:solidFill>
              </a:rPr>
              <a:t>in de klas</a:t>
            </a:r>
          </a:p>
        </p:txBody>
      </p:sp>
      <p:sp>
        <p:nvSpPr>
          <p:cNvPr id="36" name="TextBox 35">
            <a:extLst>
              <a:ext uri="{FF2B5EF4-FFF2-40B4-BE49-F238E27FC236}">
                <a16:creationId xmlns:a16="http://schemas.microsoft.com/office/drawing/2014/main" id="{57D8E8D9-3C61-3B45-890A-8ED7FD030929}"/>
              </a:ext>
            </a:extLst>
          </p:cNvPr>
          <p:cNvSpPr txBox="1"/>
          <p:nvPr/>
        </p:nvSpPr>
        <p:spPr>
          <a:xfrm>
            <a:off x="10350339" y="404812"/>
            <a:ext cx="1585690" cy="954107"/>
          </a:xfrm>
          <a:prstGeom prst="rect">
            <a:avLst/>
          </a:prstGeom>
          <a:noFill/>
        </p:spPr>
        <p:txBody>
          <a:bodyPr wrap="none" rtlCol="0">
            <a:spAutoFit/>
          </a:bodyPr>
          <a:lstStyle/>
          <a:p>
            <a:pPr algn="r"/>
            <a:r>
              <a:rPr lang="en-GB" sz="2800" b="1" i="1" dirty="0">
                <a:solidFill>
                  <a:srgbClr val="932833"/>
                </a:solidFill>
              </a:rPr>
              <a:t>Grafische</a:t>
            </a:r>
          </a:p>
          <a:p>
            <a:pPr algn="r"/>
            <a:r>
              <a:rPr lang="en-GB" sz="2800" b="1" i="1" dirty="0">
                <a:solidFill>
                  <a:srgbClr val="932833"/>
                </a:solidFill>
              </a:rPr>
              <a:t>Patronen</a:t>
            </a:r>
            <a:endParaRPr lang="en-BE" sz="2800" b="1" i="1" dirty="0">
              <a:solidFill>
                <a:srgbClr val="932833"/>
              </a:solidFill>
            </a:endParaRPr>
          </a:p>
        </p:txBody>
      </p:sp>
      <p:pic>
        <p:nvPicPr>
          <p:cNvPr id="3" name="Picture 2">
            <a:extLst>
              <a:ext uri="{FF2B5EF4-FFF2-40B4-BE49-F238E27FC236}">
                <a16:creationId xmlns:a16="http://schemas.microsoft.com/office/drawing/2014/main" id="{FA6231EC-43DE-FD40-B6DB-2439C4437778}"/>
              </a:ext>
            </a:extLst>
          </p:cNvPr>
          <p:cNvPicPr>
            <a:picLocks noChangeAspect="1"/>
          </p:cNvPicPr>
          <p:nvPr/>
        </p:nvPicPr>
        <p:blipFill>
          <a:blip r:embed="rId4"/>
          <a:stretch>
            <a:fillRect/>
          </a:stretch>
        </p:blipFill>
        <p:spPr>
          <a:xfrm>
            <a:off x="6488365" y="1633240"/>
            <a:ext cx="2070100" cy="1562100"/>
          </a:xfrm>
          <a:prstGeom prst="rect">
            <a:avLst/>
          </a:prstGeom>
        </p:spPr>
      </p:pic>
      <p:pic>
        <p:nvPicPr>
          <p:cNvPr id="7" name="Picture 6">
            <a:extLst>
              <a:ext uri="{FF2B5EF4-FFF2-40B4-BE49-F238E27FC236}">
                <a16:creationId xmlns:a16="http://schemas.microsoft.com/office/drawing/2014/main" id="{101CA549-8E9F-8746-AA53-1B57F6757E67}"/>
              </a:ext>
            </a:extLst>
          </p:cNvPr>
          <p:cNvPicPr>
            <a:picLocks noChangeAspect="1"/>
          </p:cNvPicPr>
          <p:nvPr/>
        </p:nvPicPr>
        <p:blipFill>
          <a:blip r:embed="rId5"/>
          <a:stretch>
            <a:fillRect/>
          </a:stretch>
        </p:blipFill>
        <p:spPr>
          <a:xfrm>
            <a:off x="6488365" y="3312529"/>
            <a:ext cx="2070100" cy="1562100"/>
          </a:xfrm>
          <a:prstGeom prst="rect">
            <a:avLst/>
          </a:prstGeom>
        </p:spPr>
      </p:pic>
      <p:sp>
        <p:nvSpPr>
          <p:cNvPr id="15" name="Rectangle 6">
            <a:extLst>
              <a:ext uri="{FF2B5EF4-FFF2-40B4-BE49-F238E27FC236}">
                <a16:creationId xmlns:a16="http://schemas.microsoft.com/office/drawing/2014/main" id="{DFC92EE1-9461-6142-AE3D-1793DAA1E2B9}"/>
              </a:ext>
            </a:extLst>
          </p:cNvPr>
          <p:cNvSpPr>
            <a:spLocks noChangeArrowheads="1"/>
          </p:cNvSpPr>
          <p:nvPr/>
        </p:nvSpPr>
        <p:spPr bwMode="auto">
          <a:xfrm>
            <a:off x="914400" y="4306303"/>
            <a:ext cx="221381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BE"/>
          </a:p>
        </p:txBody>
      </p:sp>
    </p:spTree>
    <p:extLst>
      <p:ext uri="{BB962C8B-B14F-4D97-AF65-F5344CB8AC3E}">
        <p14:creationId xmlns:p14="http://schemas.microsoft.com/office/powerpoint/2010/main" val="42697056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BF6053-2D11-2A46-B721-ABBB6C9EEC31}"/>
              </a:ext>
            </a:extLst>
          </p:cNvPr>
          <p:cNvPicPr>
            <a:picLocks noChangeAspect="1"/>
          </p:cNvPicPr>
          <p:nvPr/>
        </p:nvPicPr>
        <p:blipFill>
          <a:blip r:embed="rId3"/>
          <a:stretch>
            <a:fillRect/>
          </a:stretch>
        </p:blipFill>
        <p:spPr>
          <a:xfrm>
            <a:off x="6488365" y="4991818"/>
            <a:ext cx="2070100" cy="1562100"/>
          </a:xfrm>
          <a:prstGeom prst="rect">
            <a:avLst/>
          </a:prstGeom>
        </p:spPr>
      </p:pic>
      <p:sp>
        <p:nvSpPr>
          <p:cNvPr id="37" name="TextBox 36">
            <a:extLst>
              <a:ext uri="{FF2B5EF4-FFF2-40B4-BE49-F238E27FC236}">
                <a16:creationId xmlns:a16="http://schemas.microsoft.com/office/drawing/2014/main" id="{1BD37EED-8487-9649-87E5-112ACDBD60D7}"/>
              </a:ext>
            </a:extLst>
          </p:cNvPr>
          <p:cNvSpPr txBox="1"/>
          <p:nvPr/>
        </p:nvSpPr>
        <p:spPr>
          <a:xfrm>
            <a:off x="304402" y="404813"/>
            <a:ext cx="3760517" cy="954107"/>
          </a:xfrm>
          <a:prstGeom prst="rect">
            <a:avLst/>
          </a:prstGeom>
          <a:noFill/>
        </p:spPr>
        <p:txBody>
          <a:bodyPr wrap="none" rtlCol="0">
            <a:spAutoFit/>
          </a:bodyPr>
          <a:lstStyle/>
          <a:p>
            <a:r>
              <a:rPr lang="en-BE" sz="2800" b="1" dirty="0">
                <a:solidFill>
                  <a:srgbClr val="932833"/>
                </a:solidFill>
              </a:rPr>
              <a:t>Computational Thinking</a:t>
            </a:r>
            <a:br>
              <a:rPr lang="en-BE" sz="2800" b="1" dirty="0">
                <a:solidFill>
                  <a:srgbClr val="932833"/>
                </a:solidFill>
              </a:rPr>
            </a:br>
            <a:r>
              <a:rPr lang="en-BE" sz="2800" b="1" i="1" dirty="0">
                <a:solidFill>
                  <a:srgbClr val="932833"/>
                </a:solidFill>
              </a:rPr>
              <a:t>in de klas</a:t>
            </a:r>
          </a:p>
        </p:txBody>
      </p:sp>
      <p:sp>
        <p:nvSpPr>
          <p:cNvPr id="36" name="TextBox 35">
            <a:extLst>
              <a:ext uri="{FF2B5EF4-FFF2-40B4-BE49-F238E27FC236}">
                <a16:creationId xmlns:a16="http://schemas.microsoft.com/office/drawing/2014/main" id="{57D8E8D9-3C61-3B45-890A-8ED7FD030929}"/>
              </a:ext>
            </a:extLst>
          </p:cNvPr>
          <p:cNvSpPr txBox="1"/>
          <p:nvPr/>
        </p:nvSpPr>
        <p:spPr>
          <a:xfrm>
            <a:off x="10350339" y="404812"/>
            <a:ext cx="1585690" cy="954107"/>
          </a:xfrm>
          <a:prstGeom prst="rect">
            <a:avLst/>
          </a:prstGeom>
          <a:noFill/>
        </p:spPr>
        <p:txBody>
          <a:bodyPr wrap="none" rtlCol="0">
            <a:spAutoFit/>
          </a:bodyPr>
          <a:lstStyle/>
          <a:p>
            <a:pPr algn="r"/>
            <a:r>
              <a:rPr lang="en-GB" sz="2800" b="1" i="1" dirty="0">
                <a:solidFill>
                  <a:srgbClr val="932833"/>
                </a:solidFill>
              </a:rPr>
              <a:t>Grafische</a:t>
            </a:r>
          </a:p>
          <a:p>
            <a:pPr algn="r"/>
            <a:r>
              <a:rPr lang="en-GB" sz="2800" b="1" i="1" dirty="0">
                <a:solidFill>
                  <a:srgbClr val="932833"/>
                </a:solidFill>
              </a:rPr>
              <a:t>Patronen</a:t>
            </a:r>
            <a:endParaRPr lang="en-BE" sz="2800" b="1" i="1" dirty="0">
              <a:solidFill>
                <a:srgbClr val="932833"/>
              </a:solidFill>
            </a:endParaRPr>
          </a:p>
        </p:txBody>
      </p:sp>
      <p:pic>
        <p:nvPicPr>
          <p:cNvPr id="3" name="Picture 2">
            <a:extLst>
              <a:ext uri="{FF2B5EF4-FFF2-40B4-BE49-F238E27FC236}">
                <a16:creationId xmlns:a16="http://schemas.microsoft.com/office/drawing/2014/main" id="{FA6231EC-43DE-FD40-B6DB-2439C4437778}"/>
              </a:ext>
            </a:extLst>
          </p:cNvPr>
          <p:cNvPicPr>
            <a:picLocks noChangeAspect="1"/>
          </p:cNvPicPr>
          <p:nvPr/>
        </p:nvPicPr>
        <p:blipFill>
          <a:blip r:embed="rId4"/>
          <a:stretch>
            <a:fillRect/>
          </a:stretch>
        </p:blipFill>
        <p:spPr>
          <a:xfrm>
            <a:off x="6488365" y="1633240"/>
            <a:ext cx="2070100" cy="1562100"/>
          </a:xfrm>
          <a:prstGeom prst="rect">
            <a:avLst/>
          </a:prstGeom>
        </p:spPr>
      </p:pic>
      <p:sp>
        <p:nvSpPr>
          <p:cNvPr id="6" name="Rectangle 5">
            <a:extLst>
              <a:ext uri="{FF2B5EF4-FFF2-40B4-BE49-F238E27FC236}">
                <a16:creationId xmlns:a16="http://schemas.microsoft.com/office/drawing/2014/main" id="{AEB76692-F160-5246-8A2B-FA59DC10CCEC}"/>
              </a:ext>
            </a:extLst>
          </p:cNvPr>
          <p:cNvSpPr/>
          <p:nvPr/>
        </p:nvSpPr>
        <p:spPr>
          <a:xfrm>
            <a:off x="1748630" y="1529138"/>
            <a:ext cx="3946693" cy="2246769"/>
          </a:xfrm>
          <a:prstGeom prst="rect">
            <a:avLst/>
          </a:prstGeom>
        </p:spPr>
        <p:txBody>
          <a:bodyPr wrap="square">
            <a:spAutoFit/>
          </a:bodyPr>
          <a:lstStyle/>
          <a:p>
            <a:r>
              <a:rPr lang="en-BE" sz="1400" dirty="0">
                <a:solidFill>
                  <a:srgbClr val="0000FF"/>
                </a:solidFill>
              </a:rPr>
              <a:t>from</a:t>
            </a:r>
            <a:r>
              <a:rPr lang="en-BE" sz="1400" dirty="0"/>
              <a:t> ti_draw </a:t>
            </a:r>
            <a:r>
              <a:rPr lang="en-BE" sz="1400" dirty="0">
                <a:solidFill>
                  <a:srgbClr val="0000FF"/>
                </a:solidFill>
              </a:rPr>
              <a:t>import</a:t>
            </a:r>
            <a:r>
              <a:rPr lang="en-BE" sz="1400" dirty="0"/>
              <a:t> </a:t>
            </a:r>
            <a:r>
              <a:rPr lang="en-BE" sz="1400" dirty="0">
                <a:solidFill>
                  <a:srgbClr val="FF0000"/>
                </a:solidFill>
              </a:rPr>
              <a:t>*</a:t>
            </a:r>
          </a:p>
          <a:p>
            <a:endParaRPr lang="en-BE" sz="1400" dirty="0"/>
          </a:p>
          <a:p>
            <a:r>
              <a:rPr lang="en-GB" sz="1400" dirty="0">
                <a:solidFill>
                  <a:srgbClr val="0000FF"/>
                </a:solidFill>
              </a:rPr>
              <a:t>for </a:t>
            </a:r>
            <a:r>
              <a:rPr lang="en-GB" sz="1400" dirty="0">
                <a:solidFill>
                  <a:srgbClr val="000000"/>
                </a:solidFill>
              </a:rPr>
              <a:t>j </a:t>
            </a:r>
            <a:r>
              <a:rPr lang="en-GB" sz="1400" dirty="0">
                <a:solidFill>
                  <a:srgbClr val="0000FF"/>
                </a:solidFill>
              </a:rPr>
              <a:t>in </a:t>
            </a:r>
            <a:r>
              <a:rPr lang="en-GB" sz="1400" dirty="0">
                <a:solidFill>
                  <a:srgbClr val="000000"/>
                </a:solidFill>
              </a:rPr>
              <a:t>range(0,212,15):</a:t>
            </a:r>
          </a:p>
          <a:p>
            <a:r>
              <a:rPr lang="nl-NL" sz="1400" dirty="0">
                <a:solidFill>
                  <a:srgbClr val="A6A6A6"/>
                </a:solidFill>
                <a:sym typeface="Symbol" pitchFamily="2" charset="2"/>
              </a:rPr>
              <a:t> </a:t>
            </a:r>
            <a:r>
              <a:rPr lang="en-GB" sz="1400" dirty="0">
                <a:solidFill>
                  <a:srgbClr val="0000FF"/>
                </a:solidFill>
              </a:rPr>
              <a:t>for </a:t>
            </a:r>
            <a:r>
              <a:rPr lang="en-GB" sz="1400" dirty="0">
                <a:solidFill>
                  <a:srgbClr val="000000"/>
                </a:solidFill>
              </a:rPr>
              <a:t>i</a:t>
            </a:r>
            <a:r>
              <a:rPr lang="en-GB" sz="1400" dirty="0">
                <a:solidFill>
                  <a:srgbClr val="0000FF"/>
                </a:solidFill>
              </a:rPr>
              <a:t> in </a:t>
            </a:r>
            <a:r>
              <a:rPr lang="en-GB" sz="1400" dirty="0">
                <a:solidFill>
                  <a:srgbClr val="000000"/>
                </a:solidFill>
              </a:rPr>
              <a:t>range(0,318,60):</a:t>
            </a:r>
            <a:endParaRPr lang="en-BE" sz="1400" dirty="0">
              <a:solidFill>
                <a:srgbClr val="000000"/>
              </a:solidFill>
            </a:endParaRPr>
          </a:p>
          <a:p>
            <a:r>
              <a:rPr lang="nl-NL" sz="1400" b="1" dirty="0">
                <a:solidFill>
                  <a:srgbClr val="A6A6A6"/>
                </a:solidFill>
                <a:sym typeface="Symbol" pitchFamily="2" charset="2"/>
              </a:rPr>
              <a:t></a:t>
            </a:r>
            <a:r>
              <a:rPr lang="nl-NL" sz="1400" dirty="0">
                <a:solidFill>
                  <a:srgbClr val="A6A6A6"/>
                </a:solidFill>
                <a:sym typeface="Symbol" pitchFamily="2" charset="2"/>
              </a:rPr>
              <a:t></a:t>
            </a:r>
            <a:r>
              <a:rPr lang="nl-NL" sz="1400" b="1" dirty="0">
                <a:solidFill>
                  <a:srgbClr val="000000"/>
                </a:solidFill>
                <a:sym typeface="Symbol" pitchFamily="2" charset="2"/>
              </a:rPr>
              <a:t>x</a:t>
            </a:r>
            <a:r>
              <a:rPr lang="nl-NL" sz="1400" b="1" dirty="0">
                <a:solidFill>
                  <a:srgbClr val="FF0000"/>
                </a:solidFill>
                <a:sym typeface="Symbol" pitchFamily="2" charset="2"/>
              </a:rPr>
              <a:t>=</a:t>
            </a:r>
            <a:r>
              <a:rPr lang="nl-NL" sz="1400" b="1" dirty="0">
                <a:solidFill>
                  <a:srgbClr val="000000"/>
                </a:solidFill>
                <a:sym typeface="Symbol" pitchFamily="2" charset="2"/>
              </a:rPr>
              <a:t>30</a:t>
            </a:r>
            <a:r>
              <a:rPr lang="nl-NL" sz="1400" b="1" dirty="0">
                <a:solidFill>
                  <a:srgbClr val="FF0000"/>
                </a:solidFill>
                <a:sym typeface="Symbol" pitchFamily="2" charset="2"/>
              </a:rPr>
              <a:t>*</a:t>
            </a:r>
            <a:r>
              <a:rPr lang="nl-NL" sz="1400" b="1" dirty="0">
                <a:solidFill>
                  <a:srgbClr val="000000"/>
                </a:solidFill>
                <a:sym typeface="Symbol" pitchFamily="2" charset="2"/>
              </a:rPr>
              <a:t>((j</a:t>
            </a:r>
            <a:r>
              <a:rPr lang="nl-NL" sz="1400" b="1" dirty="0">
                <a:solidFill>
                  <a:srgbClr val="FF0000"/>
                </a:solidFill>
                <a:sym typeface="Symbol" pitchFamily="2" charset="2"/>
              </a:rPr>
              <a:t>/</a:t>
            </a:r>
            <a:r>
              <a:rPr lang="nl-NL" sz="1400" b="1" dirty="0">
                <a:solidFill>
                  <a:srgbClr val="000000"/>
                </a:solidFill>
                <a:sym typeface="Symbol" pitchFamily="2" charset="2"/>
              </a:rPr>
              <a:t>15)</a:t>
            </a:r>
            <a:r>
              <a:rPr lang="nl-NL" sz="1400" b="1" dirty="0">
                <a:solidFill>
                  <a:srgbClr val="FF0000"/>
                </a:solidFill>
                <a:sym typeface="Symbol" pitchFamily="2" charset="2"/>
              </a:rPr>
              <a:t>%</a:t>
            </a:r>
            <a:r>
              <a:rPr lang="nl-NL" sz="1400" b="1" dirty="0">
                <a:solidFill>
                  <a:srgbClr val="000000"/>
                </a:solidFill>
                <a:sym typeface="Symbol" pitchFamily="2" charset="2"/>
              </a:rPr>
              <a:t>2)</a:t>
            </a:r>
          </a:p>
          <a:p>
            <a:r>
              <a:rPr lang="nl-NL" sz="1400" dirty="0">
                <a:solidFill>
                  <a:srgbClr val="A6A6A6"/>
                </a:solidFill>
                <a:sym typeface="Symbol" pitchFamily="2" charset="2"/>
              </a:rPr>
              <a:t></a:t>
            </a:r>
            <a:r>
              <a:rPr lang="en-BE" sz="1400" dirty="0">
                <a:solidFill>
                  <a:srgbClr val="0000FF"/>
                </a:solidFill>
              </a:rPr>
              <a:t>for</a:t>
            </a:r>
            <a:r>
              <a:rPr lang="en-BE" sz="1400" dirty="0"/>
              <a:t> r </a:t>
            </a:r>
            <a:r>
              <a:rPr lang="en-BE" sz="1400" dirty="0">
                <a:solidFill>
                  <a:srgbClr val="0000FF"/>
                </a:solidFill>
              </a:rPr>
              <a:t>in</a:t>
            </a:r>
            <a:r>
              <a:rPr lang="en-BE" sz="1400" dirty="0"/>
              <a:t> range(30,0,-5):</a:t>
            </a:r>
          </a:p>
          <a:p>
            <a:r>
              <a:rPr lang="nl-NL" sz="1400" dirty="0">
                <a:solidFill>
                  <a:srgbClr val="A6A6A6"/>
                </a:solidFill>
                <a:sym typeface="Symbol" pitchFamily="2" charset="2"/>
              </a:rPr>
              <a:t></a:t>
            </a:r>
            <a:r>
              <a:rPr lang="en-BE" sz="1400" dirty="0"/>
              <a:t>set_color(255,255,255)</a:t>
            </a:r>
          </a:p>
          <a:p>
            <a:r>
              <a:rPr lang="nl-NL" sz="1400" dirty="0">
                <a:solidFill>
                  <a:srgbClr val="A6A6A6"/>
                </a:solidFill>
                <a:sym typeface="Symbol" pitchFamily="2" charset="2"/>
              </a:rPr>
              <a:t> </a:t>
            </a:r>
            <a:r>
              <a:rPr lang="en-BE" sz="1400" dirty="0"/>
              <a:t>fill_circle(i</a:t>
            </a:r>
            <a:r>
              <a:rPr lang="en-BE" sz="1400" b="1" dirty="0">
                <a:solidFill>
                  <a:srgbClr val="FF0000"/>
                </a:solidFill>
              </a:rPr>
              <a:t>+</a:t>
            </a:r>
            <a:r>
              <a:rPr lang="en-BE" sz="1400" b="1" dirty="0"/>
              <a:t>x</a:t>
            </a:r>
            <a:r>
              <a:rPr lang="en-BE" sz="1400" dirty="0"/>
              <a:t>,j,r)</a:t>
            </a:r>
          </a:p>
          <a:p>
            <a:r>
              <a:rPr lang="nl-NL" sz="1400" dirty="0">
                <a:solidFill>
                  <a:srgbClr val="A6A6A6"/>
                </a:solidFill>
                <a:sym typeface="Symbol" pitchFamily="2" charset="2"/>
              </a:rPr>
              <a:t></a:t>
            </a:r>
            <a:r>
              <a:rPr lang="en-BE" sz="1400" dirty="0"/>
              <a:t>set_color(0,0,0)</a:t>
            </a:r>
          </a:p>
          <a:p>
            <a:r>
              <a:rPr lang="nl-NL" sz="1400" dirty="0">
                <a:solidFill>
                  <a:srgbClr val="A6A6A6"/>
                </a:solidFill>
                <a:sym typeface="Symbol" pitchFamily="2" charset="2"/>
              </a:rPr>
              <a:t></a:t>
            </a:r>
            <a:r>
              <a:rPr lang="en-BE" sz="1400" dirty="0"/>
              <a:t>draw_circle(i</a:t>
            </a:r>
            <a:r>
              <a:rPr lang="en-BE" sz="1400" b="1" dirty="0">
                <a:solidFill>
                  <a:srgbClr val="FF0000"/>
                </a:solidFill>
              </a:rPr>
              <a:t>+</a:t>
            </a:r>
            <a:r>
              <a:rPr lang="en-BE" sz="1400" b="1" dirty="0"/>
              <a:t>x</a:t>
            </a:r>
            <a:r>
              <a:rPr lang="en-BE" sz="1400" dirty="0"/>
              <a:t>,j,r)</a:t>
            </a:r>
            <a:endParaRPr lang="en-BE" dirty="0"/>
          </a:p>
        </p:txBody>
      </p:sp>
      <p:pic>
        <p:nvPicPr>
          <p:cNvPr id="7" name="Picture 6">
            <a:extLst>
              <a:ext uri="{FF2B5EF4-FFF2-40B4-BE49-F238E27FC236}">
                <a16:creationId xmlns:a16="http://schemas.microsoft.com/office/drawing/2014/main" id="{101CA549-8E9F-8746-AA53-1B57F6757E67}"/>
              </a:ext>
            </a:extLst>
          </p:cNvPr>
          <p:cNvPicPr>
            <a:picLocks noChangeAspect="1"/>
          </p:cNvPicPr>
          <p:nvPr/>
        </p:nvPicPr>
        <p:blipFill>
          <a:blip r:embed="rId5"/>
          <a:stretch>
            <a:fillRect/>
          </a:stretch>
        </p:blipFill>
        <p:spPr>
          <a:xfrm>
            <a:off x="6488365" y="3312529"/>
            <a:ext cx="2070100" cy="1562100"/>
          </a:xfrm>
          <a:prstGeom prst="rect">
            <a:avLst/>
          </a:prstGeom>
        </p:spPr>
      </p:pic>
      <p:sp>
        <p:nvSpPr>
          <p:cNvPr id="15" name="Rectangle 6">
            <a:extLst>
              <a:ext uri="{FF2B5EF4-FFF2-40B4-BE49-F238E27FC236}">
                <a16:creationId xmlns:a16="http://schemas.microsoft.com/office/drawing/2014/main" id="{DFC92EE1-9461-6142-AE3D-1793DAA1E2B9}"/>
              </a:ext>
            </a:extLst>
          </p:cNvPr>
          <p:cNvSpPr>
            <a:spLocks noChangeArrowheads="1"/>
          </p:cNvSpPr>
          <p:nvPr/>
        </p:nvSpPr>
        <p:spPr bwMode="auto">
          <a:xfrm>
            <a:off x="914400" y="4306303"/>
            <a:ext cx="221381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BE"/>
          </a:p>
        </p:txBody>
      </p:sp>
    </p:spTree>
    <p:extLst>
      <p:ext uri="{BB962C8B-B14F-4D97-AF65-F5344CB8AC3E}">
        <p14:creationId xmlns:p14="http://schemas.microsoft.com/office/powerpoint/2010/main" val="29550369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4D9730-CA5E-CE43-AD6C-5AC1A44AC00A}"/>
              </a:ext>
            </a:extLst>
          </p:cNvPr>
          <p:cNvPicPr>
            <a:picLocks noChangeAspect="1"/>
          </p:cNvPicPr>
          <p:nvPr/>
        </p:nvPicPr>
        <p:blipFill>
          <a:blip r:embed="rId3"/>
          <a:stretch>
            <a:fillRect/>
          </a:stretch>
        </p:blipFill>
        <p:spPr>
          <a:xfrm>
            <a:off x="6488365" y="4991818"/>
            <a:ext cx="2070100" cy="1562100"/>
          </a:xfrm>
          <a:prstGeom prst="rect">
            <a:avLst/>
          </a:prstGeom>
        </p:spPr>
      </p:pic>
      <p:sp>
        <p:nvSpPr>
          <p:cNvPr id="37" name="TextBox 36">
            <a:extLst>
              <a:ext uri="{FF2B5EF4-FFF2-40B4-BE49-F238E27FC236}">
                <a16:creationId xmlns:a16="http://schemas.microsoft.com/office/drawing/2014/main" id="{1BD37EED-8487-9649-87E5-112ACDBD60D7}"/>
              </a:ext>
            </a:extLst>
          </p:cNvPr>
          <p:cNvSpPr txBox="1"/>
          <p:nvPr/>
        </p:nvSpPr>
        <p:spPr>
          <a:xfrm>
            <a:off x="304402" y="404813"/>
            <a:ext cx="3760517" cy="954107"/>
          </a:xfrm>
          <a:prstGeom prst="rect">
            <a:avLst/>
          </a:prstGeom>
          <a:noFill/>
        </p:spPr>
        <p:txBody>
          <a:bodyPr wrap="none" rtlCol="0">
            <a:spAutoFit/>
          </a:bodyPr>
          <a:lstStyle/>
          <a:p>
            <a:r>
              <a:rPr lang="en-BE" sz="2800" b="1" dirty="0">
                <a:solidFill>
                  <a:srgbClr val="932833"/>
                </a:solidFill>
              </a:rPr>
              <a:t>Computational Thinking</a:t>
            </a:r>
            <a:br>
              <a:rPr lang="en-BE" sz="2800" b="1" dirty="0">
                <a:solidFill>
                  <a:srgbClr val="932833"/>
                </a:solidFill>
              </a:rPr>
            </a:br>
            <a:r>
              <a:rPr lang="en-BE" sz="2800" b="1" i="1" dirty="0">
                <a:solidFill>
                  <a:srgbClr val="932833"/>
                </a:solidFill>
              </a:rPr>
              <a:t>in de klas</a:t>
            </a:r>
          </a:p>
        </p:txBody>
      </p:sp>
      <p:sp>
        <p:nvSpPr>
          <p:cNvPr id="36" name="TextBox 35">
            <a:extLst>
              <a:ext uri="{FF2B5EF4-FFF2-40B4-BE49-F238E27FC236}">
                <a16:creationId xmlns:a16="http://schemas.microsoft.com/office/drawing/2014/main" id="{57D8E8D9-3C61-3B45-890A-8ED7FD030929}"/>
              </a:ext>
            </a:extLst>
          </p:cNvPr>
          <p:cNvSpPr txBox="1"/>
          <p:nvPr/>
        </p:nvSpPr>
        <p:spPr>
          <a:xfrm>
            <a:off x="10350339" y="404812"/>
            <a:ext cx="1585690" cy="954107"/>
          </a:xfrm>
          <a:prstGeom prst="rect">
            <a:avLst/>
          </a:prstGeom>
          <a:noFill/>
        </p:spPr>
        <p:txBody>
          <a:bodyPr wrap="none" rtlCol="0">
            <a:spAutoFit/>
          </a:bodyPr>
          <a:lstStyle/>
          <a:p>
            <a:pPr algn="r"/>
            <a:r>
              <a:rPr lang="en-GB" sz="2800" b="1" i="1" dirty="0">
                <a:solidFill>
                  <a:srgbClr val="932833"/>
                </a:solidFill>
              </a:rPr>
              <a:t>Grafische</a:t>
            </a:r>
          </a:p>
          <a:p>
            <a:pPr algn="r"/>
            <a:r>
              <a:rPr lang="en-GB" sz="2800" b="1" i="1" dirty="0">
                <a:solidFill>
                  <a:srgbClr val="932833"/>
                </a:solidFill>
              </a:rPr>
              <a:t>Patronen</a:t>
            </a:r>
            <a:endParaRPr lang="en-BE" sz="2800" b="1" i="1" dirty="0">
              <a:solidFill>
                <a:srgbClr val="932833"/>
              </a:solidFill>
            </a:endParaRPr>
          </a:p>
        </p:txBody>
      </p:sp>
      <p:pic>
        <p:nvPicPr>
          <p:cNvPr id="3" name="Picture 2">
            <a:extLst>
              <a:ext uri="{FF2B5EF4-FFF2-40B4-BE49-F238E27FC236}">
                <a16:creationId xmlns:a16="http://schemas.microsoft.com/office/drawing/2014/main" id="{FA6231EC-43DE-FD40-B6DB-2439C4437778}"/>
              </a:ext>
            </a:extLst>
          </p:cNvPr>
          <p:cNvPicPr>
            <a:picLocks noChangeAspect="1"/>
          </p:cNvPicPr>
          <p:nvPr/>
        </p:nvPicPr>
        <p:blipFill>
          <a:blip r:embed="rId4"/>
          <a:stretch>
            <a:fillRect/>
          </a:stretch>
        </p:blipFill>
        <p:spPr>
          <a:xfrm>
            <a:off x="6488365" y="1633240"/>
            <a:ext cx="2070100" cy="1562100"/>
          </a:xfrm>
          <a:prstGeom prst="rect">
            <a:avLst/>
          </a:prstGeom>
        </p:spPr>
      </p:pic>
      <p:sp>
        <p:nvSpPr>
          <p:cNvPr id="6" name="Rectangle 5">
            <a:extLst>
              <a:ext uri="{FF2B5EF4-FFF2-40B4-BE49-F238E27FC236}">
                <a16:creationId xmlns:a16="http://schemas.microsoft.com/office/drawing/2014/main" id="{AEB76692-F160-5246-8A2B-FA59DC10CCEC}"/>
              </a:ext>
            </a:extLst>
          </p:cNvPr>
          <p:cNvSpPr/>
          <p:nvPr/>
        </p:nvSpPr>
        <p:spPr>
          <a:xfrm>
            <a:off x="1748630" y="1529138"/>
            <a:ext cx="3946693" cy="2246769"/>
          </a:xfrm>
          <a:prstGeom prst="rect">
            <a:avLst/>
          </a:prstGeom>
        </p:spPr>
        <p:txBody>
          <a:bodyPr wrap="square">
            <a:spAutoFit/>
          </a:bodyPr>
          <a:lstStyle/>
          <a:p>
            <a:r>
              <a:rPr lang="en-BE" sz="1400" dirty="0">
                <a:solidFill>
                  <a:srgbClr val="0000FF"/>
                </a:solidFill>
              </a:rPr>
              <a:t>from</a:t>
            </a:r>
            <a:r>
              <a:rPr lang="en-BE" sz="1400" dirty="0"/>
              <a:t> ti_draw </a:t>
            </a:r>
            <a:r>
              <a:rPr lang="en-BE" sz="1400" dirty="0">
                <a:solidFill>
                  <a:srgbClr val="0000FF"/>
                </a:solidFill>
              </a:rPr>
              <a:t>import</a:t>
            </a:r>
            <a:r>
              <a:rPr lang="en-BE" sz="1400" dirty="0"/>
              <a:t> </a:t>
            </a:r>
            <a:r>
              <a:rPr lang="en-BE" sz="1400" dirty="0">
                <a:solidFill>
                  <a:srgbClr val="FF0000"/>
                </a:solidFill>
              </a:rPr>
              <a:t>*</a:t>
            </a:r>
          </a:p>
          <a:p>
            <a:endParaRPr lang="en-BE" sz="1400" dirty="0"/>
          </a:p>
          <a:p>
            <a:r>
              <a:rPr lang="en-GB" sz="1400" dirty="0">
                <a:solidFill>
                  <a:srgbClr val="0000FF"/>
                </a:solidFill>
              </a:rPr>
              <a:t>for </a:t>
            </a:r>
            <a:r>
              <a:rPr lang="en-GB" sz="1400" dirty="0">
                <a:solidFill>
                  <a:srgbClr val="000000"/>
                </a:solidFill>
              </a:rPr>
              <a:t>j </a:t>
            </a:r>
            <a:r>
              <a:rPr lang="en-GB" sz="1400" dirty="0">
                <a:solidFill>
                  <a:srgbClr val="0000FF"/>
                </a:solidFill>
              </a:rPr>
              <a:t>in </a:t>
            </a:r>
            <a:r>
              <a:rPr lang="en-GB" sz="1400" dirty="0">
                <a:solidFill>
                  <a:srgbClr val="000000"/>
                </a:solidFill>
              </a:rPr>
              <a:t>range(0,212,15):</a:t>
            </a:r>
          </a:p>
          <a:p>
            <a:r>
              <a:rPr lang="nl-NL" sz="1400" dirty="0">
                <a:solidFill>
                  <a:srgbClr val="A6A6A6"/>
                </a:solidFill>
                <a:sym typeface="Symbol" pitchFamily="2" charset="2"/>
              </a:rPr>
              <a:t> </a:t>
            </a:r>
            <a:r>
              <a:rPr lang="en-GB" sz="1400" dirty="0">
                <a:solidFill>
                  <a:srgbClr val="0000FF"/>
                </a:solidFill>
              </a:rPr>
              <a:t>for </a:t>
            </a:r>
            <a:r>
              <a:rPr lang="en-GB" sz="1400" dirty="0">
                <a:solidFill>
                  <a:srgbClr val="000000"/>
                </a:solidFill>
              </a:rPr>
              <a:t>i</a:t>
            </a:r>
            <a:r>
              <a:rPr lang="en-GB" sz="1400" dirty="0">
                <a:solidFill>
                  <a:srgbClr val="0000FF"/>
                </a:solidFill>
              </a:rPr>
              <a:t> in </a:t>
            </a:r>
            <a:r>
              <a:rPr lang="en-GB" sz="1400" dirty="0">
                <a:solidFill>
                  <a:srgbClr val="000000"/>
                </a:solidFill>
              </a:rPr>
              <a:t>range(0,318,60):</a:t>
            </a:r>
            <a:endParaRPr lang="en-BE" sz="1400" dirty="0">
              <a:solidFill>
                <a:srgbClr val="000000"/>
              </a:solidFill>
            </a:endParaRPr>
          </a:p>
          <a:p>
            <a:r>
              <a:rPr lang="nl-NL" sz="1400" dirty="0">
                <a:solidFill>
                  <a:srgbClr val="A6A6A6"/>
                </a:solidFill>
                <a:sym typeface="Symbol" pitchFamily="2" charset="2"/>
              </a:rPr>
              <a:t></a:t>
            </a:r>
            <a:r>
              <a:rPr lang="nl-NL" sz="1400" dirty="0">
                <a:solidFill>
                  <a:srgbClr val="000000"/>
                </a:solidFill>
                <a:sym typeface="Symbol" pitchFamily="2" charset="2"/>
              </a:rPr>
              <a:t>x</a:t>
            </a:r>
            <a:r>
              <a:rPr lang="nl-NL" sz="1400" dirty="0">
                <a:solidFill>
                  <a:srgbClr val="FF0000"/>
                </a:solidFill>
                <a:sym typeface="Symbol" pitchFamily="2" charset="2"/>
              </a:rPr>
              <a:t>=</a:t>
            </a:r>
            <a:r>
              <a:rPr lang="nl-NL" sz="1400" dirty="0">
                <a:solidFill>
                  <a:srgbClr val="000000"/>
                </a:solidFill>
                <a:sym typeface="Symbol" pitchFamily="2" charset="2"/>
              </a:rPr>
              <a:t>30</a:t>
            </a:r>
            <a:r>
              <a:rPr lang="nl-NL" sz="1400" dirty="0">
                <a:solidFill>
                  <a:srgbClr val="FF0000"/>
                </a:solidFill>
                <a:sym typeface="Symbol" pitchFamily="2" charset="2"/>
              </a:rPr>
              <a:t>*</a:t>
            </a:r>
            <a:r>
              <a:rPr lang="nl-NL" sz="1400" dirty="0">
                <a:solidFill>
                  <a:srgbClr val="000000"/>
                </a:solidFill>
                <a:sym typeface="Symbol" pitchFamily="2" charset="2"/>
              </a:rPr>
              <a:t>((j</a:t>
            </a:r>
            <a:r>
              <a:rPr lang="nl-NL" sz="1400" dirty="0">
                <a:solidFill>
                  <a:srgbClr val="FF0000"/>
                </a:solidFill>
                <a:sym typeface="Symbol" pitchFamily="2" charset="2"/>
              </a:rPr>
              <a:t>/</a:t>
            </a:r>
            <a:r>
              <a:rPr lang="nl-NL" sz="1400" dirty="0">
                <a:solidFill>
                  <a:srgbClr val="000000"/>
                </a:solidFill>
                <a:sym typeface="Symbol" pitchFamily="2" charset="2"/>
              </a:rPr>
              <a:t>15)</a:t>
            </a:r>
            <a:r>
              <a:rPr lang="nl-NL" sz="1400" dirty="0">
                <a:solidFill>
                  <a:srgbClr val="FF0000"/>
                </a:solidFill>
                <a:sym typeface="Symbol" pitchFamily="2" charset="2"/>
              </a:rPr>
              <a:t>%</a:t>
            </a:r>
            <a:r>
              <a:rPr lang="nl-NL" sz="1400" dirty="0">
                <a:solidFill>
                  <a:srgbClr val="000000"/>
                </a:solidFill>
                <a:sym typeface="Symbol" pitchFamily="2" charset="2"/>
              </a:rPr>
              <a:t>2)</a:t>
            </a:r>
          </a:p>
          <a:p>
            <a:r>
              <a:rPr lang="nl-NL" sz="1400" dirty="0">
                <a:solidFill>
                  <a:srgbClr val="A6A6A6"/>
                </a:solidFill>
                <a:sym typeface="Symbol" pitchFamily="2" charset="2"/>
              </a:rPr>
              <a:t></a:t>
            </a:r>
            <a:r>
              <a:rPr lang="en-BE" sz="1400" dirty="0">
                <a:solidFill>
                  <a:srgbClr val="0000FF"/>
                </a:solidFill>
              </a:rPr>
              <a:t>for</a:t>
            </a:r>
            <a:r>
              <a:rPr lang="en-BE" sz="1400" dirty="0"/>
              <a:t> r </a:t>
            </a:r>
            <a:r>
              <a:rPr lang="en-BE" sz="1400" dirty="0">
                <a:solidFill>
                  <a:srgbClr val="0000FF"/>
                </a:solidFill>
              </a:rPr>
              <a:t>in</a:t>
            </a:r>
            <a:r>
              <a:rPr lang="en-BE" sz="1400" dirty="0"/>
              <a:t> range(30,0,-5):</a:t>
            </a:r>
          </a:p>
          <a:p>
            <a:r>
              <a:rPr lang="nl-NL" sz="1400" dirty="0">
                <a:solidFill>
                  <a:srgbClr val="A6A6A6"/>
                </a:solidFill>
                <a:sym typeface="Symbol" pitchFamily="2" charset="2"/>
              </a:rPr>
              <a:t>#          </a:t>
            </a:r>
            <a:r>
              <a:rPr lang="en-BE" sz="1400" dirty="0">
                <a:solidFill>
                  <a:srgbClr val="A6A6A6"/>
                </a:solidFill>
              </a:rPr>
              <a:t>set_color(255,255,255)</a:t>
            </a:r>
          </a:p>
          <a:p>
            <a:r>
              <a:rPr lang="nl-NL" sz="1400" dirty="0">
                <a:solidFill>
                  <a:srgbClr val="A6A6A6"/>
                </a:solidFill>
                <a:sym typeface="Symbol" pitchFamily="2" charset="2"/>
              </a:rPr>
              <a:t>#          </a:t>
            </a:r>
            <a:r>
              <a:rPr lang="en-BE" sz="1400" dirty="0">
                <a:solidFill>
                  <a:srgbClr val="A6A6A6"/>
                </a:solidFill>
              </a:rPr>
              <a:t>fill_circle(i</a:t>
            </a:r>
            <a:r>
              <a:rPr lang="en-BE" sz="1400" b="1" dirty="0">
                <a:solidFill>
                  <a:srgbClr val="A6A6A6"/>
                </a:solidFill>
              </a:rPr>
              <a:t>+x</a:t>
            </a:r>
            <a:r>
              <a:rPr lang="en-BE" sz="1400" dirty="0">
                <a:solidFill>
                  <a:srgbClr val="A6A6A6"/>
                </a:solidFill>
              </a:rPr>
              <a:t>,j,r)</a:t>
            </a:r>
          </a:p>
          <a:p>
            <a:r>
              <a:rPr lang="nl-NL" sz="1400" dirty="0">
                <a:solidFill>
                  <a:srgbClr val="A6A6A6"/>
                </a:solidFill>
                <a:sym typeface="Symbol" pitchFamily="2" charset="2"/>
              </a:rPr>
              <a:t></a:t>
            </a:r>
            <a:r>
              <a:rPr lang="en-BE" sz="1400" dirty="0"/>
              <a:t>set_color(0,0,0)</a:t>
            </a:r>
          </a:p>
          <a:p>
            <a:r>
              <a:rPr lang="nl-NL" sz="1400" dirty="0">
                <a:solidFill>
                  <a:srgbClr val="A6A6A6"/>
                </a:solidFill>
                <a:sym typeface="Symbol" pitchFamily="2" charset="2"/>
              </a:rPr>
              <a:t></a:t>
            </a:r>
            <a:r>
              <a:rPr lang="en-BE" sz="1400" dirty="0"/>
              <a:t>draw_circle(i</a:t>
            </a:r>
            <a:r>
              <a:rPr lang="en-BE" sz="1400" b="1" dirty="0">
                <a:solidFill>
                  <a:srgbClr val="FF0000"/>
                </a:solidFill>
              </a:rPr>
              <a:t>+</a:t>
            </a:r>
            <a:r>
              <a:rPr lang="en-BE" sz="1400" b="1" dirty="0"/>
              <a:t>x</a:t>
            </a:r>
            <a:r>
              <a:rPr lang="en-BE" sz="1400" dirty="0"/>
              <a:t>,j,r)</a:t>
            </a:r>
            <a:endParaRPr lang="en-BE" dirty="0"/>
          </a:p>
        </p:txBody>
      </p:sp>
      <p:pic>
        <p:nvPicPr>
          <p:cNvPr id="7" name="Picture 6">
            <a:extLst>
              <a:ext uri="{FF2B5EF4-FFF2-40B4-BE49-F238E27FC236}">
                <a16:creationId xmlns:a16="http://schemas.microsoft.com/office/drawing/2014/main" id="{101CA549-8E9F-8746-AA53-1B57F6757E67}"/>
              </a:ext>
            </a:extLst>
          </p:cNvPr>
          <p:cNvPicPr>
            <a:picLocks noChangeAspect="1"/>
          </p:cNvPicPr>
          <p:nvPr/>
        </p:nvPicPr>
        <p:blipFill>
          <a:blip r:embed="rId5"/>
          <a:stretch>
            <a:fillRect/>
          </a:stretch>
        </p:blipFill>
        <p:spPr>
          <a:xfrm>
            <a:off x="6488365" y="3312529"/>
            <a:ext cx="2070100" cy="1562100"/>
          </a:xfrm>
          <a:prstGeom prst="rect">
            <a:avLst/>
          </a:prstGeom>
        </p:spPr>
      </p:pic>
      <p:sp>
        <p:nvSpPr>
          <p:cNvPr id="15" name="Rectangle 6">
            <a:extLst>
              <a:ext uri="{FF2B5EF4-FFF2-40B4-BE49-F238E27FC236}">
                <a16:creationId xmlns:a16="http://schemas.microsoft.com/office/drawing/2014/main" id="{DFC92EE1-9461-6142-AE3D-1793DAA1E2B9}"/>
              </a:ext>
            </a:extLst>
          </p:cNvPr>
          <p:cNvSpPr>
            <a:spLocks noChangeArrowheads="1"/>
          </p:cNvSpPr>
          <p:nvPr/>
        </p:nvSpPr>
        <p:spPr bwMode="auto">
          <a:xfrm>
            <a:off x="914400" y="4306303"/>
            <a:ext cx="221381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BE"/>
          </a:p>
        </p:txBody>
      </p:sp>
    </p:spTree>
    <p:extLst>
      <p:ext uri="{BB962C8B-B14F-4D97-AF65-F5344CB8AC3E}">
        <p14:creationId xmlns:p14="http://schemas.microsoft.com/office/powerpoint/2010/main" val="15473563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77C2F6CB-7CC7-794F-94B6-8E57FA290F39}"/>
              </a:ext>
            </a:extLst>
          </p:cNvPr>
          <p:cNvGrpSpPr>
            <a:grpSpLocks noChangeAspect="1"/>
          </p:cNvGrpSpPr>
          <p:nvPr/>
        </p:nvGrpSpPr>
        <p:grpSpPr>
          <a:xfrm>
            <a:off x="332786" y="0"/>
            <a:ext cx="6015628" cy="4852659"/>
            <a:chOff x="675547" y="951722"/>
            <a:chExt cx="6348556" cy="5121223"/>
          </a:xfrm>
        </p:grpSpPr>
        <p:pic>
          <p:nvPicPr>
            <p:cNvPr id="26" name="Picture 4" descr="Key Concepts of Computational Thinking - Digital Promise">
              <a:extLst>
                <a:ext uri="{FF2B5EF4-FFF2-40B4-BE49-F238E27FC236}">
                  <a16:creationId xmlns:a16="http://schemas.microsoft.com/office/drawing/2014/main" id="{24ACB91E-A8B3-4748-8F15-9DA9424A8970}"/>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r="4249"/>
            <a:stretch/>
          </p:blipFill>
          <p:spPr bwMode="auto">
            <a:xfrm>
              <a:off x="675547" y="951722"/>
              <a:ext cx="6348556" cy="5121223"/>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EFB8014C-BA45-B242-B79E-B473E741B4E3}"/>
                </a:ext>
              </a:extLst>
            </p:cNvPr>
            <p:cNvSpPr/>
            <p:nvPr/>
          </p:nvSpPr>
          <p:spPr>
            <a:xfrm>
              <a:off x="2743200" y="1436914"/>
              <a:ext cx="4280902" cy="942392"/>
            </a:xfrm>
            <a:prstGeom prst="rect">
              <a:avLst/>
            </a:prstGeom>
            <a:solidFill>
              <a:srgbClr val="9328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grpSp>
      <p:sp>
        <p:nvSpPr>
          <p:cNvPr id="7" name="TextBox 6">
            <a:extLst>
              <a:ext uri="{FF2B5EF4-FFF2-40B4-BE49-F238E27FC236}">
                <a16:creationId xmlns:a16="http://schemas.microsoft.com/office/drawing/2014/main" id="{577F283E-135C-F941-82BB-E7281CE7F8BD}"/>
              </a:ext>
            </a:extLst>
          </p:cNvPr>
          <p:cNvSpPr txBox="1"/>
          <p:nvPr/>
        </p:nvSpPr>
        <p:spPr>
          <a:xfrm>
            <a:off x="2459210" y="627905"/>
            <a:ext cx="3760517" cy="523220"/>
          </a:xfrm>
          <a:prstGeom prst="rect">
            <a:avLst/>
          </a:prstGeom>
          <a:noFill/>
        </p:spPr>
        <p:txBody>
          <a:bodyPr wrap="none" rtlCol="0">
            <a:spAutoFit/>
          </a:bodyPr>
          <a:lstStyle/>
          <a:p>
            <a:r>
              <a:rPr lang="en-BE" sz="2800" b="1" dirty="0">
                <a:solidFill>
                  <a:schemeClr val="bg1"/>
                </a:solidFill>
              </a:rPr>
              <a:t>Computational Thinking</a:t>
            </a:r>
          </a:p>
        </p:txBody>
      </p:sp>
      <p:sp>
        <p:nvSpPr>
          <p:cNvPr id="28" name="Rectangle 27">
            <a:extLst>
              <a:ext uri="{FF2B5EF4-FFF2-40B4-BE49-F238E27FC236}">
                <a16:creationId xmlns:a16="http://schemas.microsoft.com/office/drawing/2014/main" id="{4F329FA0-5018-C64E-832C-86E4642A3CDC}"/>
              </a:ext>
            </a:extLst>
          </p:cNvPr>
          <p:cNvSpPr/>
          <p:nvPr/>
        </p:nvSpPr>
        <p:spPr>
          <a:xfrm>
            <a:off x="332785" y="4868106"/>
            <a:ext cx="6142659" cy="1554272"/>
          </a:xfrm>
          <a:prstGeom prst="rect">
            <a:avLst/>
          </a:prstGeom>
        </p:spPr>
        <p:txBody>
          <a:bodyPr wrap="square">
            <a:spAutoFit/>
          </a:bodyPr>
          <a:lstStyle/>
          <a:p>
            <a:r>
              <a:rPr lang="en-GB" i="1" dirty="0">
                <a:solidFill>
                  <a:srgbClr val="595652"/>
                </a:solidFill>
                <a:latin typeface="Avenir" panose="02000503020000020003" pitchFamily="2" charset="0"/>
              </a:rPr>
              <a:t>Computational thinking is the </a:t>
            </a:r>
            <a:r>
              <a:rPr lang="en-GB" b="1" i="1" dirty="0">
                <a:solidFill>
                  <a:srgbClr val="C00000"/>
                </a:solidFill>
                <a:latin typeface="Avenir" panose="02000503020000020003" pitchFamily="2" charset="0"/>
              </a:rPr>
              <a:t>thought processes </a:t>
            </a:r>
            <a:r>
              <a:rPr lang="en-GB" i="1" dirty="0">
                <a:solidFill>
                  <a:srgbClr val="595652"/>
                </a:solidFill>
                <a:latin typeface="Avenir" panose="02000503020000020003" pitchFamily="2" charset="0"/>
              </a:rPr>
              <a:t>involved in formulating problems and their solutions so that the solutions are represented in a form that can be effectively carried out by an information-processing agent </a:t>
            </a:r>
          </a:p>
          <a:p>
            <a:endParaRPr lang="en-GB" sz="700" i="1" dirty="0">
              <a:solidFill>
                <a:srgbClr val="595652"/>
              </a:solidFill>
              <a:latin typeface="Avenir" panose="02000503020000020003" pitchFamily="2" charset="0"/>
            </a:endParaRPr>
          </a:p>
          <a:p>
            <a:r>
              <a:rPr lang="en-GB" sz="1600" dirty="0">
                <a:solidFill>
                  <a:srgbClr val="595652"/>
                </a:solidFill>
                <a:latin typeface="Avenir" panose="02000503020000020003" pitchFamily="2" charset="0"/>
              </a:rPr>
              <a:t>                                                                    Jeannette Wing, 2006</a:t>
            </a:r>
            <a:endParaRPr lang="en-GB" sz="1600" dirty="0">
              <a:solidFill>
                <a:srgbClr val="595652"/>
              </a:solidFill>
              <a:effectLst/>
              <a:latin typeface="Avenir" panose="02000503020000020003" pitchFamily="2" charset="0"/>
            </a:endParaRPr>
          </a:p>
        </p:txBody>
      </p:sp>
      <p:sp>
        <p:nvSpPr>
          <p:cNvPr id="3" name="Rectangle 2">
            <a:extLst>
              <a:ext uri="{FF2B5EF4-FFF2-40B4-BE49-F238E27FC236}">
                <a16:creationId xmlns:a16="http://schemas.microsoft.com/office/drawing/2014/main" id="{F9CF223F-8888-2843-8BFC-1F717A223338}"/>
              </a:ext>
            </a:extLst>
          </p:cNvPr>
          <p:cNvSpPr/>
          <p:nvPr/>
        </p:nvSpPr>
        <p:spPr>
          <a:xfrm>
            <a:off x="4466452" y="1067257"/>
            <a:ext cx="1742144" cy="338554"/>
          </a:xfrm>
          <a:prstGeom prst="rect">
            <a:avLst/>
          </a:prstGeom>
        </p:spPr>
        <p:txBody>
          <a:bodyPr wrap="none">
            <a:spAutoFit/>
          </a:bodyPr>
          <a:lstStyle/>
          <a:p>
            <a:r>
              <a:rPr lang="en-BE" sz="1600" dirty="0">
                <a:solidFill>
                  <a:schemeClr val="bg1"/>
                </a:solidFill>
                <a:hlinkClick r:id="rId4">
                  <a:extLst>
                    <a:ext uri="{A12FA001-AC4F-418D-AE19-62706E023703}">
                      <ahyp:hlinkClr xmlns:ahyp="http://schemas.microsoft.com/office/drawing/2018/hyperlinkcolor" val="tx"/>
                    </a:ext>
                  </a:extLst>
                </a:hlinkClick>
              </a:rPr>
              <a:t>digitalpromise.org</a:t>
            </a:r>
            <a:r>
              <a:rPr lang="en-BE" sz="1600" dirty="0">
                <a:solidFill>
                  <a:schemeClr val="bg1"/>
                </a:solidFill>
              </a:rPr>
              <a:t> </a:t>
            </a:r>
          </a:p>
        </p:txBody>
      </p:sp>
      <p:pic>
        <p:nvPicPr>
          <p:cNvPr id="8" name="Picture 6" descr="Conrad Wolfram on Computational Thinking | Getting Smart">
            <a:extLst>
              <a:ext uri="{FF2B5EF4-FFF2-40B4-BE49-F238E27FC236}">
                <a16:creationId xmlns:a16="http://schemas.microsoft.com/office/drawing/2014/main" id="{02C33AC7-F733-3742-8CC8-23E858B7089F}"/>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b="11337"/>
          <a:stretch/>
        </p:blipFill>
        <p:spPr bwMode="auto">
          <a:xfrm>
            <a:off x="7634721" y="338449"/>
            <a:ext cx="3490075" cy="2554041"/>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Four steps to computational thinking—click to enlarge">
            <a:extLst>
              <a:ext uri="{FF2B5EF4-FFF2-40B4-BE49-F238E27FC236}">
                <a16:creationId xmlns:a16="http://schemas.microsoft.com/office/drawing/2014/main" id="{3AEF609F-E4F6-3F41-B944-8BF45D3BF46C}"/>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a:stretch/>
        </p:blipFill>
        <p:spPr bwMode="auto">
          <a:xfrm>
            <a:off x="7035281" y="3037666"/>
            <a:ext cx="4689101" cy="271038"/>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CA8AA0D6-5C1A-6041-A66C-BE7753B736F9}"/>
              </a:ext>
            </a:extLst>
          </p:cNvPr>
          <p:cNvSpPr txBox="1"/>
          <p:nvPr/>
        </p:nvSpPr>
        <p:spPr>
          <a:xfrm>
            <a:off x="10407287" y="2770592"/>
            <a:ext cx="1410964" cy="261610"/>
          </a:xfrm>
          <a:prstGeom prst="rect">
            <a:avLst/>
          </a:prstGeom>
          <a:noFill/>
        </p:spPr>
        <p:txBody>
          <a:bodyPr wrap="none" rtlCol="0">
            <a:spAutoFit/>
          </a:bodyPr>
          <a:lstStyle/>
          <a:p>
            <a:r>
              <a:rPr lang="en-GB" sz="1100" dirty="0">
                <a:solidFill>
                  <a:srgbClr val="595652"/>
                </a:solidFill>
                <a:hlinkClick r:id="rId7"/>
              </a:rPr>
              <a:t>C</a:t>
            </a:r>
            <a:r>
              <a:rPr lang="en-BE" sz="1100" dirty="0">
                <a:solidFill>
                  <a:srgbClr val="595652"/>
                </a:solidFill>
                <a:hlinkClick r:id="rId7"/>
              </a:rPr>
              <a:t>omputerBasedMath</a:t>
            </a:r>
            <a:endParaRPr lang="en-BE" sz="1100" dirty="0">
              <a:solidFill>
                <a:srgbClr val="595652"/>
              </a:solidFill>
            </a:endParaRPr>
          </a:p>
        </p:txBody>
      </p:sp>
    </p:spTree>
    <p:extLst>
      <p:ext uri="{BB962C8B-B14F-4D97-AF65-F5344CB8AC3E}">
        <p14:creationId xmlns:p14="http://schemas.microsoft.com/office/powerpoint/2010/main" val="11691916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78B9161-989F-E842-8B94-F9C87BA68439}"/>
              </a:ext>
            </a:extLst>
          </p:cNvPr>
          <p:cNvPicPr>
            <a:picLocks noChangeAspect="1"/>
          </p:cNvPicPr>
          <p:nvPr/>
        </p:nvPicPr>
        <p:blipFill>
          <a:blip r:embed="rId3"/>
          <a:stretch>
            <a:fillRect/>
          </a:stretch>
        </p:blipFill>
        <p:spPr>
          <a:xfrm>
            <a:off x="7616271" y="4991818"/>
            <a:ext cx="2070100" cy="1562100"/>
          </a:xfrm>
          <a:prstGeom prst="rect">
            <a:avLst/>
          </a:prstGeom>
        </p:spPr>
      </p:pic>
      <p:pic>
        <p:nvPicPr>
          <p:cNvPr id="8" name="Picture 7">
            <a:extLst>
              <a:ext uri="{FF2B5EF4-FFF2-40B4-BE49-F238E27FC236}">
                <a16:creationId xmlns:a16="http://schemas.microsoft.com/office/drawing/2014/main" id="{789E40B3-A936-3E47-BDF7-4008740736D8}"/>
              </a:ext>
            </a:extLst>
          </p:cNvPr>
          <p:cNvPicPr>
            <a:picLocks noChangeAspect="1"/>
          </p:cNvPicPr>
          <p:nvPr/>
        </p:nvPicPr>
        <p:blipFill>
          <a:blip r:embed="rId4"/>
          <a:stretch>
            <a:fillRect/>
          </a:stretch>
        </p:blipFill>
        <p:spPr>
          <a:xfrm>
            <a:off x="7616271" y="3312529"/>
            <a:ext cx="2070100" cy="1562100"/>
          </a:xfrm>
          <a:prstGeom prst="rect">
            <a:avLst/>
          </a:prstGeom>
        </p:spPr>
      </p:pic>
      <p:pic>
        <p:nvPicPr>
          <p:cNvPr id="5" name="Picture 4">
            <a:extLst>
              <a:ext uri="{FF2B5EF4-FFF2-40B4-BE49-F238E27FC236}">
                <a16:creationId xmlns:a16="http://schemas.microsoft.com/office/drawing/2014/main" id="{0360E35F-CA23-EF42-A5DB-EC4ECC5FAF6F}"/>
              </a:ext>
            </a:extLst>
          </p:cNvPr>
          <p:cNvPicPr>
            <a:picLocks noChangeAspect="1"/>
          </p:cNvPicPr>
          <p:nvPr/>
        </p:nvPicPr>
        <p:blipFill>
          <a:blip r:embed="rId5"/>
          <a:stretch>
            <a:fillRect/>
          </a:stretch>
        </p:blipFill>
        <p:spPr>
          <a:xfrm>
            <a:off x="7616271" y="1633240"/>
            <a:ext cx="2070100" cy="1562100"/>
          </a:xfrm>
          <a:prstGeom prst="rect">
            <a:avLst/>
          </a:prstGeom>
        </p:spPr>
      </p:pic>
      <p:sp>
        <p:nvSpPr>
          <p:cNvPr id="37" name="TextBox 36">
            <a:extLst>
              <a:ext uri="{FF2B5EF4-FFF2-40B4-BE49-F238E27FC236}">
                <a16:creationId xmlns:a16="http://schemas.microsoft.com/office/drawing/2014/main" id="{1BD37EED-8487-9649-87E5-112ACDBD60D7}"/>
              </a:ext>
            </a:extLst>
          </p:cNvPr>
          <p:cNvSpPr txBox="1"/>
          <p:nvPr/>
        </p:nvSpPr>
        <p:spPr>
          <a:xfrm>
            <a:off x="304402" y="404813"/>
            <a:ext cx="3760517" cy="954107"/>
          </a:xfrm>
          <a:prstGeom prst="rect">
            <a:avLst/>
          </a:prstGeom>
          <a:noFill/>
        </p:spPr>
        <p:txBody>
          <a:bodyPr wrap="none" rtlCol="0">
            <a:spAutoFit/>
          </a:bodyPr>
          <a:lstStyle/>
          <a:p>
            <a:r>
              <a:rPr lang="en-BE" sz="2800" b="1" dirty="0">
                <a:solidFill>
                  <a:srgbClr val="932833"/>
                </a:solidFill>
              </a:rPr>
              <a:t>Computational Thinking</a:t>
            </a:r>
            <a:br>
              <a:rPr lang="en-BE" sz="2800" b="1" dirty="0">
                <a:solidFill>
                  <a:srgbClr val="932833"/>
                </a:solidFill>
              </a:rPr>
            </a:br>
            <a:r>
              <a:rPr lang="en-BE" sz="2800" b="1" i="1" dirty="0">
                <a:solidFill>
                  <a:srgbClr val="932833"/>
                </a:solidFill>
              </a:rPr>
              <a:t>in de klas</a:t>
            </a:r>
          </a:p>
        </p:txBody>
      </p:sp>
      <p:sp>
        <p:nvSpPr>
          <p:cNvPr id="36" name="TextBox 35">
            <a:extLst>
              <a:ext uri="{FF2B5EF4-FFF2-40B4-BE49-F238E27FC236}">
                <a16:creationId xmlns:a16="http://schemas.microsoft.com/office/drawing/2014/main" id="{57D8E8D9-3C61-3B45-890A-8ED7FD030929}"/>
              </a:ext>
            </a:extLst>
          </p:cNvPr>
          <p:cNvSpPr txBox="1"/>
          <p:nvPr/>
        </p:nvSpPr>
        <p:spPr>
          <a:xfrm>
            <a:off x="10350339" y="404812"/>
            <a:ext cx="1585690" cy="954107"/>
          </a:xfrm>
          <a:prstGeom prst="rect">
            <a:avLst/>
          </a:prstGeom>
          <a:noFill/>
        </p:spPr>
        <p:txBody>
          <a:bodyPr wrap="none" rtlCol="0">
            <a:spAutoFit/>
          </a:bodyPr>
          <a:lstStyle/>
          <a:p>
            <a:pPr algn="r"/>
            <a:r>
              <a:rPr lang="en-GB" sz="2800" b="1" i="1" dirty="0">
                <a:solidFill>
                  <a:srgbClr val="932833"/>
                </a:solidFill>
              </a:rPr>
              <a:t>Grafische</a:t>
            </a:r>
          </a:p>
          <a:p>
            <a:pPr algn="r"/>
            <a:r>
              <a:rPr lang="en-GB" sz="2800" b="1" i="1" dirty="0">
                <a:solidFill>
                  <a:srgbClr val="932833"/>
                </a:solidFill>
              </a:rPr>
              <a:t>Patronen</a:t>
            </a:r>
            <a:endParaRPr lang="en-BE" sz="2800" b="1" i="1" dirty="0">
              <a:solidFill>
                <a:srgbClr val="932833"/>
              </a:solidFill>
            </a:endParaRPr>
          </a:p>
        </p:txBody>
      </p:sp>
      <p:sp>
        <p:nvSpPr>
          <p:cNvPr id="6" name="Rectangle 5">
            <a:extLst>
              <a:ext uri="{FF2B5EF4-FFF2-40B4-BE49-F238E27FC236}">
                <a16:creationId xmlns:a16="http://schemas.microsoft.com/office/drawing/2014/main" id="{AEB76692-F160-5246-8A2B-FA59DC10CCEC}"/>
              </a:ext>
            </a:extLst>
          </p:cNvPr>
          <p:cNvSpPr/>
          <p:nvPr/>
        </p:nvSpPr>
        <p:spPr>
          <a:xfrm>
            <a:off x="1748630" y="1529138"/>
            <a:ext cx="3946693" cy="2246769"/>
          </a:xfrm>
          <a:prstGeom prst="rect">
            <a:avLst/>
          </a:prstGeom>
        </p:spPr>
        <p:txBody>
          <a:bodyPr wrap="square">
            <a:spAutoFit/>
          </a:bodyPr>
          <a:lstStyle/>
          <a:p>
            <a:r>
              <a:rPr lang="en-BE" sz="1400" dirty="0">
                <a:solidFill>
                  <a:srgbClr val="0000FF"/>
                </a:solidFill>
              </a:rPr>
              <a:t>from</a:t>
            </a:r>
            <a:r>
              <a:rPr lang="en-BE" sz="1400" dirty="0"/>
              <a:t> ti_draw </a:t>
            </a:r>
            <a:r>
              <a:rPr lang="en-BE" sz="1400" dirty="0">
                <a:solidFill>
                  <a:srgbClr val="0000FF"/>
                </a:solidFill>
              </a:rPr>
              <a:t>import</a:t>
            </a:r>
            <a:r>
              <a:rPr lang="en-BE" sz="1400" dirty="0"/>
              <a:t> </a:t>
            </a:r>
            <a:r>
              <a:rPr lang="en-BE" sz="1400" dirty="0">
                <a:solidFill>
                  <a:srgbClr val="FF0000"/>
                </a:solidFill>
              </a:rPr>
              <a:t>*</a:t>
            </a:r>
          </a:p>
          <a:p>
            <a:endParaRPr lang="en-BE" sz="1400" dirty="0"/>
          </a:p>
          <a:p>
            <a:r>
              <a:rPr lang="en-GB" sz="1400" dirty="0">
                <a:solidFill>
                  <a:srgbClr val="0000FF"/>
                </a:solidFill>
              </a:rPr>
              <a:t>for </a:t>
            </a:r>
            <a:r>
              <a:rPr lang="en-GB" sz="1400" dirty="0">
                <a:solidFill>
                  <a:srgbClr val="000000"/>
                </a:solidFill>
              </a:rPr>
              <a:t>j </a:t>
            </a:r>
            <a:r>
              <a:rPr lang="en-GB" sz="1400" dirty="0">
                <a:solidFill>
                  <a:srgbClr val="0000FF"/>
                </a:solidFill>
              </a:rPr>
              <a:t>in </a:t>
            </a:r>
            <a:r>
              <a:rPr lang="en-GB" sz="1400" dirty="0">
                <a:solidFill>
                  <a:srgbClr val="000000"/>
                </a:solidFill>
              </a:rPr>
              <a:t>range(0,212,15):</a:t>
            </a:r>
          </a:p>
          <a:p>
            <a:r>
              <a:rPr lang="nl-NL" sz="1400" dirty="0">
                <a:solidFill>
                  <a:srgbClr val="A6A6A6"/>
                </a:solidFill>
                <a:sym typeface="Symbol" pitchFamily="2" charset="2"/>
              </a:rPr>
              <a:t> </a:t>
            </a:r>
            <a:r>
              <a:rPr lang="en-GB" sz="1400" dirty="0">
                <a:solidFill>
                  <a:srgbClr val="0000FF"/>
                </a:solidFill>
              </a:rPr>
              <a:t>for </a:t>
            </a:r>
            <a:r>
              <a:rPr lang="en-GB" sz="1400" dirty="0">
                <a:solidFill>
                  <a:srgbClr val="000000"/>
                </a:solidFill>
              </a:rPr>
              <a:t>i</a:t>
            </a:r>
            <a:r>
              <a:rPr lang="en-GB" sz="1400" dirty="0">
                <a:solidFill>
                  <a:srgbClr val="0000FF"/>
                </a:solidFill>
              </a:rPr>
              <a:t> in </a:t>
            </a:r>
            <a:r>
              <a:rPr lang="en-GB" sz="1400" dirty="0">
                <a:solidFill>
                  <a:srgbClr val="000000"/>
                </a:solidFill>
              </a:rPr>
              <a:t>range(0,318,60):</a:t>
            </a:r>
            <a:endParaRPr lang="en-BE" sz="1400" dirty="0">
              <a:solidFill>
                <a:srgbClr val="000000"/>
              </a:solidFill>
            </a:endParaRPr>
          </a:p>
          <a:p>
            <a:r>
              <a:rPr lang="nl-NL" sz="1400" dirty="0">
                <a:solidFill>
                  <a:srgbClr val="A6A6A6"/>
                </a:solidFill>
                <a:sym typeface="Symbol" pitchFamily="2" charset="2"/>
              </a:rPr>
              <a:t></a:t>
            </a:r>
            <a:r>
              <a:rPr lang="nl-NL" sz="1400" dirty="0">
                <a:solidFill>
                  <a:srgbClr val="000000"/>
                </a:solidFill>
                <a:sym typeface="Symbol" pitchFamily="2" charset="2"/>
              </a:rPr>
              <a:t>x</a:t>
            </a:r>
            <a:r>
              <a:rPr lang="nl-NL" sz="1400" dirty="0">
                <a:solidFill>
                  <a:srgbClr val="FF0000"/>
                </a:solidFill>
                <a:sym typeface="Symbol" pitchFamily="2" charset="2"/>
              </a:rPr>
              <a:t>=</a:t>
            </a:r>
            <a:r>
              <a:rPr lang="nl-NL" sz="1400" dirty="0">
                <a:solidFill>
                  <a:srgbClr val="000000"/>
                </a:solidFill>
                <a:sym typeface="Symbol" pitchFamily="2" charset="2"/>
              </a:rPr>
              <a:t>30</a:t>
            </a:r>
            <a:r>
              <a:rPr lang="nl-NL" sz="1400" dirty="0">
                <a:solidFill>
                  <a:srgbClr val="FF0000"/>
                </a:solidFill>
                <a:sym typeface="Symbol" pitchFamily="2" charset="2"/>
              </a:rPr>
              <a:t>*</a:t>
            </a:r>
            <a:r>
              <a:rPr lang="nl-NL" sz="1400" dirty="0">
                <a:solidFill>
                  <a:srgbClr val="000000"/>
                </a:solidFill>
                <a:sym typeface="Symbol" pitchFamily="2" charset="2"/>
              </a:rPr>
              <a:t>((j</a:t>
            </a:r>
            <a:r>
              <a:rPr lang="nl-NL" sz="1400" dirty="0">
                <a:solidFill>
                  <a:srgbClr val="FF0000"/>
                </a:solidFill>
                <a:sym typeface="Symbol" pitchFamily="2" charset="2"/>
              </a:rPr>
              <a:t>/</a:t>
            </a:r>
            <a:r>
              <a:rPr lang="nl-NL" sz="1400" dirty="0">
                <a:solidFill>
                  <a:srgbClr val="000000"/>
                </a:solidFill>
                <a:sym typeface="Symbol" pitchFamily="2" charset="2"/>
              </a:rPr>
              <a:t>15)</a:t>
            </a:r>
            <a:r>
              <a:rPr lang="nl-NL" sz="1400" dirty="0">
                <a:solidFill>
                  <a:srgbClr val="FF0000"/>
                </a:solidFill>
                <a:sym typeface="Symbol" pitchFamily="2" charset="2"/>
              </a:rPr>
              <a:t>%</a:t>
            </a:r>
            <a:r>
              <a:rPr lang="nl-NL" sz="1400" dirty="0">
                <a:solidFill>
                  <a:srgbClr val="000000"/>
                </a:solidFill>
                <a:sym typeface="Symbol" pitchFamily="2" charset="2"/>
              </a:rPr>
              <a:t>2)</a:t>
            </a:r>
          </a:p>
          <a:p>
            <a:r>
              <a:rPr lang="nl-NL" sz="1400" dirty="0">
                <a:solidFill>
                  <a:srgbClr val="A6A6A6"/>
                </a:solidFill>
                <a:sym typeface="Symbol" pitchFamily="2" charset="2"/>
              </a:rPr>
              <a:t></a:t>
            </a:r>
            <a:r>
              <a:rPr lang="en-BE" sz="1400" dirty="0">
                <a:solidFill>
                  <a:srgbClr val="0000FF"/>
                </a:solidFill>
              </a:rPr>
              <a:t>for</a:t>
            </a:r>
            <a:r>
              <a:rPr lang="en-BE" sz="1400" dirty="0"/>
              <a:t> r </a:t>
            </a:r>
            <a:r>
              <a:rPr lang="en-BE" sz="1400" dirty="0">
                <a:solidFill>
                  <a:srgbClr val="0000FF"/>
                </a:solidFill>
              </a:rPr>
              <a:t>in</a:t>
            </a:r>
            <a:r>
              <a:rPr lang="en-BE" sz="1400" dirty="0"/>
              <a:t> range(30,0,-5):</a:t>
            </a:r>
          </a:p>
          <a:p>
            <a:r>
              <a:rPr lang="nl-NL" sz="1400" dirty="0">
                <a:solidFill>
                  <a:srgbClr val="A6A6A6"/>
                </a:solidFill>
                <a:sym typeface="Symbol" pitchFamily="2" charset="2"/>
              </a:rPr>
              <a:t></a:t>
            </a:r>
            <a:r>
              <a:rPr lang="en-BE" sz="1400" dirty="0"/>
              <a:t>set_color(</a:t>
            </a:r>
            <a:r>
              <a:rPr lang="en-BE" sz="1400" b="1" dirty="0"/>
              <a:t>75</a:t>
            </a:r>
            <a:r>
              <a:rPr lang="en-BE" sz="1400" b="1" dirty="0">
                <a:solidFill>
                  <a:srgbClr val="FF0000"/>
                </a:solidFill>
              </a:rPr>
              <a:t>+</a:t>
            </a:r>
            <a:r>
              <a:rPr lang="en-BE" sz="1400" b="1" dirty="0"/>
              <a:t>6</a:t>
            </a:r>
            <a:r>
              <a:rPr lang="en-BE" sz="1400" b="1" dirty="0">
                <a:solidFill>
                  <a:srgbClr val="FF0000"/>
                </a:solidFill>
              </a:rPr>
              <a:t>*</a:t>
            </a:r>
            <a:r>
              <a:rPr lang="en-BE" sz="1400" b="1" dirty="0"/>
              <a:t>r,75</a:t>
            </a:r>
            <a:r>
              <a:rPr lang="en-BE" sz="1400" b="1" dirty="0">
                <a:solidFill>
                  <a:srgbClr val="FF0000"/>
                </a:solidFill>
              </a:rPr>
              <a:t>+</a:t>
            </a:r>
            <a:r>
              <a:rPr lang="en-BE" sz="1400" b="1" dirty="0"/>
              <a:t>6</a:t>
            </a:r>
            <a:r>
              <a:rPr lang="en-BE" sz="1400" b="1" dirty="0">
                <a:solidFill>
                  <a:srgbClr val="FF0000"/>
                </a:solidFill>
              </a:rPr>
              <a:t>*</a:t>
            </a:r>
            <a:r>
              <a:rPr lang="en-BE" sz="1400" b="1" dirty="0"/>
              <a:t>r,75</a:t>
            </a:r>
            <a:r>
              <a:rPr lang="en-BE" sz="1400" b="1" dirty="0">
                <a:solidFill>
                  <a:srgbClr val="FF0000"/>
                </a:solidFill>
              </a:rPr>
              <a:t>+</a:t>
            </a:r>
            <a:r>
              <a:rPr lang="en-BE" sz="1400" b="1" dirty="0"/>
              <a:t>6</a:t>
            </a:r>
            <a:r>
              <a:rPr lang="en-BE" sz="1400" b="1" dirty="0">
                <a:solidFill>
                  <a:srgbClr val="FF0000"/>
                </a:solidFill>
              </a:rPr>
              <a:t>*</a:t>
            </a:r>
            <a:r>
              <a:rPr lang="en-BE" sz="1400" b="1" dirty="0"/>
              <a:t>r</a:t>
            </a:r>
            <a:r>
              <a:rPr lang="en-BE" sz="1400" dirty="0"/>
              <a:t>)</a:t>
            </a:r>
          </a:p>
          <a:p>
            <a:r>
              <a:rPr lang="nl-NL" sz="1400" dirty="0">
                <a:solidFill>
                  <a:srgbClr val="A6A6A6"/>
                </a:solidFill>
                <a:sym typeface="Symbol" pitchFamily="2" charset="2"/>
              </a:rPr>
              <a:t></a:t>
            </a:r>
            <a:r>
              <a:rPr lang="en-BE" sz="1400" dirty="0"/>
              <a:t>fill_circle(i</a:t>
            </a:r>
            <a:r>
              <a:rPr lang="en-BE" sz="1400" b="1" dirty="0">
                <a:solidFill>
                  <a:srgbClr val="FF0000"/>
                </a:solidFill>
              </a:rPr>
              <a:t>+</a:t>
            </a:r>
            <a:r>
              <a:rPr lang="en-BE" sz="1400" b="1" dirty="0"/>
              <a:t>x</a:t>
            </a:r>
            <a:r>
              <a:rPr lang="en-BE" sz="1400" dirty="0"/>
              <a:t>,j,r)</a:t>
            </a:r>
          </a:p>
          <a:p>
            <a:r>
              <a:rPr lang="nl-NL" sz="1400" dirty="0">
                <a:solidFill>
                  <a:srgbClr val="A6A6A6"/>
                </a:solidFill>
                <a:sym typeface="Symbol" pitchFamily="2" charset="2"/>
              </a:rPr>
              <a:t></a:t>
            </a:r>
            <a:r>
              <a:rPr lang="en-BE" sz="1400" dirty="0"/>
              <a:t>set_color(0,0,0)</a:t>
            </a:r>
          </a:p>
          <a:p>
            <a:r>
              <a:rPr lang="nl-NL" sz="1400" dirty="0">
                <a:solidFill>
                  <a:srgbClr val="A6A6A6"/>
                </a:solidFill>
                <a:sym typeface="Symbol" pitchFamily="2" charset="2"/>
              </a:rPr>
              <a:t></a:t>
            </a:r>
            <a:r>
              <a:rPr lang="en-BE" sz="1400" dirty="0"/>
              <a:t>draw_circle(i</a:t>
            </a:r>
            <a:r>
              <a:rPr lang="en-BE" sz="1400" b="1" dirty="0">
                <a:solidFill>
                  <a:srgbClr val="FF0000"/>
                </a:solidFill>
              </a:rPr>
              <a:t>+</a:t>
            </a:r>
            <a:r>
              <a:rPr lang="en-BE" sz="1400" b="1" dirty="0"/>
              <a:t>x</a:t>
            </a:r>
            <a:r>
              <a:rPr lang="en-BE" sz="1400" dirty="0"/>
              <a:t>,j,r)</a:t>
            </a:r>
            <a:endParaRPr lang="en-BE" dirty="0"/>
          </a:p>
        </p:txBody>
      </p:sp>
      <p:sp>
        <p:nvSpPr>
          <p:cNvPr id="15" name="Rectangle 6">
            <a:extLst>
              <a:ext uri="{FF2B5EF4-FFF2-40B4-BE49-F238E27FC236}">
                <a16:creationId xmlns:a16="http://schemas.microsoft.com/office/drawing/2014/main" id="{DFC92EE1-9461-6142-AE3D-1793DAA1E2B9}"/>
              </a:ext>
            </a:extLst>
          </p:cNvPr>
          <p:cNvSpPr>
            <a:spLocks noChangeArrowheads="1"/>
          </p:cNvSpPr>
          <p:nvPr/>
        </p:nvSpPr>
        <p:spPr bwMode="auto">
          <a:xfrm>
            <a:off x="914400" y="4306303"/>
            <a:ext cx="221381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BE"/>
          </a:p>
        </p:txBody>
      </p:sp>
      <p:pic>
        <p:nvPicPr>
          <p:cNvPr id="12" name="Picture 11">
            <a:extLst>
              <a:ext uri="{FF2B5EF4-FFF2-40B4-BE49-F238E27FC236}">
                <a16:creationId xmlns:a16="http://schemas.microsoft.com/office/drawing/2014/main" id="{FD673627-9177-9840-8B5E-2AE83D202107}"/>
              </a:ext>
            </a:extLst>
          </p:cNvPr>
          <p:cNvPicPr>
            <a:picLocks noChangeAspect="1"/>
          </p:cNvPicPr>
          <p:nvPr/>
        </p:nvPicPr>
        <p:blipFill>
          <a:blip r:embed="rId6"/>
          <a:stretch>
            <a:fillRect/>
          </a:stretch>
        </p:blipFill>
        <p:spPr>
          <a:xfrm>
            <a:off x="5445604" y="4991818"/>
            <a:ext cx="2070100" cy="1562100"/>
          </a:xfrm>
          <a:prstGeom prst="rect">
            <a:avLst/>
          </a:prstGeom>
        </p:spPr>
      </p:pic>
      <p:pic>
        <p:nvPicPr>
          <p:cNvPr id="13" name="Picture 12">
            <a:extLst>
              <a:ext uri="{FF2B5EF4-FFF2-40B4-BE49-F238E27FC236}">
                <a16:creationId xmlns:a16="http://schemas.microsoft.com/office/drawing/2014/main" id="{18C7EC71-1710-F24A-B99B-4A06E5CF5793}"/>
              </a:ext>
            </a:extLst>
          </p:cNvPr>
          <p:cNvPicPr>
            <a:picLocks noChangeAspect="1"/>
          </p:cNvPicPr>
          <p:nvPr/>
        </p:nvPicPr>
        <p:blipFill>
          <a:blip r:embed="rId7"/>
          <a:stretch>
            <a:fillRect/>
          </a:stretch>
        </p:blipFill>
        <p:spPr>
          <a:xfrm>
            <a:off x="5445604" y="1633240"/>
            <a:ext cx="2070100" cy="1562100"/>
          </a:xfrm>
          <a:prstGeom prst="rect">
            <a:avLst/>
          </a:prstGeom>
        </p:spPr>
      </p:pic>
      <p:pic>
        <p:nvPicPr>
          <p:cNvPr id="14" name="Picture 13">
            <a:extLst>
              <a:ext uri="{FF2B5EF4-FFF2-40B4-BE49-F238E27FC236}">
                <a16:creationId xmlns:a16="http://schemas.microsoft.com/office/drawing/2014/main" id="{C0AB7167-5838-7443-ACEC-FABE1B32AD3C}"/>
              </a:ext>
            </a:extLst>
          </p:cNvPr>
          <p:cNvPicPr>
            <a:picLocks noChangeAspect="1"/>
          </p:cNvPicPr>
          <p:nvPr/>
        </p:nvPicPr>
        <p:blipFill>
          <a:blip r:embed="rId8"/>
          <a:stretch>
            <a:fillRect/>
          </a:stretch>
        </p:blipFill>
        <p:spPr>
          <a:xfrm>
            <a:off x="5445604" y="3312529"/>
            <a:ext cx="2070100" cy="1562100"/>
          </a:xfrm>
          <a:prstGeom prst="rect">
            <a:avLst/>
          </a:prstGeom>
        </p:spPr>
      </p:pic>
    </p:spTree>
    <p:extLst>
      <p:ext uri="{BB962C8B-B14F-4D97-AF65-F5344CB8AC3E}">
        <p14:creationId xmlns:p14="http://schemas.microsoft.com/office/powerpoint/2010/main" val="38757616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4E21C3C-FED0-6540-BCE2-C5BBAB50E899}"/>
              </a:ext>
            </a:extLst>
          </p:cNvPr>
          <p:cNvPicPr>
            <a:picLocks noChangeAspect="1"/>
          </p:cNvPicPr>
          <p:nvPr/>
        </p:nvPicPr>
        <p:blipFill>
          <a:blip r:embed="rId3"/>
          <a:stretch>
            <a:fillRect/>
          </a:stretch>
        </p:blipFill>
        <p:spPr>
          <a:xfrm>
            <a:off x="9786938" y="4991818"/>
            <a:ext cx="2070100" cy="1562100"/>
          </a:xfrm>
          <a:prstGeom prst="rect">
            <a:avLst/>
          </a:prstGeom>
        </p:spPr>
      </p:pic>
      <p:pic>
        <p:nvPicPr>
          <p:cNvPr id="4" name="Picture 3">
            <a:extLst>
              <a:ext uri="{FF2B5EF4-FFF2-40B4-BE49-F238E27FC236}">
                <a16:creationId xmlns:a16="http://schemas.microsoft.com/office/drawing/2014/main" id="{0219AF55-C96A-5A47-AF5A-3F224BAED531}"/>
              </a:ext>
            </a:extLst>
          </p:cNvPr>
          <p:cNvPicPr>
            <a:picLocks noChangeAspect="1"/>
          </p:cNvPicPr>
          <p:nvPr/>
        </p:nvPicPr>
        <p:blipFill>
          <a:blip r:embed="rId4"/>
          <a:stretch>
            <a:fillRect/>
          </a:stretch>
        </p:blipFill>
        <p:spPr>
          <a:xfrm>
            <a:off x="9786938" y="1633240"/>
            <a:ext cx="2070100" cy="1562100"/>
          </a:xfrm>
          <a:prstGeom prst="rect">
            <a:avLst/>
          </a:prstGeom>
        </p:spPr>
      </p:pic>
      <p:sp>
        <p:nvSpPr>
          <p:cNvPr id="37" name="TextBox 36">
            <a:extLst>
              <a:ext uri="{FF2B5EF4-FFF2-40B4-BE49-F238E27FC236}">
                <a16:creationId xmlns:a16="http://schemas.microsoft.com/office/drawing/2014/main" id="{1BD37EED-8487-9649-87E5-112ACDBD60D7}"/>
              </a:ext>
            </a:extLst>
          </p:cNvPr>
          <p:cNvSpPr txBox="1"/>
          <p:nvPr/>
        </p:nvSpPr>
        <p:spPr>
          <a:xfrm>
            <a:off x="304402" y="404813"/>
            <a:ext cx="3760517" cy="954107"/>
          </a:xfrm>
          <a:prstGeom prst="rect">
            <a:avLst/>
          </a:prstGeom>
          <a:noFill/>
        </p:spPr>
        <p:txBody>
          <a:bodyPr wrap="none" rtlCol="0">
            <a:spAutoFit/>
          </a:bodyPr>
          <a:lstStyle/>
          <a:p>
            <a:r>
              <a:rPr lang="en-BE" sz="2800" b="1" dirty="0">
                <a:solidFill>
                  <a:srgbClr val="932833"/>
                </a:solidFill>
              </a:rPr>
              <a:t>Computational Thinking</a:t>
            </a:r>
            <a:br>
              <a:rPr lang="en-BE" sz="2800" b="1" dirty="0">
                <a:solidFill>
                  <a:srgbClr val="932833"/>
                </a:solidFill>
              </a:rPr>
            </a:br>
            <a:r>
              <a:rPr lang="en-BE" sz="2800" b="1" i="1" dirty="0">
                <a:solidFill>
                  <a:srgbClr val="932833"/>
                </a:solidFill>
              </a:rPr>
              <a:t>in de klas</a:t>
            </a:r>
          </a:p>
        </p:txBody>
      </p:sp>
      <p:sp>
        <p:nvSpPr>
          <p:cNvPr id="36" name="TextBox 35">
            <a:extLst>
              <a:ext uri="{FF2B5EF4-FFF2-40B4-BE49-F238E27FC236}">
                <a16:creationId xmlns:a16="http://schemas.microsoft.com/office/drawing/2014/main" id="{57D8E8D9-3C61-3B45-890A-8ED7FD030929}"/>
              </a:ext>
            </a:extLst>
          </p:cNvPr>
          <p:cNvSpPr txBox="1"/>
          <p:nvPr/>
        </p:nvSpPr>
        <p:spPr>
          <a:xfrm>
            <a:off x="10350339" y="404812"/>
            <a:ext cx="1585690" cy="954107"/>
          </a:xfrm>
          <a:prstGeom prst="rect">
            <a:avLst/>
          </a:prstGeom>
          <a:noFill/>
        </p:spPr>
        <p:txBody>
          <a:bodyPr wrap="none" rtlCol="0">
            <a:spAutoFit/>
          </a:bodyPr>
          <a:lstStyle/>
          <a:p>
            <a:pPr algn="r"/>
            <a:r>
              <a:rPr lang="en-GB" sz="2800" b="1" i="1" dirty="0">
                <a:solidFill>
                  <a:srgbClr val="932833"/>
                </a:solidFill>
              </a:rPr>
              <a:t>Grafische</a:t>
            </a:r>
          </a:p>
          <a:p>
            <a:pPr algn="r"/>
            <a:r>
              <a:rPr lang="en-GB" sz="2800" b="1" i="1" dirty="0">
                <a:solidFill>
                  <a:srgbClr val="932833"/>
                </a:solidFill>
              </a:rPr>
              <a:t>Patronen</a:t>
            </a:r>
            <a:endParaRPr lang="en-BE" sz="2800" b="1" i="1" dirty="0">
              <a:solidFill>
                <a:srgbClr val="932833"/>
              </a:solidFill>
            </a:endParaRPr>
          </a:p>
        </p:txBody>
      </p:sp>
      <p:sp>
        <p:nvSpPr>
          <p:cNvPr id="6" name="Rectangle 5">
            <a:extLst>
              <a:ext uri="{FF2B5EF4-FFF2-40B4-BE49-F238E27FC236}">
                <a16:creationId xmlns:a16="http://schemas.microsoft.com/office/drawing/2014/main" id="{AEB76692-F160-5246-8A2B-FA59DC10CCEC}"/>
              </a:ext>
            </a:extLst>
          </p:cNvPr>
          <p:cNvSpPr/>
          <p:nvPr/>
        </p:nvSpPr>
        <p:spPr>
          <a:xfrm>
            <a:off x="1748630" y="1529138"/>
            <a:ext cx="3946693" cy="4832092"/>
          </a:xfrm>
          <a:prstGeom prst="rect">
            <a:avLst/>
          </a:prstGeom>
        </p:spPr>
        <p:txBody>
          <a:bodyPr wrap="square">
            <a:spAutoFit/>
          </a:bodyPr>
          <a:lstStyle/>
          <a:p>
            <a:r>
              <a:rPr lang="en-BE" sz="1400" dirty="0">
                <a:solidFill>
                  <a:srgbClr val="0000FF"/>
                </a:solidFill>
              </a:rPr>
              <a:t>from</a:t>
            </a:r>
            <a:r>
              <a:rPr lang="en-BE" sz="1400" dirty="0"/>
              <a:t> ti_draw </a:t>
            </a:r>
            <a:r>
              <a:rPr lang="en-BE" sz="1400" dirty="0">
                <a:solidFill>
                  <a:srgbClr val="0000FF"/>
                </a:solidFill>
              </a:rPr>
              <a:t>import</a:t>
            </a:r>
            <a:r>
              <a:rPr lang="en-BE" sz="1400" dirty="0"/>
              <a:t> </a:t>
            </a:r>
            <a:r>
              <a:rPr lang="en-BE" sz="1400" dirty="0">
                <a:solidFill>
                  <a:srgbClr val="FF0000"/>
                </a:solidFill>
              </a:rPr>
              <a:t>*</a:t>
            </a:r>
          </a:p>
          <a:p>
            <a:endParaRPr lang="en-BE" sz="1400" dirty="0"/>
          </a:p>
          <a:p>
            <a:r>
              <a:rPr lang="en-GB" sz="1400" dirty="0"/>
              <a:t>rood</a:t>
            </a:r>
            <a:r>
              <a:rPr lang="en-GB" sz="1400" dirty="0">
                <a:solidFill>
                  <a:srgbClr val="FF0000"/>
                </a:solidFill>
              </a:rPr>
              <a:t>=</a:t>
            </a:r>
            <a:r>
              <a:rPr lang="en-GB" sz="1400" dirty="0"/>
              <a:t>(255,0,0)</a:t>
            </a:r>
          </a:p>
          <a:p>
            <a:r>
              <a:rPr lang="en-GB" sz="1400" dirty="0"/>
              <a:t>groen</a:t>
            </a:r>
            <a:r>
              <a:rPr lang="en-GB" sz="1400" dirty="0">
                <a:solidFill>
                  <a:srgbClr val="FF0000"/>
                </a:solidFill>
              </a:rPr>
              <a:t>=</a:t>
            </a:r>
            <a:r>
              <a:rPr lang="en-GB" sz="1400" dirty="0"/>
              <a:t>(0,255,0)</a:t>
            </a:r>
          </a:p>
          <a:p>
            <a:r>
              <a:rPr lang="en-GB" sz="1400" dirty="0"/>
              <a:t>blauw</a:t>
            </a:r>
            <a:r>
              <a:rPr lang="en-GB" sz="1400" dirty="0">
                <a:solidFill>
                  <a:srgbClr val="FF0000"/>
                </a:solidFill>
              </a:rPr>
              <a:t>=</a:t>
            </a:r>
            <a:r>
              <a:rPr lang="en-GB" sz="1400" dirty="0"/>
              <a:t>(0,0,255)</a:t>
            </a:r>
          </a:p>
          <a:p>
            <a:r>
              <a:rPr lang="en-GB" sz="1400" dirty="0"/>
              <a:t>geel</a:t>
            </a:r>
            <a:r>
              <a:rPr lang="en-GB" sz="1400" dirty="0">
                <a:solidFill>
                  <a:srgbClr val="FF0000"/>
                </a:solidFill>
              </a:rPr>
              <a:t>=</a:t>
            </a:r>
            <a:r>
              <a:rPr lang="en-GB" sz="1400" dirty="0"/>
              <a:t>(255,255,0)</a:t>
            </a:r>
          </a:p>
          <a:p>
            <a:r>
              <a:rPr lang="en-GB" sz="1400" dirty="0"/>
              <a:t>cyaan</a:t>
            </a:r>
            <a:r>
              <a:rPr lang="en-GB" sz="1400" dirty="0">
                <a:solidFill>
                  <a:srgbClr val="FF0000"/>
                </a:solidFill>
              </a:rPr>
              <a:t>=</a:t>
            </a:r>
            <a:r>
              <a:rPr lang="en-GB" sz="1400" dirty="0"/>
              <a:t>(0,255,255)</a:t>
            </a:r>
          </a:p>
          <a:p>
            <a:r>
              <a:rPr lang="en-GB" sz="1400" dirty="0"/>
              <a:t>magenta</a:t>
            </a:r>
            <a:r>
              <a:rPr lang="en-GB" sz="1400" dirty="0">
                <a:solidFill>
                  <a:srgbClr val="FF0000"/>
                </a:solidFill>
              </a:rPr>
              <a:t>=</a:t>
            </a:r>
            <a:r>
              <a:rPr lang="en-GB" sz="1400" dirty="0"/>
              <a:t>(255,0,255)</a:t>
            </a:r>
          </a:p>
          <a:p>
            <a:endParaRPr lang="en-GB" sz="1400" dirty="0"/>
          </a:p>
          <a:p>
            <a:r>
              <a:rPr lang="en-GB" sz="1400" dirty="0"/>
              <a:t>kleur=[rood,geel,groen,cyaan,magenta,blauw]</a:t>
            </a:r>
            <a:endParaRPr lang="en-BE" sz="1400" dirty="0"/>
          </a:p>
          <a:p>
            <a:endParaRPr lang="en-BE" sz="1400" dirty="0"/>
          </a:p>
          <a:p>
            <a:r>
              <a:rPr lang="en-BE" sz="1400" dirty="0"/>
              <a:t>k</a:t>
            </a:r>
            <a:r>
              <a:rPr lang="en-BE" sz="1400" dirty="0">
                <a:solidFill>
                  <a:srgbClr val="FF0000"/>
                </a:solidFill>
              </a:rPr>
              <a:t>=</a:t>
            </a:r>
            <a:r>
              <a:rPr lang="en-BE" sz="1400" dirty="0"/>
              <a:t>0</a:t>
            </a:r>
          </a:p>
          <a:p>
            <a:endParaRPr lang="en-BE" sz="1400" dirty="0"/>
          </a:p>
          <a:p>
            <a:r>
              <a:rPr lang="en-GB" sz="1400" dirty="0">
                <a:solidFill>
                  <a:srgbClr val="0000FF"/>
                </a:solidFill>
              </a:rPr>
              <a:t>for </a:t>
            </a:r>
            <a:r>
              <a:rPr lang="en-GB" sz="1400" dirty="0">
                <a:solidFill>
                  <a:srgbClr val="000000"/>
                </a:solidFill>
              </a:rPr>
              <a:t>j </a:t>
            </a:r>
            <a:r>
              <a:rPr lang="en-GB" sz="1400" dirty="0">
                <a:solidFill>
                  <a:srgbClr val="0000FF"/>
                </a:solidFill>
              </a:rPr>
              <a:t>in </a:t>
            </a:r>
            <a:r>
              <a:rPr lang="en-GB" sz="1400" dirty="0">
                <a:solidFill>
                  <a:srgbClr val="000000"/>
                </a:solidFill>
              </a:rPr>
              <a:t>range(0,212,15):</a:t>
            </a:r>
          </a:p>
          <a:p>
            <a:r>
              <a:rPr lang="nl-NL" sz="1400" dirty="0">
                <a:solidFill>
                  <a:srgbClr val="A6A6A6"/>
                </a:solidFill>
                <a:sym typeface="Symbol" pitchFamily="2" charset="2"/>
              </a:rPr>
              <a:t> </a:t>
            </a:r>
            <a:r>
              <a:rPr lang="en-GB" sz="1400" dirty="0">
                <a:solidFill>
                  <a:srgbClr val="0000FF"/>
                </a:solidFill>
              </a:rPr>
              <a:t>for </a:t>
            </a:r>
            <a:r>
              <a:rPr lang="en-GB" sz="1400" dirty="0">
                <a:solidFill>
                  <a:srgbClr val="000000"/>
                </a:solidFill>
              </a:rPr>
              <a:t>i</a:t>
            </a:r>
            <a:r>
              <a:rPr lang="en-GB" sz="1400" dirty="0">
                <a:solidFill>
                  <a:srgbClr val="0000FF"/>
                </a:solidFill>
              </a:rPr>
              <a:t> in </a:t>
            </a:r>
            <a:r>
              <a:rPr lang="en-GB" sz="1400" dirty="0">
                <a:solidFill>
                  <a:srgbClr val="000000"/>
                </a:solidFill>
              </a:rPr>
              <a:t>range(0,318,60):</a:t>
            </a:r>
            <a:endParaRPr lang="en-BE" sz="1400" dirty="0">
              <a:solidFill>
                <a:srgbClr val="000000"/>
              </a:solidFill>
            </a:endParaRPr>
          </a:p>
          <a:p>
            <a:r>
              <a:rPr lang="nl-NL" sz="1400" dirty="0">
                <a:solidFill>
                  <a:srgbClr val="A6A6A6"/>
                </a:solidFill>
                <a:sym typeface="Symbol" pitchFamily="2" charset="2"/>
              </a:rPr>
              <a:t></a:t>
            </a:r>
            <a:r>
              <a:rPr lang="nl-NL" sz="1400" dirty="0">
                <a:solidFill>
                  <a:srgbClr val="000000"/>
                </a:solidFill>
                <a:sym typeface="Symbol" pitchFamily="2" charset="2"/>
              </a:rPr>
              <a:t>x</a:t>
            </a:r>
            <a:r>
              <a:rPr lang="nl-NL" sz="1400" dirty="0">
                <a:solidFill>
                  <a:srgbClr val="FF0000"/>
                </a:solidFill>
                <a:sym typeface="Symbol" pitchFamily="2" charset="2"/>
              </a:rPr>
              <a:t>=</a:t>
            </a:r>
            <a:r>
              <a:rPr lang="nl-NL" sz="1400" dirty="0">
                <a:solidFill>
                  <a:srgbClr val="000000"/>
                </a:solidFill>
                <a:sym typeface="Symbol" pitchFamily="2" charset="2"/>
              </a:rPr>
              <a:t>30</a:t>
            </a:r>
            <a:r>
              <a:rPr lang="nl-NL" sz="1400" dirty="0">
                <a:solidFill>
                  <a:srgbClr val="FF0000"/>
                </a:solidFill>
                <a:sym typeface="Symbol" pitchFamily="2" charset="2"/>
              </a:rPr>
              <a:t>*</a:t>
            </a:r>
            <a:r>
              <a:rPr lang="nl-NL" sz="1400" dirty="0">
                <a:solidFill>
                  <a:srgbClr val="000000"/>
                </a:solidFill>
                <a:sym typeface="Symbol" pitchFamily="2" charset="2"/>
              </a:rPr>
              <a:t>((j</a:t>
            </a:r>
            <a:r>
              <a:rPr lang="nl-NL" sz="1400" dirty="0">
                <a:solidFill>
                  <a:srgbClr val="FF0000"/>
                </a:solidFill>
                <a:sym typeface="Symbol" pitchFamily="2" charset="2"/>
              </a:rPr>
              <a:t>/</a:t>
            </a:r>
            <a:r>
              <a:rPr lang="nl-NL" sz="1400" dirty="0">
                <a:solidFill>
                  <a:srgbClr val="000000"/>
                </a:solidFill>
                <a:sym typeface="Symbol" pitchFamily="2" charset="2"/>
              </a:rPr>
              <a:t>15)</a:t>
            </a:r>
            <a:r>
              <a:rPr lang="nl-NL" sz="1400" dirty="0">
                <a:solidFill>
                  <a:srgbClr val="FF0000"/>
                </a:solidFill>
                <a:sym typeface="Symbol" pitchFamily="2" charset="2"/>
              </a:rPr>
              <a:t>%</a:t>
            </a:r>
            <a:r>
              <a:rPr lang="nl-NL" sz="1400" dirty="0">
                <a:solidFill>
                  <a:srgbClr val="000000"/>
                </a:solidFill>
                <a:sym typeface="Symbol" pitchFamily="2" charset="2"/>
              </a:rPr>
              <a:t>2)</a:t>
            </a:r>
          </a:p>
          <a:p>
            <a:r>
              <a:rPr lang="nl-NL" sz="1400" dirty="0">
                <a:solidFill>
                  <a:srgbClr val="A6A6A6"/>
                </a:solidFill>
                <a:sym typeface="Symbol" pitchFamily="2" charset="2"/>
              </a:rPr>
              <a:t></a:t>
            </a:r>
            <a:r>
              <a:rPr lang="en-BE" sz="1400" dirty="0">
                <a:solidFill>
                  <a:srgbClr val="0000FF"/>
                </a:solidFill>
              </a:rPr>
              <a:t>for</a:t>
            </a:r>
            <a:r>
              <a:rPr lang="en-BE" sz="1400" dirty="0"/>
              <a:t> r </a:t>
            </a:r>
            <a:r>
              <a:rPr lang="en-BE" sz="1400" dirty="0">
                <a:solidFill>
                  <a:srgbClr val="0000FF"/>
                </a:solidFill>
              </a:rPr>
              <a:t>in</a:t>
            </a:r>
            <a:r>
              <a:rPr lang="en-BE" sz="1400" dirty="0"/>
              <a:t> range(30,0,-5):</a:t>
            </a:r>
          </a:p>
          <a:p>
            <a:r>
              <a:rPr lang="nl-NL" sz="1400" dirty="0">
                <a:solidFill>
                  <a:srgbClr val="A6A6A6"/>
                </a:solidFill>
                <a:sym typeface="Symbol" pitchFamily="2" charset="2"/>
              </a:rPr>
              <a:t></a:t>
            </a:r>
            <a:r>
              <a:rPr lang="en-BE" sz="1400" dirty="0"/>
              <a:t>set_color(kleur[k])</a:t>
            </a:r>
          </a:p>
          <a:p>
            <a:r>
              <a:rPr lang="nl-NL" sz="1400" dirty="0">
                <a:solidFill>
                  <a:srgbClr val="A6A6A6"/>
                </a:solidFill>
                <a:sym typeface="Symbol" pitchFamily="2" charset="2"/>
              </a:rPr>
              <a:t></a:t>
            </a:r>
            <a:r>
              <a:rPr lang="en-BE" sz="1400" dirty="0">
                <a:sym typeface="Symbol" pitchFamily="2" charset="2"/>
              </a:rPr>
              <a:t>k</a:t>
            </a:r>
            <a:r>
              <a:rPr lang="en-BE" sz="1400" dirty="0">
                <a:solidFill>
                  <a:srgbClr val="FF0000"/>
                </a:solidFill>
                <a:sym typeface="Symbol" pitchFamily="2" charset="2"/>
              </a:rPr>
              <a:t>=</a:t>
            </a:r>
            <a:r>
              <a:rPr lang="en-BE" sz="1400" dirty="0">
                <a:sym typeface="Symbol" pitchFamily="2" charset="2"/>
              </a:rPr>
              <a:t>(k</a:t>
            </a:r>
            <a:r>
              <a:rPr lang="en-BE" sz="1400" dirty="0">
                <a:solidFill>
                  <a:srgbClr val="FF0000"/>
                </a:solidFill>
                <a:sym typeface="Symbol" pitchFamily="2" charset="2"/>
              </a:rPr>
              <a:t>+</a:t>
            </a:r>
            <a:r>
              <a:rPr lang="en-BE" sz="1400" dirty="0">
                <a:sym typeface="Symbol" pitchFamily="2" charset="2"/>
              </a:rPr>
              <a:t>1)</a:t>
            </a:r>
            <a:r>
              <a:rPr lang="en-BE" sz="1400" dirty="0">
                <a:solidFill>
                  <a:srgbClr val="FF0000"/>
                </a:solidFill>
                <a:sym typeface="Symbol" pitchFamily="2" charset="2"/>
              </a:rPr>
              <a:t>%</a:t>
            </a:r>
            <a:r>
              <a:rPr lang="en-BE" sz="1400" dirty="0">
                <a:sym typeface="Symbol" pitchFamily="2" charset="2"/>
              </a:rPr>
              <a:t>6</a:t>
            </a:r>
            <a:endParaRPr lang="en-BE" sz="1400" dirty="0"/>
          </a:p>
          <a:p>
            <a:r>
              <a:rPr lang="nl-NL" sz="1400" dirty="0">
                <a:solidFill>
                  <a:srgbClr val="A6A6A6"/>
                </a:solidFill>
                <a:sym typeface="Symbol" pitchFamily="2" charset="2"/>
              </a:rPr>
              <a:t></a:t>
            </a:r>
            <a:r>
              <a:rPr lang="en-BE" sz="1400" dirty="0"/>
              <a:t>fill_circle(i</a:t>
            </a:r>
            <a:r>
              <a:rPr lang="en-BE" sz="1400" b="1" dirty="0">
                <a:solidFill>
                  <a:srgbClr val="FF0000"/>
                </a:solidFill>
              </a:rPr>
              <a:t>+</a:t>
            </a:r>
            <a:r>
              <a:rPr lang="en-BE" sz="1400" b="1" dirty="0"/>
              <a:t>x</a:t>
            </a:r>
            <a:r>
              <a:rPr lang="en-BE" sz="1400" dirty="0"/>
              <a:t>,j,r)</a:t>
            </a:r>
          </a:p>
          <a:p>
            <a:r>
              <a:rPr lang="nl-NL" sz="1400" dirty="0">
                <a:solidFill>
                  <a:srgbClr val="A6A6A6"/>
                </a:solidFill>
                <a:sym typeface="Symbol" pitchFamily="2" charset="2"/>
              </a:rPr>
              <a:t></a:t>
            </a:r>
            <a:r>
              <a:rPr lang="en-BE" sz="1400" dirty="0"/>
              <a:t>set_color(0,0,0)</a:t>
            </a:r>
          </a:p>
          <a:p>
            <a:r>
              <a:rPr lang="nl-NL" sz="1400" dirty="0">
                <a:solidFill>
                  <a:srgbClr val="A6A6A6"/>
                </a:solidFill>
                <a:sym typeface="Symbol" pitchFamily="2" charset="2"/>
              </a:rPr>
              <a:t></a:t>
            </a:r>
            <a:r>
              <a:rPr lang="en-BE" sz="1400" dirty="0"/>
              <a:t>draw_circle(i</a:t>
            </a:r>
            <a:r>
              <a:rPr lang="en-BE" sz="1400" b="1" dirty="0">
                <a:solidFill>
                  <a:srgbClr val="FF0000"/>
                </a:solidFill>
              </a:rPr>
              <a:t>+</a:t>
            </a:r>
            <a:r>
              <a:rPr lang="en-BE" sz="1400" b="1" dirty="0"/>
              <a:t>x</a:t>
            </a:r>
            <a:r>
              <a:rPr lang="en-BE" sz="1400" dirty="0"/>
              <a:t>,j,r)</a:t>
            </a:r>
            <a:endParaRPr lang="en-BE" dirty="0"/>
          </a:p>
        </p:txBody>
      </p:sp>
      <p:sp>
        <p:nvSpPr>
          <p:cNvPr id="15" name="Rectangle 6">
            <a:extLst>
              <a:ext uri="{FF2B5EF4-FFF2-40B4-BE49-F238E27FC236}">
                <a16:creationId xmlns:a16="http://schemas.microsoft.com/office/drawing/2014/main" id="{DFC92EE1-9461-6142-AE3D-1793DAA1E2B9}"/>
              </a:ext>
            </a:extLst>
          </p:cNvPr>
          <p:cNvSpPr>
            <a:spLocks noChangeArrowheads="1"/>
          </p:cNvSpPr>
          <p:nvPr/>
        </p:nvSpPr>
        <p:spPr bwMode="auto">
          <a:xfrm>
            <a:off x="914400" y="4306303"/>
            <a:ext cx="221381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BE"/>
          </a:p>
        </p:txBody>
      </p:sp>
      <p:pic>
        <p:nvPicPr>
          <p:cNvPr id="11" name="Picture 10">
            <a:extLst>
              <a:ext uri="{FF2B5EF4-FFF2-40B4-BE49-F238E27FC236}">
                <a16:creationId xmlns:a16="http://schemas.microsoft.com/office/drawing/2014/main" id="{E887F336-20D4-AA4A-ADBA-212AECEBAD56}"/>
              </a:ext>
            </a:extLst>
          </p:cNvPr>
          <p:cNvPicPr>
            <a:picLocks noChangeAspect="1"/>
          </p:cNvPicPr>
          <p:nvPr/>
        </p:nvPicPr>
        <p:blipFill>
          <a:blip r:embed="rId5"/>
          <a:stretch>
            <a:fillRect/>
          </a:stretch>
        </p:blipFill>
        <p:spPr>
          <a:xfrm>
            <a:off x="9786938" y="3312529"/>
            <a:ext cx="2070100" cy="1562100"/>
          </a:xfrm>
          <a:prstGeom prst="rect">
            <a:avLst/>
          </a:prstGeom>
        </p:spPr>
      </p:pic>
      <p:pic>
        <p:nvPicPr>
          <p:cNvPr id="12" name="Picture 11">
            <a:extLst>
              <a:ext uri="{FF2B5EF4-FFF2-40B4-BE49-F238E27FC236}">
                <a16:creationId xmlns:a16="http://schemas.microsoft.com/office/drawing/2014/main" id="{FD673627-9177-9840-8B5E-2AE83D202107}"/>
              </a:ext>
            </a:extLst>
          </p:cNvPr>
          <p:cNvPicPr>
            <a:picLocks noChangeAspect="1"/>
          </p:cNvPicPr>
          <p:nvPr/>
        </p:nvPicPr>
        <p:blipFill>
          <a:blip r:embed="rId6"/>
          <a:stretch>
            <a:fillRect/>
          </a:stretch>
        </p:blipFill>
        <p:spPr>
          <a:xfrm>
            <a:off x="5445604" y="4991818"/>
            <a:ext cx="2070100" cy="1562100"/>
          </a:xfrm>
          <a:prstGeom prst="rect">
            <a:avLst/>
          </a:prstGeom>
        </p:spPr>
      </p:pic>
      <p:pic>
        <p:nvPicPr>
          <p:cNvPr id="13" name="Picture 12">
            <a:extLst>
              <a:ext uri="{FF2B5EF4-FFF2-40B4-BE49-F238E27FC236}">
                <a16:creationId xmlns:a16="http://schemas.microsoft.com/office/drawing/2014/main" id="{18C7EC71-1710-F24A-B99B-4A06E5CF5793}"/>
              </a:ext>
            </a:extLst>
          </p:cNvPr>
          <p:cNvPicPr>
            <a:picLocks noChangeAspect="1"/>
          </p:cNvPicPr>
          <p:nvPr/>
        </p:nvPicPr>
        <p:blipFill>
          <a:blip r:embed="rId7"/>
          <a:stretch>
            <a:fillRect/>
          </a:stretch>
        </p:blipFill>
        <p:spPr>
          <a:xfrm>
            <a:off x="5445604" y="1633240"/>
            <a:ext cx="2070100" cy="1562100"/>
          </a:xfrm>
          <a:prstGeom prst="rect">
            <a:avLst/>
          </a:prstGeom>
        </p:spPr>
      </p:pic>
      <p:pic>
        <p:nvPicPr>
          <p:cNvPr id="14" name="Picture 13">
            <a:extLst>
              <a:ext uri="{FF2B5EF4-FFF2-40B4-BE49-F238E27FC236}">
                <a16:creationId xmlns:a16="http://schemas.microsoft.com/office/drawing/2014/main" id="{C0AB7167-5838-7443-ACEC-FABE1B32AD3C}"/>
              </a:ext>
            </a:extLst>
          </p:cNvPr>
          <p:cNvPicPr>
            <a:picLocks noChangeAspect="1"/>
          </p:cNvPicPr>
          <p:nvPr/>
        </p:nvPicPr>
        <p:blipFill>
          <a:blip r:embed="rId5"/>
          <a:stretch>
            <a:fillRect/>
          </a:stretch>
        </p:blipFill>
        <p:spPr>
          <a:xfrm>
            <a:off x="5445604" y="3312529"/>
            <a:ext cx="2070100" cy="1562100"/>
          </a:xfrm>
          <a:prstGeom prst="rect">
            <a:avLst/>
          </a:prstGeom>
        </p:spPr>
      </p:pic>
      <p:pic>
        <p:nvPicPr>
          <p:cNvPr id="5" name="Picture 4">
            <a:extLst>
              <a:ext uri="{FF2B5EF4-FFF2-40B4-BE49-F238E27FC236}">
                <a16:creationId xmlns:a16="http://schemas.microsoft.com/office/drawing/2014/main" id="{04D02464-4EE5-F942-97E0-48CF2A2C3372}"/>
              </a:ext>
            </a:extLst>
          </p:cNvPr>
          <p:cNvPicPr>
            <a:picLocks noChangeAspect="1"/>
          </p:cNvPicPr>
          <p:nvPr/>
        </p:nvPicPr>
        <p:blipFill>
          <a:blip r:embed="rId8"/>
          <a:stretch>
            <a:fillRect/>
          </a:stretch>
        </p:blipFill>
        <p:spPr>
          <a:xfrm>
            <a:off x="9786938" y="3312529"/>
            <a:ext cx="2070100" cy="1562100"/>
          </a:xfrm>
          <a:prstGeom prst="rect">
            <a:avLst/>
          </a:prstGeom>
        </p:spPr>
      </p:pic>
      <p:pic>
        <p:nvPicPr>
          <p:cNvPr id="18" name="Picture 17">
            <a:extLst>
              <a:ext uri="{FF2B5EF4-FFF2-40B4-BE49-F238E27FC236}">
                <a16:creationId xmlns:a16="http://schemas.microsoft.com/office/drawing/2014/main" id="{394DF5D2-0E22-F84E-B354-6E4D1A18534E}"/>
              </a:ext>
            </a:extLst>
          </p:cNvPr>
          <p:cNvPicPr>
            <a:picLocks noChangeAspect="1"/>
          </p:cNvPicPr>
          <p:nvPr/>
        </p:nvPicPr>
        <p:blipFill>
          <a:blip r:embed="rId9"/>
          <a:stretch>
            <a:fillRect/>
          </a:stretch>
        </p:blipFill>
        <p:spPr>
          <a:xfrm>
            <a:off x="7616271" y="4991818"/>
            <a:ext cx="2070100" cy="1562100"/>
          </a:xfrm>
          <a:prstGeom prst="rect">
            <a:avLst/>
          </a:prstGeom>
        </p:spPr>
      </p:pic>
      <p:pic>
        <p:nvPicPr>
          <p:cNvPr id="19" name="Picture 18">
            <a:extLst>
              <a:ext uri="{FF2B5EF4-FFF2-40B4-BE49-F238E27FC236}">
                <a16:creationId xmlns:a16="http://schemas.microsoft.com/office/drawing/2014/main" id="{2E95F236-2BE5-014E-828F-9AD8A786FBFD}"/>
              </a:ext>
            </a:extLst>
          </p:cNvPr>
          <p:cNvPicPr>
            <a:picLocks noChangeAspect="1"/>
          </p:cNvPicPr>
          <p:nvPr/>
        </p:nvPicPr>
        <p:blipFill>
          <a:blip r:embed="rId10"/>
          <a:stretch>
            <a:fillRect/>
          </a:stretch>
        </p:blipFill>
        <p:spPr>
          <a:xfrm>
            <a:off x="7616271" y="3312529"/>
            <a:ext cx="2070100" cy="1562100"/>
          </a:xfrm>
          <a:prstGeom prst="rect">
            <a:avLst/>
          </a:prstGeom>
        </p:spPr>
      </p:pic>
      <p:pic>
        <p:nvPicPr>
          <p:cNvPr id="20" name="Picture 19">
            <a:extLst>
              <a:ext uri="{FF2B5EF4-FFF2-40B4-BE49-F238E27FC236}">
                <a16:creationId xmlns:a16="http://schemas.microsoft.com/office/drawing/2014/main" id="{8762AF41-F1A0-CB40-B545-84AD84B926A8}"/>
              </a:ext>
            </a:extLst>
          </p:cNvPr>
          <p:cNvPicPr>
            <a:picLocks noChangeAspect="1"/>
          </p:cNvPicPr>
          <p:nvPr/>
        </p:nvPicPr>
        <p:blipFill>
          <a:blip r:embed="rId11"/>
          <a:stretch>
            <a:fillRect/>
          </a:stretch>
        </p:blipFill>
        <p:spPr>
          <a:xfrm>
            <a:off x="7616271" y="1633240"/>
            <a:ext cx="2070100" cy="1562100"/>
          </a:xfrm>
          <a:prstGeom prst="rect">
            <a:avLst/>
          </a:prstGeom>
        </p:spPr>
      </p:pic>
    </p:spTree>
    <p:extLst>
      <p:ext uri="{BB962C8B-B14F-4D97-AF65-F5344CB8AC3E}">
        <p14:creationId xmlns:p14="http://schemas.microsoft.com/office/powerpoint/2010/main" val="28596728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graphical user interface&#10;&#10;Description automatically generated">
            <a:extLst>
              <a:ext uri="{FF2B5EF4-FFF2-40B4-BE49-F238E27FC236}">
                <a16:creationId xmlns:a16="http://schemas.microsoft.com/office/drawing/2014/main" id="{C36AE081-E8F7-884C-AC3C-3681C352F305}"/>
              </a:ext>
            </a:extLst>
          </p:cNvPr>
          <p:cNvPicPr>
            <a:picLocks noChangeAspect="1"/>
          </p:cNvPicPr>
          <p:nvPr/>
        </p:nvPicPr>
        <p:blipFill>
          <a:blip r:embed="rId3"/>
          <a:stretch>
            <a:fillRect/>
          </a:stretch>
        </p:blipFill>
        <p:spPr>
          <a:xfrm>
            <a:off x="5443988" y="5011706"/>
            <a:ext cx="2071716" cy="1553787"/>
          </a:xfrm>
          <a:prstGeom prst="rect">
            <a:avLst/>
          </a:prstGeom>
        </p:spPr>
      </p:pic>
      <p:pic>
        <p:nvPicPr>
          <p:cNvPr id="9" name="Picture 8" descr="A picture containing graphical user interface&#10;&#10;Description automatically generated">
            <a:extLst>
              <a:ext uri="{FF2B5EF4-FFF2-40B4-BE49-F238E27FC236}">
                <a16:creationId xmlns:a16="http://schemas.microsoft.com/office/drawing/2014/main" id="{5A39ACA3-8061-8041-85A9-E7DE480D3CD2}"/>
              </a:ext>
            </a:extLst>
          </p:cNvPr>
          <p:cNvPicPr>
            <a:picLocks noChangeAspect="1"/>
          </p:cNvPicPr>
          <p:nvPr/>
        </p:nvPicPr>
        <p:blipFill>
          <a:blip r:embed="rId4"/>
          <a:stretch>
            <a:fillRect/>
          </a:stretch>
        </p:blipFill>
        <p:spPr>
          <a:xfrm>
            <a:off x="7614655" y="5011706"/>
            <a:ext cx="2071716" cy="1553787"/>
          </a:xfrm>
          <a:prstGeom prst="rect">
            <a:avLst/>
          </a:prstGeom>
        </p:spPr>
      </p:pic>
      <p:pic>
        <p:nvPicPr>
          <p:cNvPr id="3" name="Picture 2" descr="A picture containing graphical user interface&#10;&#10;Description automatically generated">
            <a:extLst>
              <a:ext uri="{FF2B5EF4-FFF2-40B4-BE49-F238E27FC236}">
                <a16:creationId xmlns:a16="http://schemas.microsoft.com/office/drawing/2014/main" id="{A804742D-FD84-B148-B157-80FB34FEF1D4}"/>
              </a:ext>
            </a:extLst>
          </p:cNvPr>
          <p:cNvPicPr>
            <a:picLocks noChangeAspect="1"/>
          </p:cNvPicPr>
          <p:nvPr/>
        </p:nvPicPr>
        <p:blipFill>
          <a:blip r:embed="rId5"/>
          <a:stretch>
            <a:fillRect/>
          </a:stretch>
        </p:blipFill>
        <p:spPr>
          <a:xfrm>
            <a:off x="9785322" y="5011706"/>
            <a:ext cx="2071716" cy="1553787"/>
          </a:xfrm>
          <a:prstGeom prst="rect">
            <a:avLst/>
          </a:prstGeom>
        </p:spPr>
      </p:pic>
      <p:pic>
        <p:nvPicPr>
          <p:cNvPr id="4" name="Picture 3">
            <a:extLst>
              <a:ext uri="{FF2B5EF4-FFF2-40B4-BE49-F238E27FC236}">
                <a16:creationId xmlns:a16="http://schemas.microsoft.com/office/drawing/2014/main" id="{0219AF55-C96A-5A47-AF5A-3F224BAED531}"/>
              </a:ext>
            </a:extLst>
          </p:cNvPr>
          <p:cNvPicPr>
            <a:picLocks noChangeAspect="1"/>
          </p:cNvPicPr>
          <p:nvPr/>
        </p:nvPicPr>
        <p:blipFill>
          <a:blip r:embed="rId6"/>
          <a:stretch>
            <a:fillRect/>
          </a:stretch>
        </p:blipFill>
        <p:spPr>
          <a:xfrm>
            <a:off x="9786938" y="1633240"/>
            <a:ext cx="2070100" cy="1562100"/>
          </a:xfrm>
          <a:prstGeom prst="rect">
            <a:avLst/>
          </a:prstGeom>
        </p:spPr>
      </p:pic>
      <p:sp>
        <p:nvSpPr>
          <p:cNvPr id="37" name="TextBox 36">
            <a:extLst>
              <a:ext uri="{FF2B5EF4-FFF2-40B4-BE49-F238E27FC236}">
                <a16:creationId xmlns:a16="http://schemas.microsoft.com/office/drawing/2014/main" id="{1BD37EED-8487-9649-87E5-112ACDBD60D7}"/>
              </a:ext>
            </a:extLst>
          </p:cNvPr>
          <p:cNvSpPr txBox="1"/>
          <p:nvPr/>
        </p:nvSpPr>
        <p:spPr>
          <a:xfrm>
            <a:off x="304402" y="404813"/>
            <a:ext cx="3760517" cy="954107"/>
          </a:xfrm>
          <a:prstGeom prst="rect">
            <a:avLst/>
          </a:prstGeom>
          <a:noFill/>
        </p:spPr>
        <p:txBody>
          <a:bodyPr wrap="none" rtlCol="0">
            <a:spAutoFit/>
          </a:bodyPr>
          <a:lstStyle/>
          <a:p>
            <a:r>
              <a:rPr lang="en-BE" sz="2800" b="1" dirty="0">
                <a:solidFill>
                  <a:srgbClr val="932833"/>
                </a:solidFill>
              </a:rPr>
              <a:t>Computational Thinking</a:t>
            </a:r>
            <a:br>
              <a:rPr lang="en-BE" sz="2800" b="1" dirty="0">
                <a:solidFill>
                  <a:srgbClr val="932833"/>
                </a:solidFill>
              </a:rPr>
            </a:br>
            <a:r>
              <a:rPr lang="en-BE" sz="2800" b="1" i="1" dirty="0">
                <a:solidFill>
                  <a:srgbClr val="932833"/>
                </a:solidFill>
              </a:rPr>
              <a:t>in de klas</a:t>
            </a:r>
          </a:p>
        </p:txBody>
      </p:sp>
      <p:sp>
        <p:nvSpPr>
          <p:cNvPr id="36" name="TextBox 35">
            <a:extLst>
              <a:ext uri="{FF2B5EF4-FFF2-40B4-BE49-F238E27FC236}">
                <a16:creationId xmlns:a16="http://schemas.microsoft.com/office/drawing/2014/main" id="{57D8E8D9-3C61-3B45-890A-8ED7FD030929}"/>
              </a:ext>
            </a:extLst>
          </p:cNvPr>
          <p:cNvSpPr txBox="1"/>
          <p:nvPr/>
        </p:nvSpPr>
        <p:spPr>
          <a:xfrm>
            <a:off x="10350339" y="404812"/>
            <a:ext cx="1585690" cy="954107"/>
          </a:xfrm>
          <a:prstGeom prst="rect">
            <a:avLst/>
          </a:prstGeom>
          <a:noFill/>
        </p:spPr>
        <p:txBody>
          <a:bodyPr wrap="none" rtlCol="0">
            <a:spAutoFit/>
          </a:bodyPr>
          <a:lstStyle/>
          <a:p>
            <a:pPr algn="r"/>
            <a:r>
              <a:rPr lang="en-GB" sz="2800" b="1" i="1" dirty="0">
                <a:solidFill>
                  <a:srgbClr val="932833"/>
                </a:solidFill>
              </a:rPr>
              <a:t>Grafische</a:t>
            </a:r>
          </a:p>
          <a:p>
            <a:pPr algn="r"/>
            <a:r>
              <a:rPr lang="en-GB" sz="2800" b="1" i="1" dirty="0">
                <a:solidFill>
                  <a:srgbClr val="932833"/>
                </a:solidFill>
              </a:rPr>
              <a:t>Patronen</a:t>
            </a:r>
            <a:endParaRPr lang="en-BE" sz="2800" b="1" i="1" dirty="0">
              <a:solidFill>
                <a:srgbClr val="932833"/>
              </a:solidFill>
            </a:endParaRPr>
          </a:p>
        </p:txBody>
      </p:sp>
      <p:sp>
        <p:nvSpPr>
          <p:cNvPr id="6" name="Rectangle 5">
            <a:extLst>
              <a:ext uri="{FF2B5EF4-FFF2-40B4-BE49-F238E27FC236}">
                <a16:creationId xmlns:a16="http://schemas.microsoft.com/office/drawing/2014/main" id="{AEB76692-F160-5246-8A2B-FA59DC10CCEC}"/>
              </a:ext>
            </a:extLst>
          </p:cNvPr>
          <p:cNvSpPr/>
          <p:nvPr/>
        </p:nvSpPr>
        <p:spPr>
          <a:xfrm>
            <a:off x="1748631" y="1529138"/>
            <a:ext cx="3696974" cy="4832092"/>
          </a:xfrm>
          <a:prstGeom prst="rect">
            <a:avLst/>
          </a:prstGeom>
        </p:spPr>
        <p:txBody>
          <a:bodyPr wrap="square">
            <a:spAutoFit/>
          </a:bodyPr>
          <a:lstStyle/>
          <a:p>
            <a:r>
              <a:rPr lang="en-BE" sz="1400" dirty="0">
                <a:solidFill>
                  <a:srgbClr val="0000FF"/>
                </a:solidFill>
              </a:rPr>
              <a:t>from</a:t>
            </a:r>
            <a:r>
              <a:rPr lang="en-BE" sz="1400" dirty="0"/>
              <a:t> ti_draw </a:t>
            </a:r>
            <a:r>
              <a:rPr lang="en-BE" sz="1400" dirty="0">
                <a:solidFill>
                  <a:srgbClr val="0000FF"/>
                </a:solidFill>
              </a:rPr>
              <a:t>import</a:t>
            </a:r>
            <a:r>
              <a:rPr lang="en-BE" sz="1400" dirty="0"/>
              <a:t> </a:t>
            </a:r>
            <a:r>
              <a:rPr lang="en-BE" sz="1400" dirty="0">
                <a:solidFill>
                  <a:srgbClr val="FF0000"/>
                </a:solidFill>
              </a:rPr>
              <a:t>*</a:t>
            </a:r>
          </a:p>
          <a:p>
            <a:endParaRPr lang="en-BE" sz="1400" dirty="0"/>
          </a:p>
          <a:p>
            <a:r>
              <a:rPr lang="en-GB" sz="1400" dirty="0"/>
              <a:t>rood</a:t>
            </a:r>
            <a:r>
              <a:rPr lang="en-GB" sz="1400" dirty="0">
                <a:solidFill>
                  <a:srgbClr val="FF0000"/>
                </a:solidFill>
              </a:rPr>
              <a:t>=</a:t>
            </a:r>
            <a:r>
              <a:rPr lang="en-GB" sz="1400" dirty="0"/>
              <a:t>(255,0,0)</a:t>
            </a:r>
          </a:p>
          <a:p>
            <a:r>
              <a:rPr lang="en-GB" sz="1400" dirty="0"/>
              <a:t>groen</a:t>
            </a:r>
            <a:r>
              <a:rPr lang="en-GB" sz="1400" dirty="0">
                <a:solidFill>
                  <a:srgbClr val="FF0000"/>
                </a:solidFill>
              </a:rPr>
              <a:t>=</a:t>
            </a:r>
            <a:r>
              <a:rPr lang="en-GB" sz="1400" dirty="0"/>
              <a:t>(0,255,0)</a:t>
            </a:r>
          </a:p>
          <a:p>
            <a:r>
              <a:rPr lang="en-GB" sz="1400" dirty="0"/>
              <a:t>blauw</a:t>
            </a:r>
            <a:r>
              <a:rPr lang="en-GB" sz="1400" dirty="0">
                <a:solidFill>
                  <a:srgbClr val="FF0000"/>
                </a:solidFill>
              </a:rPr>
              <a:t>=</a:t>
            </a:r>
            <a:r>
              <a:rPr lang="en-GB" sz="1400" dirty="0"/>
              <a:t>(0,0,255)</a:t>
            </a:r>
          </a:p>
          <a:p>
            <a:r>
              <a:rPr lang="en-GB" sz="1400" dirty="0"/>
              <a:t>geel</a:t>
            </a:r>
            <a:r>
              <a:rPr lang="en-GB" sz="1400" dirty="0">
                <a:solidFill>
                  <a:srgbClr val="FF0000"/>
                </a:solidFill>
              </a:rPr>
              <a:t>=</a:t>
            </a:r>
            <a:r>
              <a:rPr lang="en-GB" sz="1400" dirty="0"/>
              <a:t>(255,255,0)</a:t>
            </a:r>
          </a:p>
          <a:p>
            <a:r>
              <a:rPr lang="en-GB" sz="1400" dirty="0"/>
              <a:t>cyaan</a:t>
            </a:r>
            <a:r>
              <a:rPr lang="en-GB" sz="1400" dirty="0">
                <a:solidFill>
                  <a:srgbClr val="FF0000"/>
                </a:solidFill>
              </a:rPr>
              <a:t>=</a:t>
            </a:r>
            <a:r>
              <a:rPr lang="en-GB" sz="1400" dirty="0"/>
              <a:t>(0,255,255)</a:t>
            </a:r>
          </a:p>
          <a:p>
            <a:r>
              <a:rPr lang="en-GB" sz="1400" dirty="0"/>
              <a:t>magenta</a:t>
            </a:r>
            <a:r>
              <a:rPr lang="en-GB" sz="1400" dirty="0">
                <a:solidFill>
                  <a:srgbClr val="FF0000"/>
                </a:solidFill>
              </a:rPr>
              <a:t>=</a:t>
            </a:r>
            <a:r>
              <a:rPr lang="en-GB" sz="1400" dirty="0"/>
              <a:t>(255,0,255)</a:t>
            </a:r>
          </a:p>
          <a:p>
            <a:endParaRPr lang="en-GB" sz="1400" dirty="0"/>
          </a:p>
          <a:p>
            <a:r>
              <a:rPr lang="en-GB" sz="1400" dirty="0"/>
              <a:t>kleur=[rood,geel,groen,cyaan,magenta,blauw]</a:t>
            </a:r>
            <a:endParaRPr lang="en-BE" sz="1400" dirty="0"/>
          </a:p>
          <a:p>
            <a:endParaRPr lang="en-BE" sz="1400" dirty="0"/>
          </a:p>
          <a:p>
            <a:r>
              <a:rPr lang="en-BE" sz="1400" dirty="0"/>
              <a:t>k</a:t>
            </a:r>
            <a:r>
              <a:rPr lang="en-BE" sz="1400" dirty="0">
                <a:solidFill>
                  <a:srgbClr val="FF0000"/>
                </a:solidFill>
              </a:rPr>
              <a:t>=</a:t>
            </a:r>
            <a:r>
              <a:rPr lang="en-BE" sz="1400" dirty="0"/>
              <a:t>0</a:t>
            </a:r>
          </a:p>
          <a:p>
            <a:endParaRPr lang="en-BE" sz="1400" dirty="0"/>
          </a:p>
          <a:p>
            <a:r>
              <a:rPr lang="en-GB" sz="1400" dirty="0">
                <a:solidFill>
                  <a:srgbClr val="0000FF"/>
                </a:solidFill>
              </a:rPr>
              <a:t>for </a:t>
            </a:r>
            <a:r>
              <a:rPr lang="en-GB" sz="1400" dirty="0">
                <a:solidFill>
                  <a:srgbClr val="000000"/>
                </a:solidFill>
              </a:rPr>
              <a:t>j </a:t>
            </a:r>
            <a:r>
              <a:rPr lang="en-GB" sz="1400" dirty="0">
                <a:solidFill>
                  <a:srgbClr val="0000FF"/>
                </a:solidFill>
              </a:rPr>
              <a:t>in </a:t>
            </a:r>
            <a:r>
              <a:rPr lang="en-GB" sz="1400" dirty="0">
                <a:solidFill>
                  <a:srgbClr val="000000"/>
                </a:solidFill>
              </a:rPr>
              <a:t>range(0,212,15):</a:t>
            </a:r>
          </a:p>
          <a:p>
            <a:r>
              <a:rPr lang="nl-NL" sz="1400" dirty="0">
                <a:solidFill>
                  <a:srgbClr val="A6A6A6"/>
                </a:solidFill>
                <a:sym typeface="Symbol" pitchFamily="2" charset="2"/>
              </a:rPr>
              <a:t> </a:t>
            </a:r>
            <a:r>
              <a:rPr lang="en-GB" sz="1400" dirty="0">
                <a:solidFill>
                  <a:srgbClr val="0000FF"/>
                </a:solidFill>
              </a:rPr>
              <a:t>for </a:t>
            </a:r>
            <a:r>
              <a:rPr lang="en-GB" sz="1400" dirty="0">
                <a:solidFill>
                  <a:srgbClr val="000000"/>
                </a:solidFill>
              </a:rPr>
              <a:t>i</a:t>
            </a:r>
            <a:r>
              <a:rPr lang="en-GB" sz="1400" dirty="0">
                <a:solidFill>
                  <a:srgbClr val="0000FF"/>
                </a:solidFill>
              </a:rPr>
              <a:t> in </a:t>
            </a:r>
            <a:r>
              <a:rPr lang="en-GB" sz="1400" dirty="0">
                <a:solidFill>
                  <a:srgbClr val="000000"/>
                </a:solidFill>
              </a:rPr>
              <a:t>range(0,318,60):</a:t>
            </a:r>
            <a:endParaRPr lang="en-BE" sz="1400" dirty="0">
              <a:solidFill>
                <a:srgbClr val="000000"/>
              </a:solidFill>
            </a:endParaRPr>
          </a:p>
          <a:p>
            <a:r>
              <a:rPr lang="nl-NL" sz="1400" dirty="0">
                <a:solidFill>
                  <a:srgbClr val="A6A6A6"/>
                </a:solidFill>
                <a:sym typeface="Symbol" pitchFamily="2" charset="2"/>
              </a:rPr>
              <a:t></a:t>
            </a:r>
            <a:r>
              <a:rPr lang="nl-NL" sz="1400" dirty="0">
                <a:solidFill>
                  <a:srgbClr val="000000"/>
                </a:solidFill>
                <a:sym typeface="Symbol" pitchFamily="2" charset="2"/>
              </a:rPr>
              <a:t>x</a:t>
            </a:r>
            <a:r>
              <a:rPr lang="nl-NL" sz="1400" dirty="0">
                <a:solidFill>
                  <a:srgbClr val="FF0000"/>
                </a:solidFill>
                <a:sym typeface="Symbol" pitchFamily="2" charset="2"/>
              </a:rPr>
              <a:t>=</a:t>
            </a:r>
            <a:r>
              <a:rPr lang="nl-NL" sz="1400" dirty="0">
                <a:solidFill>
                  <a:srgbClr val="000000"/>
                </a:solidFill>
                <a:sym typeface="Symbol" pitchFamily="2" charset="2"/>
              </a:rPr>
              <a:t>30</a:t>
            </a:r>
            <a:r>
              <a:rPr lang="nl-NL" sz="1400" dirty="0">
                <a:solidFill>
                  <a:srgbClr val="FF0000"/>
                </a:solidFill>
                <a:sym typeface="Symbol" pitchFamily="2" charset="2"/>
              </a:rPr>
              <a:t>*</a:t>
            </a:r>
            <a:r>
              <a:rPr lang="nl-NL" sz="1400" dirty="0">
                <a:solidFill>
                  <a:srgbClr val="000000"/>
                </a:solidFill>
                <a:sym typeface="Symbol" pitchFamily="2" charset="2"/>
              </a:rPr>
              <a:t>((j</a:t>
            </a:r>
            <a:r>
              <a:rPr lang="nl-NL" sz="1400" dirty="0">
                <a:solidFill>
                  <a:srgbClr val="FF0000"/>
                </a:solidFill>
                <a:sym typeface="Symbol" pitchFamily="2" charset="2"/>
              </a:rPr>
              <a:t>/</a:t>
            </a:r>
            <a:r>
              <a:rPr lang="nl-NL" sz="1400" dirty="0">
                <a:solidFill>
                  <a:srgbClr val="000000"/>
                </a:solidFill>
                <a:sym typeface="Symbol" pitchFamily="2" charset="2"/>
              </a:rPr>
              <a:t>15)</a:t>
            </a:r>
            <a:r>
              <a:rPr lang="nl-NL" sz="1400" dirty="0">
                <a:solidFill>
                  <a:srgbClr val="FF0000"/>
                </a:solidFill>
                <a:sym typeface="Symbol" pitchFamily="2" charset="2"/>
              </a:rPr>
              <a:t>%</a:t>
            </a:r>
            <a:r>
              <a:rPr lang="nl-NL" sz="1400" dirty="0">
                <a:solidFill>
                  <a:srgbClr val="000000"/>
                </a:solidFill>
                <a:sym typeface="Symbol" pitchFamily="2" charset="2"/>
              </a:rPr>
              <a:t>2)</a:t>
            </a:r>
          </a:p>
          <a:p>
            <a:r>
              <a:rPr lang="nl-NL" sz="1400" dirty="0">
                <a:solidFill>
                  <a:srgbClr val="A6A6A6"/>
                </a:solidFill>
                <a:sym typeface="Symbol" pitchFamily="2" charset="2"/>
              </a:rPr>
              <a:t></a:t>
            </a:r>
            <a:r>
              <a:rPr lang="en-BE" sz="1400" dirty="0">
                <a:solidFill>
                  <a:srgbClr val="0000FF"/>
                </a:solidFill>
              </a:rPr>
              <a:t>for</a:t>
            </a:r>
            <a:r>
              <a:rPr lang="en-BE" sz="1400" dirty="0"/>
              <a:t> r </a:t>
            </a:r>
            <a:r>
              <a:rPr lang="en-BE" sz="1400" dirty="0">
                <a:solidFill>
                  <a:srgbClr val="0000FF"/>
                </a:solidFill>
              </a:rPr>
              <a:t>in</a:t>
            </a:r>
            <a:r>
              <a:rPr lang="en-BE" sz="1400" dirty="0"/>
              <a:t> range(30,0,-5):</a:t>
            </a:r>
          </a:p>
          <a:p>
            <a:r>
              <a:rPr lang="nl-NL" sz="1400" dirty="0">
                <a:solidFill>
                  <a:srgbClr val="A6A6A6"/>
                </a:solidFill>
                <a:sym typeface="Symbol" pitchFamily="2" charset="2"/>
              </a:rPr>
              <a:t></a:t>
            </a:r>
            <a:r>
              <a:rPr lang="en-BE" sz="1400" dirty="0"/>
              <a:t>set_color(kleur[k])</a:t>
            </a:r>
          </a:p>
          <a:p>
            <a:r>
              <a:rPr lang="nl-NL" sz="1400" dirty="0">
                <a:solidFill>
                  <a:srgbClr val="A6A6A6"/>
                </a:solidFill>
                <a:sym typeface="Symbol" pitchFamily="2" charset="2"/>
              </a:rPr>
              <a:t></a:t>
            </a:r>
            <a:r>
              <a:rPr lang="en-BE" sz="1400" dirty="0">
                <a:sym typeface="Symbol" pitchFamily="2" charset="2"/>
              </a:rPr>
              <a:t>k</a:t>
            </a:r>
            <a:r>
              <a:rPr lang="en-BE" sz="1400" dirty="0">
                <a:solidFill>
                  <a:srgbClr val="FF0000"/>
                </a:solidFill>
                <a:sym typeface="Symbol" pitchFamily="2" charset="2"/>
              </a:rPr>
              <a:t>=</a:t>
            </a:r>
            <a:r>
              <a:rPr lang="en-BE" sz="1400" dirty="0">
                <a:sym typeface="Symbol" pitchFamily="2" charset="2"/>
              </a:rPr>
              <a:t>(k</a:t>
            </a:r>
            <a:r>
              <a:rPr lang="en-BE" sz="1400" dirty="0">
                <a:solidFill>
                  <a:srgbClr val="FF0000"/>
                </a:solidFill>
                <a:sym typeface="Symbol" pitchFamily="2" charset="2"/>
              </a:rPr>
              <a:t>+</a:t>
            </a:r>
            <a:r>
              <a:rPr lang="en-BE" sz="1400" dirty="0">
                <a:sym typeface="Symbol" pitchFamily="2" charset="2"/>
              </a:rPr>
              <a:t>1)</a:t>
            </a:r>
            <a:r>
              <a:rPr lang="en-BE" sz="1400" dirty="0">
                <a:solidFill>
                  <a:srgbClr val="FF0000"/>
                </a:solidFill>
                <a:sym typeface="Symbol" pitchFamily="2" charset="2"/>
              </a:rPr>
              <a:t>%</a:t>
            </a:r>
            <a:r>
              <a:rPr lang="en-BE" sz="1400" dirty="0">
                <a:sym typeface="Symbol" pitchFamily="2" charset="2"/>
              </a:rPr>
              <a:t>6</a:t>
            </a:r>
            <a:endParaRPr lang="en-BE" sz="1400" dirty="0"/>
          </a:p>
          <a:p>
            <a:r>
              <a:rPr lang="nl-NL" sz="1400" dirty="0">
                <a:solidFill>
                  <a:srgbClr val="A6A6A6"/>
                </a:solidFill>
                <a:sym typeface="Symbol" pitchFamily="2" charset="2"/>
              </a:rPr>
              <a:t></a:t>
            </a:r>
            <a:r>
              <a:rPr lang="en-BE" sz="1400" dirty="0"/>
              <a:t>fill_circle(i</a:t>
            </a:r>
            <a:r>
              <a:rPr lang="en-BE" sz="1400" b="1" dirty="0">
                <a:solidFill>
                  <a:srgbClr val="FF0000"/>
                </a:solidFill>
              </a:rPr>
              <a:t>+</a:t>
            </a:r>
            <a:r>
              <a:rPr lang="en-BE" sz="1400" b="1" dirty="0"/>
              <a:t>x</a:t>
            </a:r>
            <a:r>
              <a:rPr lang="en-BE" sz="1400" dirty="0"/>
              <a:t>,j,r)</a:t>
            </a:r>
          </a:p>
          <a:p>
            <a:r>
              <a:rPr lang="nl-NL" sz="1400" dirty="0">
                <a:solidFill>
                  <a:srgbClr val="A6A6A6"/>
                </a:solidFill>
                <a:sym typeface="Symbol" pitchFamily="2" charset="2"/>
              </a:rPr>
              <a:t></a:t>
            </a:r>
            <a:r>
              <a:rPr lang="en-BE" sz="1400" dirty="0"/>
              <a:t>set_color(0,0,0)</a:t>
            </a:r>
          </a:p>
          <a:p>
            <a:r>
              <a:rPr lang="nl-NL" sz="1400" dirty="0">
                <a:solidFill>
                  <a:srgbClr val="A6A6A6"/>
                </a:solidFill>
                <a:sym typeface="Symbol" pitchFamily="2" charset="2"/>
              </a:rPr>
              <a:t></a:t>
            </a:r>
            <a:r>
              <a:rPr lang="en-BE" sz="1400" dirty="0"/>
              <a:t>draw_circle(i</a:t>
            </a:r>
            <a:r>
              <a:rPr lang="en-BE" sz="1400" b="1" dirty="0">
                <a:solidFill>
                  <a:srgbClr val="FF0000"/>
                </a:solidFill>
              </a:rPr>
              <a:t>+</a:t>
            </a:r>
            <a:r>
              <a:rPr lang="en-BE" sz="1400" b="1" dirty="0"/>
              <a:t>x</a:t>
            </a:r>
            <a:r>
              <a:rPr lang="en-BE" sz="1400" dirty="0"/>
              <a:t>,j,r)</a:t>
            </a:r>
            <a:endParaRPr lang="en-BE" dirty="0"/>
          </a:p>
        </p:txBody>
      </p:sp>
      <p:sp>
        <p:nvSpPr>
          <p:cNvPr id="15" name="Rectangle 6">
            <a:extLst>
              <a:ext uri="{FF2B5EF4-FFF2-40B4-BE49-F238E27FC236}">
                <a16:creationId xmlns:a16="http://schemas.microsoft.com/office/drawing/2014/main" id="{DFC92EE1-9461-6142-AE3D-1793DAA1E2B9}"/>
              </a:ext>
            </a:extLst>
          </p:cNvPr>
          <p:cNvSpPr>
            <a:spLocks noChangeArrowheads="1"/>
          </p:cNvSpPr>
          <p:nvPr/>
        </p:nvSpPr>
        <p:spPr bwMode="auto">
          <a:xfrm>
            <a:off x="914400" y="4306303"/>
            <a:ext cx="221381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BE"/>
          </a:p>
        </p:txBody>
      </p:sp>
      <p:pic>
        <p:nvPicPr>
          <p:cNvPr id="11" name="Picture 10">
            <a:extLst>
              <a:ext uri="{FF2B5EF4-FFF2-40B4-BE49-F238E27FC236}">
                <a16:creationId xmlns:a16="http://schemas.microsoft.com/office/drawing/2014/main" id="{E887F336-20D4-AA4A-ADBA-212AECEBAD56}"/>
              </a:ext>
            </a:extLst>
          </p:cNvPr>
          <p:cNvPicPr>
            <a:picLocks noChangeAspect="1"/>
          </p:cNvPicPr>
          <p:nvPr/>
        </p:nvPicPr>
        <p:blipFill>
          <a:blip r:embed="rId7"/>
          <a:stretch>
            <a:fillRect/>
          </a:stretch>
        </p:blipFill>
        <p:spPr>
          <a:xfrm>
            <a:off x="9786938" y="3312529"/>
            <a:ext cx="2070100" cy="1562100"/>
          </a:xfrm>
          <a:prstGeom prst="rect">
            <a:avLst/>
          </a:prstGeom>
        </p:spPr>
      </p:pic>
      <p:pic>
        <p:nvPicPr>
          <p:cNvPr id="13" name="Picture 12">
            <a:extLst>
              <a:ext uri="{FF2B5EF4-FFF2-40B4-BE49-F238E27FC236}">
                <a16:creationId xmlns:a16="http://schemas.microsoft.com/office/drawing/2014/main" id="{18C7EC71-1710-F24A-B99B-4A06E5CF5793}"/>
              </a:ext>
            </a:extLst>
          </p:cNvPr>
          <p:cNvPicPr>
            <a:picLocks noChangeAspect="1"/>
          </p:cNvPicPr>
          <p:nvPr/>
        </p:nvPicPr>
        <p:blipFill>
          <a:blip r:embed="rId8"/>
          <a:stretch>
            <a:fillRect/>
          </a:stretch>
        </p:blipFill>
        <p:spPr>
          <a:xfrm>
            <a:off x="5445604" y="1633240"/>
            <a:ext cx="2070100" cy="1562100"/>
          </a:xfrm>
          <a:prstGeom prst="rect">
            <a:avLst/>
          </a:prstGeom>
        </p:spPr>
      </p:pic>
      <p:pic>
        <p:nvPicPr>
          <p:cNvPr id="14" name="Picture 13">
            <a:extLst>
              <a:ext uri="{FF2B5EF4-FFF2-40B4-BE49-F238E27FC236}">
                <a16:creationId xmlns:a16="http://schemas.microsoft.com/office/drawing/2014/main" id="{C0AB7167-5838-7443-ACEC-FABE1B32AD3C}"/>
              </a:ext>
            </a:extLst>
          </p:cNvPr>
          <p:cNvPicPr>
            <a:picLocks noChangeAspect="1"/>
          </p:cNvPicPr>
          <p:nvPr/>
        </p:nvPicPr>
        <p:blipFill>
          <a:blip r:embed="rId7"/>
          <a:stretch>
            <a:fillRect/>
          </a:stretch>
        </p:blipFill>
        <p:spPr>
          <a:xfrm>
            <a:off x="5445604" y="3312529"/>
            <a:ext cx="2070100" cy="1562100"/>
          </a:xfrm>
          <a:prstGeom prst="rect">
            <a:avLst/>
          </a:prstGeom>
        </p:spPr>
      </p:pic>
      <p:pic>
        <p:nvPicPr>
          <p:cNvPr id="5" name="Picture 4">
            <a:extLst>
              <a:ext uri="{FF2B5EF4-FFF2-40B4-BE49-F238E27FC236}">
                <a16:creationId xmlns:a16="http://schemas.microsoft.com/office/drawing/2014/main" id="{04D02464-4EE5-F942-97E0-48CF2A2C3372}"/>
              </a:ext>
            </a:extLst>
          </p:cNvPr>
          <p:cNvPicPr>
            <a:picLocks noChangeAspect="1"/>
          </p:cNvPicPr>
          <p:nvPr/>
        </p:nvPicPr>
        <p:blipFill>
          <a:blip r:embed="rId9"/>
          <a:stretch>
            <a:fillRect/>
          </a:stretch>
        </p:blipFill>
        <p:spPr>
          <a:xfrm>
            <a:off x="9786938" y="3312529"/>
            <a:ext cx="2070100" cy="1562100"/>
          </a:xfrm>
          <a:prstGeom prst="rect">
            <a:avLst/>
          </a:prstGeom>
        </p:spPr>
      </p:pic>
      <p:pic>
        <p:nvPicPr>
          <p:cNvPr id="19" name="Picture 18">
            <a:extLst>
              <a:ext uri="{FF2B5EF4-FFF2-40B4-BE49-F238E27FC236}">
                <a16:creationId xmlns:a16="http://schemas.microsoft.com/office/drawing/2014/main" id="{2E95F236-2BE5-014E-828F-9AD8A786FBFD}"/>
              </a:ext>
            </a:extLst>
          </p:cNvPr>
          <p:cNvPicPr>
            <a:picLocks noChangeAspect="1"/>
          </p:cNvPicPr>
          <p:nvPr/>
        </p:nvPicPr>
        <p:blipFill>
          <a:blip r:embed="rId10"/>
          <a:stretch>
            <a:fillRect/>
          </a:stretch>
        </p:blipFill>
        <p:spPr>
          <a:xfrm>
            <a:off x="7616271" y="3312529"/>
            <a:ext cx="2070100" cy="1562100"/>
          </a:xfrm>
          <a:prstGeom prst="rect">
            <a:avLst/>
          </a:prstGeom>
        </p:spPr>
      </p:pic>
      <p:pic>
        <p:nvPicPr>
          <p:cNvPr id="20" name="Picture 19">
            <a:extLst>
              <a:ext uri="{FF2B5EF4-FFF2-40B4-BE49-F238E27FC236}">
                <a16:creationId xmlns:a16="http://schemas.microsoft.com/office/drawing/2014/main" id="{8762AF41-F1A0-CB40-B545-84AD84B926A8}"/>
              </a:ext>
            </a:extLst>
          </p:cNvPr>
          <p:cNvPicPr>
            <a:picLocks noChangeAspect="1"/>
          </p:cNvPicPr>
          <p:nvPr/>
        </p:nvPicPr>
        <p:blipFill>
          <a:blip r:embed="rId11"/>
          <a:stretch>
            <a:fillRect/>
          </a:stretch>
        </p:blipFill>
        <p:spPr>
          <a:xfrm>
            <a:off x="7616271" y="1633240"/>
            <a:ext cx="2070100" cy="1562100"/>
          </a:xfrm>
          <a:prstGeom prst="rect">
            <a:avLst/>
          </a:prstGeom>
        </p:spPr>
      </p:pic>
    </p:spTree>
    <p:extLst>
      <p:ext uri="{BB962C8B-B14F-4D97-AF65-F5344CB8AC3E}">
        <p14:creationId xmlns:p14="http://schemas.microsoft.com/office/powerpoint/2010/main" val="37184951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1BD37EED-8487-9649-87E5-112ACDBD60D7}"/>
              </a:ext>
            </a:extLst>
          </p:cNvPr>
          <p:cNvSpPr txBox="1"/>
          <p:nvPr/>
        </p:nvSpPr>
        <p:spPr>
          <a:xfrm>
            <a:off x="304402" y="404813"/>
            <a:ext cx="3760517" cy="954107"/>
          </a:xfrm>
          <a:prstGeom prst="rect">
            <a:avLst/>
          </a:prstGeom>
          <a:noFill/>
        </p:spPr>
        <p:txBody>
          <a:bodyPr wrap="none" rtlCol="0">
            <a:spAutoFit/>
          </a:bodyPr>
          <a:lstStyle/>
          <a:p>
            <a:r>
              <a:rPr lang="en-BE" sz="2800" b="1" dirty="0">
                <a:solidFill>
                  <a:srgbClr val="932833"/>
                </a:solidFill>
              </a:rPr>
              <a:t>Computational Thinking</a:t>
            </a:r>
            <a:br>
              <a:rPr lang="en-BE" sz="2800" b="1" dirty="0">
                <a:solidFill>
                  <a:srgbClr val="932833"/>
                </a:solidFill>
              </a:rPr>
            </a:br>
            <a:r>
              <a:rPr lang="en-BE" sz="2800" b="1" i="1" dirty="0">
                <a:solidFill>
                  <a:srgbClr val="932833"/>
                </a:solidFill>
              </a:rPr>
              <a:t>in de klas</a:t>
            </a:r>
          </a:p>
        </p:txBody>
      </p:sp>
      <p:sp>
        <p:nvSpPr>
          <p:cNvPr id="36" name="TextBox 35">
            <a:extLst>
              <a:ext uri="{FF2B5EF4-FFF2-40B4-BE49-F238E27FC236}">
                <a16:creationId xmlns:a16="http://schemas.microsoft.com/office/drawing/2014/main" id="{57D8E8D9-3C61-3B45-890A-8ED7FD030929}"/>
              </a:ext>
            </a:extLst>
          </p:cNvPr>
          <p:cNvSpPr txBox="1"/>
          <p:nvPr/>
        </p:nvSpPr>
        <p:spPr>
          <a:xfrm>
            <a:off x="10088985" y="404812"/>
            <a:ext cx="1847044" cy="1384995"/>
          </a:xfrm>
          <a:prstGeom prst="rect">
            <a:avLst/>
          </a:prstGeom>
          <a:noFill/>
        </p:spPr>
        <p:txBody>
          <a:bodyPr wrap="none" rtlCol="0">
            <a:spAutoFit/>
          </a:bodyPr>
          <a:lstStyle/>
          <a:p>
            <a:pPr algn="r"/>
            <a:r>
              <a:rPr lang="en-GB" sz="2800" b="1" i="1" dirty="0">
                <a:solidFill>
                  <a:srgbClr val="932833"/>
                </a:solidFill>
              </a:rPr>
              <a:t>Tegel</a:t>
            </a:r>
          </a:p>
          <a:p>
            <a:pPr algn="r"/>
            <a:r>
              <a:rPr lang="en-GB" sz="2800" b="1" i="1" dirty="0">
                <a:solidFill>
                  <a:srgbClr val="932833"/>
                </a:solidFill>
              </a:rPr>
              <a:t>Vlakvulling</a:t>
            </a:r>
          </a:p>
          <a:p>
            <a:pPr algn="r"/>
            <a:endParaRPr lang="en-BE" sz="2800" b="1" i="1" dirty="0">
              <a:solidFill>
                <a:srgbClr val="932833"/>
              </a:solidFill>
            </a:endParaRPr>
          </a:p>
        </p:txBody>
      </p:sp>
      <p:sp>
        <p:nvSpPr>
          <p:cNvPr id="15" name="Rectangle 6">
            <a:extLst>
              <a:ext uri="{FF2B5EF4-FFF2-40B4-BE49-F238E27FC236}">
                <a16:creationId xmlns:a16="http://schemas.microsoft.com/office/drawing/2014/main" id="{DFC92EE1-9461-6142-AE3D-1793DAA1E2B9}"/>
              </a:ext>
            </a:extLst>
          </p:cNvPr>
          <p:cNvSpPr>
            <a:spLocks noChangeArrowheads="1"/>
          </p:cNvSpPr>
          <p:nvPr/>
        </p:nvSpPr>
        <p:spPr bwMode="auto">
          <a:xfrm>
            <a:off x="914400" y="4306303"/>
            <a:ext cx="221381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BE"/>
          </a:p>
        </p:txBody>
      </p:sp>
      <p:sp>
        <p:nvSpPr>
          <p:cNvPr id="16" name="Rectangle 15">
            <a:extLst>
              <a:ext uri="{FF2B5EF4-FFF2-40B4-BE49-F238E27FC236}">
                <a16:creationId xmlns:a16="http://schemas.microsoft.com/office/drawing/2014/main" id="{4D05769F-B418-0744-91DB-CE433E3C3C82}"/>
              </a:ext>
            </a:extLst>
          </p:cNvPr>
          <p:cNvSpPr/>
          <p:nvPr/>
        </p:nvSpPr>
        <p:spPr>
          <a:xfrm>
            <a:off x="1748631" y="1529138"/>
            <a:ext cx="3696974" cy="3200876"/>
          </a:xfrm>
          <a:prstGeom prst="rect">
            <a:avLst/>
          </a:prstGeom>
        </p:spPr>
        <p:txBody>
          <a:bodyPr wrap="square">
            <a:spAutoFit/>
          </a:bodyPr>
          <a:lstStyle/>
          <a:p>
            <a:r>
              <a:rPr lang="en-BE" sz="1400" dirty="0">
                <a:solidFill>
                  <a:srgbClr val="0000FF"/>
                </a:solidFill>
              </a:rPr>
              <a:t>from</a:t>
            </a:r>
            <a:r>
              <a:rPr lang="en-BE" sz="1400" dirty="0"/>
              <a:t> ti_draw </a:t>
            </a:r>
            <a:r>
              <a:rPr lang="en-BE" sz="1400" dirty="0">
                <a:solidFill>
                  <a:srgbClr val="0000FF"/>
                </a:solidFill>
              </a:rPr>
              <a:t>import</a:t>
            </a:r>
            <a:r>
              <a:rPr lang="en-BE" sz="1400" dirty="0"/>
              <a:t> </a:t>
            </a:r>
            <a:r>
              <a:rPr lang="en-BE" sz="1400" dirty="0">
                <a:solidFill>
                  <a:srgbClr val="FF0000"/>
                </a:solidFill>
              </a:rPr>
              <a:t>*</a:t>
            </a:r>
          </a:p>
          <a:p>
            <a:r>
              <a:rPr lang="en-GB" sz="1400" dirty="0">
                <a:solidFill>
                  <a:srgbClr val="0000FF"/>
                </a:solidFill>
              </a:rPr>
              <a:t>from</a:t>
            </a:r>
            <a:r>
              <a:rPr lang="en-GB" sz="1400" dirty="0"/>
              <a:t> math </a:t>
            </a:r>
            <a:r>
              <a:rPr lang="en-GB" sz="1400" dirty="0">
                <a:solidFill>
                  <a:srgbClr val="0000FF"/>
                </a:solidFill>
              </a:rPr>
              <a:t>import</a:t>
            </a:r>
            <a:r>
              <a:rPr lang="en-GB" sz="1400" dirty="0"/>
              <a:t> sqrt</a:t>
            </a:r>
          </a:p>
          <a:p>
            <a:endParaRPr lang="en-GB" sz="500" dirty="0"/>
          </a:p>
          <a:p>
            <a:r>
              <a:rPr lang="en-GB" sz="1400" dirty="0"/>
              <a:t>zwart</a:t>
            </a:r>
            <a:r>
              <a:rPr lang="en-GB" sz="1400" dirty="0">
                <a:solidFill>
                  <a:srgbClr val="FF0000"/>
                </a:solidFill>
              </a:rPr>
              <a:t>=</a:t>
            </a:r>
            <a:r>
              <a:rPr lang="en-GB" sz="1400" dirty="0"/>
              <a:t>(0,0,0)</a:t>
            </a:r>
          </a:p>
          <a:p>
            <a:r>
              <a:rPr lang="en-GB" sz="1400" dirty="0"/>
              <a:t>grijs</a:t>
            </a:r>
            <a:r>
              <a:rPr lang="en-GB" sz="1400" dirty="0">
                <a:solidFill>
                  <a:srgbClr val="FF0000"/>
                </a:solidFill>
              </a:rPr>
              <a:t>=</a:t>
            </a:r>
            <a:r>
              <a:rPr lang="en-GB" sz="1400" dirty="0"/>
              <a:t>(200,200,200)</a:t>
            </a:r>
          </a:p>
          <a:p>
            <a:endParaRPr lang="en-GB" sz="500" dirty="0"/>
          </a:p>
          <a:p>
            <a:r>
              <a:rPr lang="en-GB" sz="1400" dirty="0"/>
              <a:t>f</a:t>
            </a:r>
            <a:r>
              <a:rPr lang="en-GB" sz="1400" dirty="0">
                <a:solidFill>
                  <a:srgbClr val="FF0000"/>
                </a:solidFill>
              </a:rPr>
              <a:t>=</a:t>
            </a:r>
            <a:r>
              <a:rPr lang="en-GB" sz="1400" dirty="0"/>
              <a:t>0.5</a:t>
            </a:r>
            <a:r>
              <a:rPr lang="en-GB" sz="1400" dirty="0">
                <a:solidFill>
                  <a:srgbClr val="FF0000"/>
                </a:solidFill>
              </a:rPr>
              <a:t>*</a:t>
            </a:r>
            <a:r>
              <a:rPr lang="en-GB" sz="1400" dirty="0"/>
              <a:t>sqrt(3)</a:t>
            </a:r>
          </a:p>
          <a:p>
            <a:endParaRPr lang="en-GB" sz="500" dirty="0"/>
          </a:p>
          <a:p>
            <a:r>
              <a:rPr lang="en-GB" sz="1400" dirty="0">
                <a:solidFill>
                  <a:srgbClr val="0000FF"/>
                </a:solidFill>
              </a:rPr>
              <a:t>def</a:t>
            </a:r>
            <a:r>
              <a:rPr lang="en-GB" sz="1400" dirty="0"/>
              <a:t> </a:t>
            </a:r>
            <a:r>
              <a:rPr lang="en-GB" sz="1400" dirty="0" err="1"/>
              <a:t>tegel</a:t>
            </a:r>
            <a:r>
              <a:rPr lang="en-GB" sz="1400" dirty="0"/>
              <a:t>(</a:t>
            </a:r>
            <a:r>
              <a:rPr lang="en-GB" sz="1400" dirty="0" err="1"/>
              <a:t>x,y,kleur,orientatie</a:t>
            </a:r>
            <a:r>
              <a:rPr lang="en-GB" sz="1400" dirty="0"/>
              <a:t>):</a:t>
            </a:r>
          </a:p>
          <a:p>
            <a:r>
              <a:rPr lang="nl-NL" sz="1400" dirty="0">
                <a:solidFill>
                  <a:srgbClr val="A6A6A6"/>
                </a:solidFill>
                <a:sym typeface="Symbol" pitchFamily="2" charset="2"/>
              </a:rPr>
              <a:t></a:t>
            </a:r>
            <a:r>
              <a:rPr lang="en-GB" sz="1400" dirty="0"/>
              <a:t>px</a:t>
            </a:r>
            <a:r>
              <a:rPr lang="en-GB" sz="1400" dirty="0">
                <a:solidFill>
                  <a:srgbClr val="FF0000"/>
                </a:solidFill>
              </a:rPr>
              <a:t>=</a:t>
            </a:r>
            <a:r>
              <a:rPr lang="en-GB" sz="1400" dirty="0"/>
              <a:t>[0,f,f,2</a:t>
            </a:r>
            <a:r>
              <a:rPr lang="en-GB" sz="1400" dirty="0">
                <a:solidFill>
                  <a:srgbClr val="FF0000"/>
                </a:solidFill>
              </a:rPr>
              <a:t>*</a:t>
            </a:r>
            <a:r>
              <a:rPr lang="en-GB" sz="1400" dirty="0"/>
              <a:t>f,2</a:t>
            </a:r>
            <a:r>
              <a:rPr lang="en-GB" sz="1400" dirty="0">
                <a:solidFill>
                  <a:srgbClr val="FF0000"/>
                </a:solidFill>
              </a:rPr>
              <a:t>*</a:t>
            </a:r>
            <a:r>
              <a:rPr lang="en-GB" sz="1400" dirty="0"/>
              <a:t>f,0,0]</a:t>
            </a:r>
          </a:p>
          <a:p>
            <a:r>
              <a:rPr lang="nl-NL" sz="1400" dirty="0">
                <a:solidFill>
                  <a:srgbClr val="A6A6A6"/>
                </a:solidFill>
                <a:sym typeface="Symbol" pitchFamily="2" charset="2"/>
              </a:rPr>
              <a:t></a:t>
            </a:r>
            <a:r>
              <a:rPr lang="en-GB" sz="1400" dirty="0" err="1"/>
              <a:t>py</a:t>
            </a:r>
            <a:r>
              <a:rPr lang="en-GB" sz="1400" dirty="0">
                <a:solidFill>
                  <a:srgbClr val="FF0000"/>
                </a:solidFill>
              </a:rPr>
              <a:t>=</a:t>
            </a:r>
            <a:r>
              <a:rPr lang="en-GB" sz="1400" dirty="0"/>
              <a:t>[0,0.5,1.5,2,3,2,0]</a:t>
            </a:r>
          </a:p>
          <a:p>
            <a:r>
              <a:rPr lang="nl-NL" sz="1400" dirty="0">
                <a:solidFill>
                  <a:srgbClr val="A6A6A6"/>
                </a:solidFill>
                <a:sym typeface="Symbol" pitchFamily="2" charset="2"/>
              </a:rPr>
              <a:t></a:t>
            </a:r>
            <a:r>
              <a:rPr lang="en-GB" sz="1400" dirty="0">
                <a:solidFill>
                  <a:srgbClr val="0000FF"/>
                </a:solidFill>
              </a:rPr>
              <a:t>for</a:t>
            </a:r>
            <a:r>
              <a:rPr lang="en-GB" sz="1400" dirty="0"/>
              <a:t> i </a:t>
            </a:r>
            <a:r>
              <a:rPr lang="en-GB" sz="1400" dirty="0">
                <a:solidFill>
                  <a:srgbClr val="0000FF"/>
                </a:solidFill>
              </a:rPr>
              <a:t>in</a:t>
            </a:r>
            <a:r>
              <a:rPr lang="en-GB" sz="1400" dirty="0"/>
              <a:t> range(7):</a:t>
            </a:r>
          </a:p>
          <a:p>
            <a:r>
              <a:rPr lang="nl-NL" sz="1400" dirty="0">
                <a:solidFill>
                  <a:srgbClr val="A6A6A6"/>
                </a:solidFill>
                <a:sym typeface="Symbol" pitchFamily="2" charset="2"/>
              </a:rPr>
              <a:t></a:t>
            </a:r>
            <a:r>
              <a:rPr lang="en-GB" sz="1400" dirty="0"/>
              <a:t>px[i]</a:t>
            </a:r>
            <a:r>
              <a:rPr lang="en-GB" sz="1400" dirty="0">
                <a:solidFill>
                  <a:srgbClr val="FF0000"/>
                </a:solidFill>
              </a:rPr>
              <a:t>=</a:t>
            </a:r>
            <a:r>
              <a:rPr lang="en-GB" sz="1400" dirty="0"/>
              <a:t>x+16</a:t>
            </a:r>
            <a:r>
              <a:rPr lang="en-GB" sz="1400" dirty="0">
                <a:solidFill>
                  <a:srgbClr val="FF0000"/>
                </a:solidFill>
              </a:rPr>
              <a:t>*</a:t>
            </a:r>
            <a:r>
              <a:rPr lang="en-GB" sz="1400" dirty="0"/>
              <a:t>px[i]</a:t>
            </a:r>
            <a:r>
              <a:rPr lang="en-GB" sz="1400" dirty="0">
                <a:solidFill>
                  <a:srgbClr val="FF0000"/>
                </a:solidFill>
              </a:rPr>
              <a:t>*</a:t>
            </a:r>
            <a:r>
              <a:rPr lang="en-GB" sz="1400" dirty="0"/>
              <a:t>orientatie</a:t>
            </a:r>
          </a:p>
          <a:p>
            <a:r>
              <a:rPr lang="nl-NL" sz="1400" dirty="0">
                <a:solidFill>
                  <a:srgbClr val="A6A6A6"/>
                </a:solidFill>
                <a:sym typeface="Symbol" pitchFamily="2" charset="2"/>
              </a:rPr>
              <a:t></a:t>
            </a:r>
            <a:r>
              <a:rPr lang="en-GB" sz="1400" dirty="0" err="1"/>
              <a:t>py</a:t>
            </a:r>
            <a:r>
              <a:rPr lang="en-GB" sz="1400" dirty="0"/>
              <a:t>[i]</a:t>
            </a:r>
            <a:r>
              <a:rPr lang="en-GB" sz="1400" dirty="0">
                <a:solidFill>
                  <a:srgbClr val="FF0000"/>
                </a:solidFill>
              </a:rPr>
              <a:t>=</a:t>
            </a:r>
            <a:r>
              <a:rPr lang="en-GB" sz="1400" dirty="0"/>
              <a:t>y</a:t>
            </a:r>
            <a:r>
              <a:rPr lang="en-GB" sz="1400" dirty="0">
                <a:solidFill>
                  <a:srgbClr val="FF0000"/>
                </a:solidFill>
              </a:rPr>
              <a:t>-</a:t>
            </a:r>
            <a:r>
              <a:rPr lang="en-GB" sz="1400" dirty="0"/>
              <a:t>16</a:t>
            </a:r>
            <a:r>
              <a:rPr lang="en-GB" sz="1400" dirty="0">
                <a:solidFill>
                  <a:srgbClr val="FF0000"/>
                </a:solidFill>
              </a:rPr>
              <a:t>*</a:t>
            </a:r>
            <a:r>
              <a:rPr lang="en-GB" sz="1400" dirty="0" err="1"/>
              <a:t>py</a:t>
            </a:r>
            <a:r>
              <a:rPr lang="en-GB" sz="1400" dirty="0"/>
              <a:t>[i]</a:t>
            </a:r>
          </a:p>
          <a:p>
            <a:r>
              <a:rPr lang="nl-NL" sz="1400" dirty="0">
                <a:solidFill>
                  <a:srgbClr val="A6A6A6"/>
                </a:solidFill>
                <a:sym typeface="Symbol" pitchFamily="2" charset="2"/>
              </a:rPr>
              <a:t></a:t>
            </a:r>
            <a:r>
              <a:rPr lang="en-GB" sz="1400" dirty="0" err="1"/>
              <a:t>set_color</a:t>
            </a:r>
            <a:r>
              <a:rPr lang="en-GB" sz="1400" dirty="0"/>
              <a:t>(kleur)</a:t>
            </a:r>
          </a:p>
          <a:p>
            <a:r>
              <a:rPr lang="nl-NL" sz="1400" dirty="0">
                <a:solidFill>
                  <a:srgbClr val="A6A6A6"/>
                </a:solidFill>
                <a:sym typeface="Symbol" pitchFamily="2" charset="2"/>
              </a:rPr>
              <a:t></a:t>
            </a:r>
            <a:r>
              <a:rPr lang="en-GB" sz="1400" dirty="0" err="1"/>
              <a:t>fill_poly</a:t>
            </a:r>
            <a:r>
              <a:rPr lang="en-GB" sz="1400" dirty="0"/>
              <a:t>(</a:t>
            </a:r>
            <a:r>
              <a:rPr lang="en-GB" sz="1400" dirty="0" err="1"/>
              <a:t>px,py</a:t>
            </a:r>
            <a:r>
              <a:rPr lang="en-GB" sz="1400" dirty="0"/>
              <a:t>)</a:t>
            </a:r>
          </a:p>
          <a:p>
            <a:endParaRPr lang="en-GB" sz="500" dirty="0"/>
          </a:p>
        </p:txBody>
      </p:sp>
      <p:grpSp>
        <p:nvGrpSpPr>
          <p:cNvPr id="7" name="Group 6">
            <a:extLst>
              <a:ext uri="{FF2B5EF4-FFF2-40B4-BE49-F238E27FC236}">
                <a16:creationId xmlns:a16="http://schemas.microsoft.com/office/drawing/2014/main" id="{AF90F367-0B02-7148-AF59-F604C803B11B}"/>
              </a:ext>
            </a:extLst>
          </p:cNvPr>
          <p:cNvGrpSpPr/>
          <p:nvPr/>
        </p:nvGrpSpPr>
        <p:grpSpPr>
          <a:xfrm>
            <a:off x="5716183" y="2553431"/>
            <a:ext cx="1411258" cy="2063020"/>
            <a:chOff x="5716183" y="2553431"/>
            <a:chExt cx="1411258" cy="2063020"/>
          </a:xfrm>
        </p:grpSpPr>
        <p:pic>
          <p:nvPicPr>
            <p:cNvPr id="2" name="Picture 1">
              <a:extLst>
                <a:ext uri="{FF2B5EF4-FFF2-40B4-BE49-F238E27FC236}">
                  <a16:creationId xmlns:a16="http://schemas.microsoft.com/office/drawing/2014/main" id="{7E19C6DD-7F25-AC4F-92F2-700C304B770E}"/>
                </a:ext>
              </a:extLst>
            </p:cNvPr>
            <p:cNvPicPr>
              <a:picLocks noChangeAspect="1"/>
            </p:cNvPicPr>
            <p:nvPr/>
          </p:nvPicPr>
          <p:blipFill>
            <a:blip r:embed="rId3"/>
            <a:stretch>
              <a:fillRect/>
            </a:stretch>
          </p:blipFill>
          <p:spPr>
            <a:xfrm>
              <a:off x="5716183" y="2653183"/>
              <a:ext cx="1330302" cy="1963268"/>
            </a:xfrm>
            <a:prstGeom prst="rect">
              <a:avLst/>
            </a:prstGeom>
          </p:spPr>
        </p:pic>
        <p:sp>
          <p:nvSpPr>
            <p:cNvPr id="4" name="TextBox 3">
              <a:extLst>
                <a:ext uri="{FF2B5EF4-FFF2-40B4-BE49-F238E27FC236}">
                  <a16:creationId xmlns:a16="http://schemas.microsoft.com/office/drawing/2014/main" id="{4B9087B6-8E7B-CE4A-B66E-CF39D095CD8D}"/>
                </a:ext>
              </a:extLst>
            </p:cNvPr>
            <p:cNvSpPr txBox="1"/>
            <p:nvPr/>
          </p:nvSpPr>
          <p:spPr>
            <a:xfrm>
              <a:off x="6808123" y="3965171"/>
              <a:ext cx="319318" cy="261610"/>
            </a:xfrm>
            <a:prstGeom prst="rect">
              <a:avLst/>
            </a:prstGeom>
            <a:noFill/>
          </p:spPr>
          <p:txBody>
            <a:bodyPr wrap="none" rtlCol="0">
              <a:spAutoFit/>
            </a:bodyPr>
            <a:lstStyle/>
            <a:p>
              <a:r>
                <a:rPr lang="en-BE" sz="1100" dirty="0">
                  <a:solidFill>
                    <a:srgbClr val="606160"/>
                  </a:solidFill>
                </a:rPr>
                <a:t>px</a:t>
              </a:r>
            </a:p>
          </p:txBody>
        </p:sp>
        <p:sp>
          <p:nvSpPr>
            <p:cNvPr id="11" name="TextBox 10">
              <a:extLst>
                <a:ext uri="{FF2B5EF4-FFF2-40B4-BE49-F238E27FC236}">
                  <a16:creationId xmlns:a16="http://schemas.microsoft.com/office/drawing/2014/main" id="{F3B22DE9-28C4-0D40-BBEC-64C2CA056EEC}"/>
                </a:ext>
              </a:extLst>
            </p:cNvPr>
            <p:cNvSpPr txBox="1"/>
            <p:nvPr/>
          </p:nvSpPr>
          <p:spPr>
            <a:xfrm>
              <a:off x="5925801" y="2553431"/>
              <a:ext cx="322524" cy="261610"/>
            </a:xfrm>
            <a:prstGeom prst="rect">
              <a:avLst/>
            </a:prstGeom>
            <a:noFill/>
          </p:spPr>
          <p:txBody>
            <a:bodyPr wrap="none" rtlCol="0">
              <a:spAutoFit/>
            </a:bodyPr>
            <a:lstStyle/>
            <a:p>
              <a:r>
                <a:rPr lang="en-BE" sz="1100" dirty="0">
                  <a:solidFill>
                    <a:srgbClr val="606160"/>
                  </a:solidFill>
                </a:rPr>
                <a:t>py</a:t>
              </a:r>
            </a:p>
          </p:txBody>
        </p:sp>
      </p:grpSp>
    </p:spTree>
    <p:extLst>
      <p:ext uri="{BB962C8B-B14F-4D97-AF65-F5344CB8AC3E}">
        <p14:creationId xmlns:p14="http://schemas.microsoft.com/office/powerpoint/2010/main" val="2535442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82C6F5-DD33-CB4D-9670-A1B403A2E900}"/>
              </a:ext>
            </a:extLst>
          </p:cNvPr>
          <p:cNvPicPr>
            <a:picLocks noChangeAspect="1"/>
          </p:cNvPicPr>
          <p:nvPr/>
        </p:nvPicPr>
        <p:blipFill>
          <a:blip r:embed="rId3"/>
          <a:stretch>
            <a:fillRect/>
          </a:stretch>
        </p:blipFill>
        <p:spPr>
          <a:xfrm>
            <a:off x="6488365" y="1633240"/>
            <a:ext cx="2070100" cy="1562100"/>
          </a:xfrm>
          <a:prstGeom prst="rect">
            <a:avLst/>
          </a:prstGeom>
        </p:spPr>
      </p:pic>
      <p:sp>
        <p:nvSpPr>
          <p:cNvPr id="37" name="TextBox 36">
            <a:extLst>
              <a:ext uri="{FF2B5EF4-FFF2-40B4-BE49-F238E27FC236}">
                <a16:creationId xmlns:a16="http://schemas.microsoft.com/office/drawing/2014/main" id="{1BD37EED-8487-9649-87E5-112ACDBD60D7}"/>
              </a:ext>
            </a:extLst>
          </p:cNvPr>
          <p:cNvSpPr txBox="1"/>
          <p:nvPr/>
        </p:nvSpPr>
        <p:spPr>
          <a:xfrm>
            <a:off x="304402" y="404813"/>
            <a:ext cx="3760517" cy="954107"/>
          </a:xfrm>
          <a:prstGeom prst="rect">
            <a:avLst/>
          </a:prstGeom>
          <a:noFill/>
        </p:spPr>
        <p:txBody>
          <a:bodyPr wrap="none" rtlCol="0">
            <a:spAutoFit/>
          </a:bodyPr>
          <a:lstStyle/>
          <a:p>
            <a:r>
              <a:rPr lang="en-BE" sz="2800" b="1" dirty="0">
                <a:solidFill>
                  <a:srgbClr val="932833"/>
                </a:solidFill>
              </a:rPr>
              <a:t>Computational Thinking</a:t>
            </a:r>
            <a:br>
              <a:rPr lang="en-BE" sz="2800" b="1" dirty="0">
                <a:solidFill>
                  <a:srgbClr val="932833"/>
                </a:solidFill>
              </a:rPr>
            </a:br>
            <a:r>
              <a:rPr lang="en-BE" sz="2800" b="1" i="1" dirty="0">
                <a:solidFill>
                  <a:srgbClr val="932833"/>
                </a:solidFill>
              </a:rPr>
              <a:t>in de klas</a:t>
            </a:r>
          </a:p>
        </p:txBody>
      </p:sp>
      <p:sp>
        <p:nvSpPr>
          <p:cNvPr id="36" name="TextBox 35">
            <a:extLst>
              <a:ext uri="{FF2B5EF4-FFF2-40B4-BE49-F238E27FC236}">
                <a16:creationId xmlns:a16="http://schemas.microsoft.com/office/drawing/2014/main" id="{57D8E8D9-3C61-3B45-890A-8ED7FD030929}"/>
              </a:ext>
            </a:extLst>
          </p:cNvPr>
          <p:cNvSpPr txBox="1"/>
          <p:nvPr/>
        </p:nvSpPr>
        <p:spPr>
          <a:xfrm>
            <a:off x="10088985" y="404812"/>
            <a:ext cx="1847044" cy="1384995"/>
          </a:xfrm>
          <a:prstGeom prst="rect">
            <a:avLst/>
          </a:prstGeom>
          <a:noFill/>
        </p:spPr>
        <p:txBody>
          <a:bodyPr wrap="none" rtlCol="0">
            <a:spAutoFit/>
          </a:bodyPr>
          <a:lstStyle/>
          <a:p>
            <a:pPr algn="r"/>
            <a:r>
              <a:rPr lang="en-GB" sz="2800" b="1" i="1" dirty="0">
                <a:solidFill>
                  <a:srgbClr val="932833"/>
                </a:solidFill>
              </a:rPr>
              <a:t>Tegel</a:t>
            </a:r>
          </a:p>
          <a:p>
            <a:pPr algn="r"/>
            <a:r>
              <a:rPr lang="en-GB" sz="2800" b="1" i="1" dirty="0">
                <a:solidFill>
                  <a:srgbClr val="932833"/>
                </a:solidFill>
              </a:rPr>
              <a:t>Vlakvulling</a:t>
            </a:r>
          </a:p>
          <a:p>
            <a:pPr algn="r"/>
            <a:endParaRPr lang="en-BE" sz="2800" b="1" i="1" dirty="0">
              <a:solidFill>
                <a:srgbClr val="932833"/>
              </a:solidFill>
            </a:endParaRPr>
          </a:p>
        </p:txBody>
      </p:sp>
      <p:sp>
        <p:nvSpPr>
          <p:cNvPr id="15" name="Rectangle 6">
            <a:extLst>
              <a:ext uri="{FF2B5EF4-FFF2-40B4-BE49-F238E27FC236}">
                <a16:creationId xmlns:a16="http://schemas.microsoft.com/office/drawing/2014/main" id="{DFC92EE1-9461-6142-AE3D-1793DAA1E2B9}"/>
              </a:ext>
            </a:extLst>
          </p:cNvPr>
          <p:cNvSpPr>
            <a:spLocks noChangeArrowheads="1"/>
          </p:cNvSpPr>
          <p:nvPr/>
        </p:nvSpPr>
        <p:spPr bwMode="auto">
          <a:xfrm>
            <a:off x="914400" y="4306303"/>
            <a:ext cx="221381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BE"/>
          </a:p>
        </p:txBody>
      </p:sp>
      <p:sp>
        <p:nvSpPr>
          <p:cNvPr id="16" name="Rectangle 15">
            <a:extLst>
              <a:ext uri="{FF2B5EF4-FFF2-40B4-BE49-F238E27FC236}">
                <a16:creationId xmlns:a16="http://schemas.microsoft.com/office/drawing/2014/main" id="{4D05769F-B418-0744-91DB-CE433E3C3C82}"/>
              </a:ext>
            </a:extLst>
          </p:cNvPr>
          <p:cNvSpPr/>
          <p:nvPr/>
        </p:nvSpPr>
        <p:spPr>
          <a:xfrm>
            <a:off x="1748631" y="1529138"/>
            <a:ext cx="3696974" cy="5139869"/>
          </a:xfrm>
          <a:prstGeom prst="rect">
            <a:avLst/>
          </a:prstGeom>
        </p:spPr>
        <p:txBody>
          <a:bodyPr wrap="square">
            <a:spAutoFit/>
          </a:bodyPr>
          <a:lstStyle/>
          <a:p>
            <a:r>
              <a:rPr lang="en-BE" sz="1400" dirty="0">
                <a:solidFill>
                  <a:srgbClr val="0000FF"/>
                </a:solidFill>
              </a:rPr>
              <a:t>from</a:t>
            </a:r>
            <a:r>
              <a:rPr lang="en-BE" sz="1400" dirty="0"/>
              <a:t> ti_draw </a:t>
            </a:r>
            <a:r>
              <a:rPr lang="en-BE" sz="1400" dirty="0">
                <a:solidFill>
                  <a:srgbClr val="0000FF"/>
                </a:solidFill>
              </a:rPr>
              <a:t>import</a:t>
            </a:r>
            <a:r>
              <a:rPr lang="en-BE" sz="1400" dirty="0"/>
              <a:t> </a:t>
            </a:r>
            <a:r>
              <a:rPr lang="en-BE" sz="1400" dirty="0">
                <a:solidFill>
                  <a:srgbClr val="FF0000"/>
                </a:solidFill>
              </a:rPr>
              <a:t>*</a:t>
            </a:r>
          </a:p>
          <a:p>
            <a:r>
              <a:rPr lang="en-GB" sz="1400" dirty="0">
                <a:solidFill>
                  <a:srgbClr val="0000FF"/>
                </a:solidFill>
              </a:rPr>
              <a:t>from</a:t>
            </a:r>
            <a:r>
              <a:rPr lang="en-GB" sz="1400" dirty="0"/>
              <a:t> math </a:t>
            </a:r>
            <a:r>
              <a:rPr lang="en-GB" sz="1400" dirty="0">
                <a:solidFill>
                  <a:srgbClr val="0000FF"/>
                </a:solidFill>
              </a:rPr>
              <a:t>import</a:t>
            </a:r>
            <a:r>
              <a:rPr lang="en-GB" sz="1400" dirty="0"/>
              <a:t> sqrt</a:t>
            </a:r>
          </a:p>
          <a:p>
            <a:endParaRPr lang="en-GB" sz="500" dirty="0"/>
          </a:p>
          <a:p>
            <a:r>
              <a:rPr lang="en-GB" sz="1400" dirty="0"/>
              <a:t>zwart</a:t>
            </a:r>
            <a:r>
              <a:rPr lang="en-GB" sz="1400" dirty="0">
                <a:solidFill>
                  <a:srgbClr val="FF0000"/>
                </a:solidFill>
              </a:rPr>
              <a:t>=</a:t>
            </a:r>
            <a:r>
              <a:rPr lang="en-GB" sz="1400" dirty="0"/>
              <a:t>(0,0,0)</a:t>
            </a:r>
          </a:p>
          <a:p>
            <a:r>
              <a:rPr lang="en-GB" sz="1400" dirty="0"/>
              <a:t>grijs</a:t>
            </a:r>
            <a:r>
              <a:rPr lang="en-GB" sz="1400" dirty="0">
                <a:solidFill>
                  <a:srgbClr val="FF0000"/>
                </a:solidFill>
              </a:rPr>
              <a:t>=</a:t>
            </a:r>
            <a:r>
              <a:rPr lang="en-GB" sz="1400" dirty="0"/>
              <a:t>(200,200,200)</a:t>
            </a:r>
          </a:p>
          <a:p>
            <a:endParaRPr lang="en-GB" sz="500" dirty="0"/>
          </a:p>
          <a:p>
            <a:r>
              <a:rPr lang="en-GB" sz="1400" dirty="0"/>
              <a:t>f</a:t>
            </a:r>
            <a:r>
              <a:rPr lang="en-GB" sz="1400" dirty="0">
                <a:solidFill>
                  <a:srgbClr val="FF0000"/>
                </a:solidFill>
              </a:rPr>
              <a:t>=</a:t>
            </a:r>
            <a:r>
              <a:rPr lang="en-GB" sz="1400" dirty="0"/>
              <a:t>0.5</a:t>
            </a:r>
            <a:r>
              <a:rPr lang="en-GB" sz="1400" dirty="0">
                <a:solidFill>
                  <a:srgbClr val="FF0000"/>
                </a:solidFill>
              </a:rPr>
              <a:t>*</a:t>
            </a:r>
            <a:r>
              <a:rPr lang="en-GB" sz="1400" dirty="0"/>
              <a:t>sqrt(3)</a:t>
            </a:r>
          </a:p>
          <a:p>
            <a:endParaRPr lang="en-GB" sz="500" dirty="0"/>
          </a:p>
          <a:p>
            <a:r>
              <a:rPr lang="en-GB" sz="1400" dirty="0">
                <a:solidFill>
                  <a:srgbClr val="0000FF"/>
                </a:solidFill>
              </a:rPr>
              <a:t>def</a:t>
            </a:r>
            <a:r>
              <a:rPr lang="en-GB" sz="1400" dirty="0"/>
              <a:t> </a:t>
            </a:r>
            <a:r>
              <a:rPr lang="en-GB" sz="1400" dirty="0" err="1"/>
              <a:t>tegel</a:t>
            </a:r>
            <a:r>
              <a:rPr lang="en-GB" sz="1400" dirty="0"/>
              <a:t>(</a:t>
            </a:r>
            <a:r>
              <a:rPr lang="en-GB" sz="1400" dirty="0" err="1"/>
              <a:t>x,y,kleur,orientatie</a:t>
            </a:r>
            <a:r>
              <a:rPr lang="en-GB" sz="1400" dirty="0"/>
              <a:t>):</a:t>
            </a:r>
          </a:p>
          <a:p>
            <a:r>
              <a:rPr lang="nl-NL" sz="1400" dirty="0">
                <a:solidFill>
                  <a:srgbClr val="A6A6A6"/>
                </a:solidFill>
                <a:sym typeface="Symbol" pitchFamily="2" charset="2"/>
              </a:rPr>
              <a:t></a:t>
            </a:r>
            <a:r>
              <a:rPr lang="en-GB" sz="1400" dirty="0"/>
              <a:t>px</a:t>
            </a:r>
            <a:r>
              <a:rPr lang="en-GB" sz="1400" dirty="0">
                <a:solidFill>
                  <a:srgbClr val="FF0000"/>
                </a:solidFill>
              </a:rPr>
              <a:t>=</a:t>
            </a:r>
            <a:r>
              <a:rPr lang="en-GB" sz="1400" dirty="0"/>
              <a:t>[0,f,f,2</a:t>
            </a:r>
            <a:r>
              <a:rPr lang="en-GB" sz="1400" dirty="0">
                <a:solidFill>
                  <a:srgbClr val="FF0000"/>
                </a:solidFill>
              </a:rPr>
              <a:t>*</a:t>
            </a:r>
            <a:r>
              <a:rPr lang="en-GB" sz="1400" dirty="0"/>
              <a:t>f,2</a:t>
            </a:r>
            <a:r>
              <a:rPr lang="en-GB" sz="1400" dirty="0">
                <a:solidFill>
                  <a:srgbClr val="FF0000"/>
                </a:solidFill>
              </a:rPr>
              <a:t>*</a:t>
            </a:r>
            <a:r>
              <a:rPr lang="en-GB" sz="1400" dirty="0"/>
              <a:t>f,0,0]</a:t>
            </a:r>
          </a:p>
          <a:p>
            <a:r>
              <a:rPr lang="nl-NL" sz="1400" dirty="0">
                <a:solidFill>
                  <a:srgbClr val="A6A6A6"/>
                </a:solidFill>
                <a:sym typeface="Symbol" pitchFamily="2" charset="2"/>
              </a:rPr>
              <a:t></a:t>
            </a:r>
            <a:r>
              <a:rPr lang="en-GB" sz="1400" dirty="0" err="1"/>
              <a:t>py</a:t>
            </a:r>
            <a:r>
              <a:rPr lang="en-GB" sz="1400" dirty="0">
                <a:solidFill>
                  <a:srgbClr val="FF0000"/>
                </a:solidFill>
              </a:rPr>
              <a:t>=</a:t>
            </a:r>
            <a:r>
              <a:rPr lang="en-GB" sz="1400" dirty="0"/>
              <a:t>[0,0.5,1.5,2,3,2,0]</a:t>
            </a:r>
          </a:p>
          <a:p>
            <a:r>
              <a:rPr lang="nl-NL" sz="1400" dirty="0">
                <a:solidFill>
                  <a:srgbClr val="A6A6A6"/>
                </a:solidFill>
                <a:sym typeface="Symbol" pitchFamily="2" charset="2"/>
              </a:rPr>
              <a:t></a:t>
            </a:r>
            <a:r>
              <a:rPr lang="en-GB" sz="1400" dirty="0">
                <a:solidFill>
                  <a:srgbClr val="0000FF"/>
                </a:solidFill>
              </a:rPr>
              <a:t>for</a:t>
            </a:r>
            <a:r>
              <a:rPr lang="en-GB" sz="1400" dirty="0"/>
              <a:t> i </a:t>
            </a:r>
            <a:r>
              <a:rPr lang="en-GB" sz="1400" dirty="0">
                <a:solidFill>
                  <a:srgbClr val="0000FF"/>
                </a:solidFill>
              </a:rPr>
              <a:t>in</a:t>
            </a:r>
            <a:r>
              <a:rPr lang="en-GB" sz="1400" dirty="0"/>
              <a:t> range(7):</a:t>
            </a:r>
          </a:p>
          <a:p>
            <a:r>
              <a:rPr lang="nl-NL" sz="1400" dirty="0">
                <a:solidFill>
                  <a:srgbClr val="A6A6A6"/>
                </a:solidFill>
                <a:sym typeface="Symbol" pitchFamily="2" charset="2"/>
              </a:rPr>
              <a:t></a:t>
            </a:r>
            <a:r>
              <a:rPr lang="en-GB" sz="1400" dirty="0"/>
              <a:t>px[i]</a:t>
            </a:r>
            <a:r>
              <a:rPr lang="en-GB" sz="1400" dirty="0">
                <a:solidFill>
                  <a:srgbClr val="FF0000"/>
                </a:solidFill>
              </a:rPr>
              <a:t>=</a:t>
            </a:r>
            <a:r>
              <a:rPr lang="en-GB" sz="1400" dirty="0"/>
              <a:t>x+16</a:t>
            </a:r>
            <a:r>
              <a:rPr lang="en-GB" sz="1400" dirty="0">
                <a:solidFill>
                  <a:srgbClr val="FF0000"/>
                </a:solidFill>
              </a:rPr>
              <a:t>*</a:t>
            </a:r>
            <a:r>
              <a:rPr lang="en-GB" sz="1400" dirty="0"/>
              <a:t>px[i]</a:t>
            </a:r>
            <a:r>
              <a:rPr lang="en-GB" sz="1400" dirty="0">
                <a:solidFill>
                  <a:srgbClr val="FF0000"/>
                </a:solidFill>
              </a:rPr>
              <a:t>*</a:t>
            </a:r>
            <a:r>
              <a:rPr lang="en-GB" sz="1400" dirty="0"/>
              <a:t>orientatie</a:t>
            </a:r>
          </a:p>
          <a:p>
            <a:r>
              <a:rPr lang="nl-NL" sz="1400" dirty="0">
                <a:solidFill>
                  <a:srgbClr val="A6A6A6"/>
                </a:solidFill>
                <a:sym typeface="Symbol" pitchFamily="2" charset="2"/>
              </a:rPr>
              <a:t></a:t>
            </a:r>
            <a:r>
              <a:rPr lang="en-GB" sz="1400" dirty="0" err="1"/>
              <a:t>py</a:t>
            </a:r>
            <a:r>
              <a:rPr lang="en-GB" sz="1400" dirty="0"/>
              <a:t>[i]</a:t>
            </a:r>
            <a:r>
              <a:rPr lang="en-GB" sz="1400" dirty="0">
                <a:solidFill>
                  <a:srgbClr val="FF0000"/>
                </a:solidFill>
              </a:rPr>
              <a:t>=</a:t>
            </a:r>
            <a:r>
              <a:rPr lang="en-GB" sz="1400" dirty="0"/>
              <a:t>y</a:t>
            </a:r>
            <a:r>
              <a:rPr lang="en-GB" sz="1400" dirty="0">
                <a:solidFill>
                  <a:srgbClr val="FF0000"/>
                </a:solidFill>
              </a:rPr>
              <a:t>-</a:t>
            </a:r>
            <a:r>
              <a:rPr lang="en-GB" sz="1400" dirty="0"/>
              <a:t>16</a:t>
            </a:r>
            <a:r>
              <a:rPr lang="en-GB" sz="1400" dirty="0">
                <a:solidFill>
                  <a:srgbClr val="FF0000"/>
                </a:solidFill>
              </a:rPr>
              <a:t>*</a:t>
            </a:r>
            <a:r>
              <a:rPr lang="en-GB" sz="1400" dirty="0" err="1"/>
              <a:t>py</a:t>
            </a:r>
            <a:r>
              <a:rPr lang="en-GB" sz="1400" dirty="0"/>
              <a:t>[i]</a:t>
            </a:r>
          </a:p>
          <a:p>
            <a:r>
              <a:rPr lang="nl-NL" sz="1400" dirty="0">
                <a:solidFill>
                  <a:srgbClr val="A6A6A6"/>
                </a:solidFill>
                <a:sym typeface="Symbol" pitchFamily="2" charset="2"/>
              </a:rPr>
              <a:t></a:t>
            </a:r>
            <a:r>
              <a:rPr lang="en-GB" sz="1400" dirty="0" err="1"/>
              <a:t>set_color</a:t>
            </a:r>
            <a:r>
              <a:rPr lang="en-GB" sz="1400" dirty="0"/>
              <a:t>(kleur)</a:t>
            </a:r>
          </a:p>
          <a:p>
            <a:r>
              <a:rPr lang="nl-NL" sz="1400" dirty="0">
                <a:solidFill>
                  <a:srgbClr val="A6A6A6"/>
                </a:solidFill>
                <a:sym typeface="Symbol" pitchFamily="2" charset="2"/>
              </a:rPr>
              <a:t></a:t>
            </a:r>
            <a:r>
              <a:rPr lang="en-GB" sz="1400" dirty="0" err="1"/>
              <a:t>fill_poly</a:t>
            </a:r>
            <a:r>
              <a:rPr lang="en-GB" sz="1400" dirty="0"/>
              <a:t>(</a:t>
            </a:r>
            <a:r>
              <a:rPr lang="en-GB" sz="1400" dirty="0" err="1"/>
              <a:t>px,py</a:t>
            </a:r>
            <a:r>
              <a:rPr lang="en-GB" sz="1400" dirty="0"/>
              <a:t>)</a:t>
            </a:r>
          </a:p>
          <a:p>
            <a:endParaRPr lang="en-GB" sz="500" dirty="0"/>
          </a:p>
          <a:p>
            <a:endParaRPr lang="en-GB" sz="1400" b="1" dirty="0"/>
          </a:p>
          <a:p>
            <a:endParaRPr lang="nl-NL" sz="1400" b="1" dirty="0">
              <a:sym typeface="Symbol" pitchFamily="2" charset="2"/>
            </a:endParaRPr>
          </a:p>
          <a:p>
            <a:endParaRPr lang="en-GB" sz="1400" b="1" dirty="0"/>
          </a:p>
          <a:p>
            <a:endParaRPr lang="en-GB" sz="1400" dirty="0"/>
          </a:p>
          <a:p>
            <a:endParaRPr lang="en-GB" sz="1400" dirty="0"/>
          </a:p>
          <a:p>
            <a:endParaRPr lang="en-GB" sz="1400" dirty="0"/>
          </a:p>
          <a:p>
            <a:endParaRPr lang="en-GB" sz="1400" dirty="0"/>
          </a:p>
          <a:p>
            <a:r>
              <a:rPr lang="nl-NL" sz="1400" dirty="0">
                <a:solidFill>
                  <a:srgbClr val="A6A6A6"/>
                </a:solidFill>
                <a:sym typeface="Symbol" pitchFamily="2" charset="2"/>
              </a:rPr>
              <a:t></a:t>
            </a:r>
            <a:r>
              <a:rPr lang="en-GB" sz="1400" dirty="0" err="1"/>
              <a:t>tegel</a:t>
            </a:r>
            <a:r>
              <a:rPr lang="en-GB" sz="1400" dirty="0"/>
              <a:t>(159,102,zwart,1)</a:t>
            </a:r>
          </a:p>
          <a:p>
            <a:r>
              <a:rPr lang="nl-NL" sz="1400" dirty="0">
                <a:solidFill>
                  <a:srgbClr val="A6A6A6"/>
                </a:solidFill>
                <a:sym typeface="Symbol" pitchFamily="2" charset="2"/>
              </a:rPr>
              <a:t></a:t>
            </a:r>
            <a:r>
              <a:rPr lang="en-GB" sz="1400" dirty="0" err="1"/>
              <a:t>tegel</a:t>
            </a:r>
            <a:r>
              <a:rPr lang="en-GB" sz="1400" dirty="0"/>
              <a:t>(159,102,grijs,-1)</a:t>
            </a:r>
            <a:endParaRPr lang="en-BE" sz="1400" dirty="0"/>
          </a:p>
        </p:txBody>
      </p:sp>
    </p:spTree>
    <p:extLst>
      <p:ext uri="{BB962C8B-B14F-4D97-AF65-F5344CB8AC3E}">
        <p14:creationId xmlns:p14="http://schemas.microsoft.com/office/powerpoint/2010/main" val="8425745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82C6F5-DD33-CB4D-9670-A1B403A2E900}"/>
              </a:ext>
            </a:extLst>
          </p:cNvPr>
          <p:cNvPicPr>
            <a:picLocks noChangeAspect="1"/>
          </p:cNvPicPr>
          <p:nvPr/>
        </p:nvPicPr>
        <p:blipFill>
          <a:blip r:embed="rId3"/>
          <a:stretch>
            <a:fillRect/>
          </a:stretch>
        </p:blipFill>
        <p:spPr>
          <a:xfrm>
            <a:off x="6488365" y="1633240"/>
            <a:ext cx="2070100" cy="1562100"/>
          </a:xfrm>
          <a:prstGeom prst="rect">
            <a:avLst/>
          </a:prstGeom>
        </p:spPr>
      </p:pic>
      <p:pic>
        <p:nvPicPr>
          <p:cNvPr id="3" name="Picture 2">
            <a:extLst>
              <a:ext uri="{FF2B5EF4-FFF2-40B4-BE49-F238E27FC236}">
                <a16:creationId xmlns:a16="http://schemas.microsoft.com/office/drawing/2014/main" id="{11E2155A-DD5B-4542-BCA9-8F691096B7EC}"/>
              </a:ext>
            </a:extLst>
          </p:cNvPr>
          <p:cNvPicPr>
            <a:picLocks noChangeAspect="1"/>
          </p:cNvPicPr>
          <p:nvPr/>
        </p:nvPicPr>
        <p:blipFill>
          <a:blip r:embed="rId4"/>
          <a:stretch>
            <a:fillRect/>
          </a:stretch>
        </p:blipFill>
        <p:spPr>
          <a:xfrm>
            <a:off x="6488365" y="3312529"/>
            <a:ext cx="2070100" cy="1562100"/>
          </a:xfrm>
          <a:prstGeom prst="rect">
            <a:avLst/>
          </a:prstGeom>
        </p:spPr>
      </p:pic>
      <p:sp>
        <p:nvSpPr>
          <p:cNvPr id="37" name="TextBox 36">
            <a:extLst>
              <a:ext uri="{FF2B5EF4-FFF2-40B4-BE49-F238E27FC236}">
                <a16:creationId xmlns:a16="http://schemas.microsoft.com/office/drawing/2014/main" id="{1BD37EED-8487-9649-87E5-112ACDBD60D7}"/>
              </a:ext>
            </a:extLst>
          </p:cNvPr>
          <p:cNvSpPr txBox="1"/>
          <p:nvPr/>
        </p:nvSpPr>
        <p:spPr>
          <a:xfrm>
            <a:off x="304402" y="404813"/>
            <a:ext cx="3760517" cy="954107"/>
          </a:xfrm>
          <a:prstGeom prst="rect">
            <a:avLst/>
          </a:prstGeom>
          <a:noFill/>
        </p:spPr>
        <p:txBody>
          <a:bodyPr wrap="none" rtlCol="0">
            <a:spAutoFit/>
          </a:bodyPr>
          <a:lstStyle/>
          <a:p>
            <a:r>
              <a:rPr lang="en-BE" sz="2800" b="1" dirty="0">
                <a:solidFill>
                  <a:srgbClr val="932833"/>
                </a:solidFill>
              </a:rPr>
              <a:t>Computational Thinking</a:t>
            </a:r>
            <a:br>
              <a:rPr lang="en-BE" sz="2800" b="1" dirty="0">
                <a:solidFill>
                  <a:srgbClr val="932833"/>
                </a:solidFill>
              </a:rPr>
            </a:br>
            <a:r>
              <a:rPr lang="en-BE" sz="2800" b="1" i="1" dirty="0">
                <a:solidFill>
                  <a:srgbClr val="932833"/>
                </a:solidFill>
              </a:rPr>
              <a:t>in de klas</a:t>
            </a:r>
          </a:p>
        </p:txBody>
      </p:sp>
      <p:sp>
        <p:nvSpPr>
          <p:cNvPr id="36" name="TextBox 35">
            <a:extLst>
              <a:ext uri="{FF2B5EF4-FFF2-40B4-BE49-F238E27FC236}">
                <a16:creationId xmlns:a16="http://schemas.microsoft.com/office/drawing/2014/main" id="{57D8E8D9-3C61-3B45-890A-8ED7FD030929}"/>
              </a:ext>
            </a:extLst>
          </p:cNvPr>
          <p:cNvSpPr txBox="1"/>
          <p:nvPr/>
        </p:nvSpPr>
        <p:spPr>
          <a:xfrm>
            <a:off x="10088985" y="404812"/>
            <a:ext cx="1847044" cy="1384995"/>
          </a:xfrm>
          <a:prstGeom prst="rect">
            <a:avLst/>
          </a:prstGeom>
          <a:noFill/>
        </p:spPr>
        <p:txBody>
          <a:bodyPr wrap="none" rtlCol="0">
            <a:spAutoFit/>
          </a:bodyPr>
          <a:lstStyle/>
          <a:p>
            <a:pPr algn="r"/>
            <a:r>
              <a:rPr lang="en-GB" sz="2800" b="1" i="1" dirty="0">
                <a:solidFill>
                  <a:srgbClr val="932833"/>
                </a:solidFill>
              </a:rPr>
              <a:t>Tegel</a:t>
            </a:r>
          </a:p>
          <a:p>
            <a:pPr algn="r"/>
            <a:r>
              <a:rPr lang="en-GB" sz="2800" b="1" i="1" dirty="0">
                <a:solidFill>
                  <a:srgbClr val="932833"/>
                </a:solidFill>
              </a:rPr>
              <a:t>Vlakvulling</a:t>
            </a:r>
          </a:p>
          <a:p>
            <a:pPr algn="r"/>
            <a:endParaRPr lang="en-BE" sz="2800" b="1" i="1" dirty="0">
              <a:solidFill>
                <a:srgbClr val="932833"/>
              </a:solidFill>
            </a:endParaRPr>
          </a:p>
        </p:txBody>
      </p:sp>
      <p:sp>
        <p:nvSpPr>
          <p:cNvPr id="15" name="Rectangle 6">
            <a:extLst>
              <a:ext uri="{FF2B5EF4-FFF2-40B4-BE49-F238E27FC236}">
                <a16:creationId xmlns:a16="http://schemas.microsoft.com/office/drawing/2014/main" id="{DFC92EE1-9461-6142-AE3D-1793DAA1E2B9}"/>
              </a:ext>
            </a:extLst>
          </p:cNvPr>
          <p:cNvSpPr>
            <a:spLocks noChangeArrowheads="1"/>
          </p:cNvSpPr>
          <p:nvPr/>
        </p:nvSpPr>
        <p:spPr bwMode="auto">
          <a:xfrm>
            <a:off x="914400" y="4306303"/>
            <a:ext cx="221381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BE"/>
          </a:p>
        </p:txBody>
      </p:sp>
      <p:sp>
        <p:nvSpPr>
          <p:cNvPr id="16" name="Rectangle 15">
            <a:extLst>
              <a:ext uri="{FF2B5EF4-FFF2-40B4-BE49-F238E27FC236}">
                <a16:creationId xmlns:a16="http://schemas.microsoft.com/office/drawing/2014/main" id="{4D05769F-B418-0744-91DB-CE433E3C3C82}"/>
              </a:ext>
            </a:extLst>
          </p:cNvPr>
          <p:cNvSpPr/>
          <p:nvPr/>
        </p:nvSpPr>
        <p:spPr>
          <a:xfrm>
            <a:off x="1748631" y="1529138"/>
            <a:ext cx="3696974" cy="5139869"/>
          </a:xfrm>
          <a:prstGeom prst="rect">
            <a:avLst/>
          </a:prstGeom>
        </p:spPr>
        <p:txBody>
          <a:bodyPr wrap="square">
            <a:spAutoFit/>
          </a:bodyPr>
          <a:lstStyle/>
          <a:p>
            <a:r>
              <a:rPr lang="en-BE" sz="1400" dirty="0">
                <a:solidFill>
                  <a:srgbClr val="0000FF"/>
                </a:solidFill>
              </a:rPr>
              <a:t>from</a:t>
            </a:r>
            <a:r>
              <a:rPr lang="en-BE" sz="1400" dirty="0"/>
              <a:t> ti_draw </a:t>
            </a:r>
            <a:r>
              <a:rPr lang="en-BE" sz="1400" dirty="0">
                <a:solidFill>
                  <a:srgbClr val="0000FF"/>
                </a:solidFill>
              </a:rPr>
              <a:t>import</a:t>
            </a:r>
            <a:r>
              <a:rPr lang="en-BE" sz="1400" dirty="0"/>
              <a:t> </a:t>
            </a:r>
            <a:r>
              <a:rPr lang="en-BE" sz="1400" dirty="0">
                <a:solidFill>
                  <a:srgbClr val="FF0000"/>
                </a:solidFill>
              </a:rPr>
              <a:t>*</a:t>
            </a:r>
          </a:p>
          <a:p>
            <a:r>
              <a:rPr lang="en-GB" sz="1400" dirty="0">
                <a:solidFill>
                  <a:srgbClr val="0000FF"/>
                </a:solidFill>
              </a:rPr>
              <a:t>from</a:t>
            </a:r>
            <a:r>
              <a:rPr lang="en-GB" sz="1400" dirty="0"/>
              <a:t> math </a:t>
            </a:r>
            <a:r>
              <a:rPr lang="en-GB" sz="1400" dirty="0">
                <a:solidFill>
                  <a:srgbClr val="0000FF"/>
                </a:solidFill>
              </a:rPr>
              <a:t>import</a:t>
            </a:r>
            <a:r>
              <a:rPr lang="en-GB" sz="1400" dirty="0"/>
              <a:t> sqrt</a:t>
            </a:r>
          </a:p>
          <a:p>
            <a:endParaRPr lang="en-GB" sz="500" dirty="0"/>
          </a:p>
          <a:p>
            <a:r>
              <a:rPr lang="en-GB" sz="1400" dirty="0"/>
              <a:t>zwart</a:t>
            </a:r>
            <a:r>
              <a:rPr lang="en-GB" sz="1400" dirty="0">
                <a:solidFill>
                  <a:srgbClr val="FF0000"/>
                </a:solidFill>
              </a:rPr>
              <a:t>=</a:t>
            </a:r>
            <a:r>
              <a:rPr lang="en-GB" sz="1400" dirty="0"/>
              <a:t>(0,0,0)</a:t>
            </a:r>
          </a:p>
          <a:p>
            <a:r>
              <a:rPr lang="en-GB" sz="1400" dirty="0"/>
              <a:t>grijs</a:t>
            </a:r>
            <a:r>
              <a:rPr lang="en-GB" sz="1400" dirty="0">
                <a:solidFill>
                  <a:srgbClr val="FF0000"/>
                </a:solidFill>
              </a:rPr>
              <a:t>=</a:t>
            </a:r>
            <a:r>
              <a:rPr lang="en-GB" sz="1400" dirty="0"/>
              <a:t>(200,200,200)</a:t>
            </a:r>
          </a:p>
          <a:p>
            <a:endParaRPr lang="en-GB" sz="500" dirty="0"/>
          </a:p>
          <a:p>
            <a:r>
              <a:rPr lang="en-GB" sz="1400" dirty="0"/>
              <a:t>f</a:t>
            </a:r>
            <a:r>
              <a:rPr lang="en-GB" sz="1400" dirty="0">
                <a:solidFill>
                  <a:srgbClr val="FF0000"/>
                </a:solidFill>
              </a:rPr>
              <a:t>=</a:t>
            </a:r>
            <a:r>
              <a:rPr lang="en-GB" sz="1400" dirty="0"/>
              <a:t>0.5</a:t>
            </a:r>
            <a:r>
              <a:rPr lang="en-GB" sz="1400" dirty="0">
                <a:solidFill>
                  <a:srgbClr val="FF0000"/>
                </a:solidFill>
              </a:rPr>
              <a:t>*</a:t>
            </a:r>
            <a:r>
              <a:rPr lang="en-GB" sz="1400" dirty="0"/>
              <a:t>sqrt(3)</a:t>
            </a:r>
          </a:p>
          <a:p>
            <a:endParaRPr lang="en-GB" sz="500" dirty="0"/>
          </a:p>
          <a:p>
            <a:r>
              <a:rPr lang="en-GB" sz="1400" dirty="0">
                <a:solidFill>
                  <a:srgbClr val="0000FF"/>
                </a:solidFill>
              </a:rPr>
              <a:t>def</a:t>
            </a:r>
            <a:r>
              <a:rPr lang="en-GB" sz="1400" dirty="0"/>
              <a:t> </a:t>
            </a:r>
            <a:r>
              <a:rPr lang="en-GB" sz="1400" dirty="0" err="1"/>
              <a:t>tegel</a:t>
            </a:r>
            <a:r>
              <a:rPr lang="en-GB" sz="1400" dirty="0"/>
              <a:t>(</a:t>
            </a:r>
            <a:r>
              <a:rPr lang="en-GB" sz="1400" dirty="0" err="1"/>
              <a:t>x,y,kleur,orientatie</a:t>
            </a:r>
            <a:r>
              <a:rPr lang="en-GB" sz="1400" dirty="0"/>
              <a:t>):</a:t>
            </a:r>
          </a:p>
          <a:p>
            <a:r>
              <a:rPr lang="nl-NL" sz="1400" dirty="0">
                <a:solidFill>
                  <a:srgbClr val="A6A6A6"/>
                </a:solidFill>
                <a:sym typeface="Symbol" pitchFamily="2" charset="2"/>
              </a:rPr>
              <a:t></a:t>
            </a:r>
            <a:r>
              <a:rPr lang="en-GB" sz="1400" dirty="0"/>
              <a:t>px</a:t>
            </a:r>
            <a:r>
              <a:rPr lang="en-GB" sz="1400" dirty="0">
                <a:solidFill>
                  <a:srgbClr val="FF0000"/>
                </a:solidFill>
              </a:rPr>
              <a:t>=</a:t>
            </a:r>
            <a:r>
              <a:rPr lang="en-GB" sz="1400" dirty="0"/>
              <a:t>[0,f,f,2</a:t>
            </a:r>
            <a:r>
              <a:rPr lang="en-GB" sz="1400" dirty="0">
                <a:solidFill>
                  <a:srgbClr val="FF0000"/>
                </a:solidFill>
              </a:rPr>
              <a:t>*</a:t>
            </a:r>
            <a:r>
              <a:rPr lang="en-GB" sz="1400" dirty="0"/>
              <a:t>f,2</a:t>
            </a:r>
            <a:r>
              <a:rPr lang="en-GB" sz="1400" dirty="0">
                <a:solidFill>
                  <a:srgbClr val="FF0000"/>
                </a:solidFill>
              </a:rPr>
              <a:t>*</a:t>
            </a:r>
            <a:r>
              <a:rPr lang="en-GB" sz="1400" dirty="0"/>
              <a:t>f,0,0]</a:t>
            </a:r>
          </a:p>
          <a:p>
            <a:r>
              <a:rPr lang="nl-NL" sz="1400" dirty="0">
                <a:solidFill>
                  <a:srgbClr val="A6A6A6"/>
                </a:solidFill>
                <a:sym typeface="Symbol" pitchFamily="2" charset="2"/>
              </a:rPr>
              <a:t></a:t>
            </a:r>
            <a:r>
              <a:rPr lang="en-GB" sz="1400" dirty="0" err="1"/>
              <a:t>py</a:t>
            </a:r>
            <a:r>
              <a:rPr lang="en-GB" sz="1400" dirty="0">
                <a:solidFill>
                  <a:srgbClr val="FF0000"/>
                </a:solidFill>
              </a:rPr>
              <a:t>=</a:t>
            </a:r>
            <a:r>
              <a:rPr lang="en-GB" sz="1400" dirty="0"/>
              <a:t>[0,0.5,1.5,2,3,2,0]</a:t>
            </a:r>
          </a:p>
          <a:p>
            <a:r>
              <a:rPr lang="nl-NL" sz="1400" dirty="0">
                <a:solidFill>
                  <a:srgbClr val="A6A6A6"/>
                </a:solidFill>
                <a:sym typeface="Symbol" pitchFamily="2" charset="2"/>
              </a:rPr>
              <a:t></a:t>
            </a:r>
            <a:r>
              <a:rPr lang="en-GB" sz="1400" dirty="0">
                <a:solidFill>
                  <a:srgbClr val="0000FF"/>
                </a:solidFill>
              </a:rPr>
              <a:t>for</a:t>
            </a:r>
            <a:r>
              <a:rPr lang="en-GB" sz="1400" dirty="0"/>
              <a:t> i </a:t>
            </a:r>
            <a:r>
              <a:rPr lang="en-GB" sz="1400" dirty="0">
                <a:solidFill>
                  <a:srgbClr val="0000FF"/>
                </a:solidFill>
              </a:rPr>
              <a:t>in</a:t>
            </a:r>
            <a:r>
              <a:rPr lang="en-GB" sz="1400" dirty="0"/>
              <a:t> range(7):</a:t>
            </a:r>
          </a:p>
          <a:p>
            <a:r>
              <a:rPr lang="nl-NL" sz="1400" dirty="0">
                <a:solidFill>
                  <a:srgbClr val="A6A6A6"/>
                </a:solidFill>
                <a:sym typeface="Symbol" pitchFamily="2" charset="2"/>
              </a:rPr>
              <a:t></a:t>
            </a:r>
            <a:r>
              <a:rPr lang="en-GB" sz="1400" dirty="0"/>
              <a:t>px[i]</a:t>
            </a:r>
            <a:r>
              <a:rPr lang="en-GB" sz="1400" dirty="0">
                <a:solidFill>
                  <a:srgbClr val="FF0000"/>
                </a:solidFill>
              </a:rPr>
              <a:t>=</a:t>
            </a:r>
            <a:r>
              <a:rPr lang="en-GB" sz="1400" dirty="0"/>
              <a:t>x+16</a:t>
            </a:r>
            <a:r>
              <a:rPr lang="en-GB" sz="1400" dirty="0">
                <a:solidFill>
                  <a:srgbClr val="FF0000"/>
                </a:solidFill>
              </a:rPr>
              <a:t>*</a:t>
            </a:r>
            <a:r>
              <a:rPr lang="en-GB" sz="1400" dirty="0"/>
              <a:t>px[i]</a:t>
            </a:r>
            <a:r>
              <a:rPr lang="en-GB" sz="1400" dirty="0">
                <a:solidFill>
                  <a:srgbClr val="FF0000"/>
                </a:solidFill>
              </a:rPr>
              <a:t>*</a:t>
            </a:r>
            <a:r>
              <a:rPr lang="en-GB" sz="1400" dirty="0"/>
              <a:t>orientatie</a:t>
            </a:r>
          </a:p>
          <a:p>
            <a:r>
              <a:rPr lang="nl-NL" sz="1400" dirty="0">
                <a:solidFill>
                  <a:srgbClr val="A6A6A6"/>
                </a:solidFill>
                <a:sym typeface="Symbol" pitchFamily="2" charset="2"/>
              </a:rPr>
              <a:t></a:t>
            </a:r>
            <a:r>
              <a:rPr lang="en-GB" sz="1400" dirty="0" err="1"/>
              <a:t>py</a:t>
            </a:r>
            <a:r>
              <a:rPr lang="en-GB" sz="1400" dirty="0"/>
              <a:t>[i]</a:t>
            </a:r>
            <a:r>
              <a:rPr lang="en-GB" sz="1400" dirty="0">
                <a:solidFill>
                  <a:srgbClr val="FF0000"/>
                </a:solidFill>
              </a:rPr>
              <a:t>=</a:t>
            </a:r>
            <a:r>
              <a:rPr lang="en-GB" sz="1400" dirty="0"/>
              <a:t>y</a:t>
            </a:r>
            <a:r>
              <a:rPr lang="en-GB" sz="1400" dirty="0">
                <a:solidFill>
                  <a:srgbClr val="FF0000"/>
                </a:solidFill>
              </a:rPr>
              <a:t>-</a:t>
            </a:r>
            <a:r>
              <a:rPr lang="en-GB" sz="1400" dirty="0"/>
              <a:t>16</a:t>
            </a:r>
            <a:r>
              <a:rPr lang="en-GB" sz="1400" dirty="0">
                <a:solidFill>
                  <a:srgbClr val="FF0000"/>
                </a:solidFill>
              </a:rPr>
              <a:t>*</a:t>
            </a:r>
            <a:r>
              <a:rPr lang="en-GB" sz="1400" dirty="0" err="1"/>
              <a:t>py</a:t>
            </a:r>
            <a:r>
              <a:rPr lang="en-GB" sz="1400" dirty="0"/>
              <a:t>[i]</a:t>
            </a:r>
          </a:p>
          <a:p>
            <a:r>
              <a:rPr lang="nl-NL" sz="1400" dirty="0">
                <a:solidFill>
                  <a:srgbClr val="A6A6A6"/>
                </a:solidFill>
                <a:sym typeface="Symbol" pitchFamily="2" charset="2"/>
              </a:rPr>
              <a:t></a:t>
            </a:r>
            <a:r>
              <a:rPr lang="en-GB" sz="1400" dirty="0" err="1"/>
              <a:t>set_color</a:t>
            </a:r>
            <a:r>
              <a:rPr lang="en-GB" sz="1400" dirty="0"/>
              <a:t>(kleur)</a:t>
            </a:r>
          </a:p>
          <a:p>
            <a:r>
              <a:rPr lang="nl-NL" sz="1400" dirty="0">
                <a:solidFill>
                  <a:srgbClr val="A6A6A6"/>
                </a:solidFill>
                <a:sym typeface="Symbol" pitchFamily="2" charset="2"/>
              </a:rPr>
              <a:t></a:t>
            </a:r>
            <a:r>
              <a:rPr lang="en-GB" sz="1400" dirty="0" err="1"/>
              <a:t>fill_poly</a:t>
            </a:r>
            <a:r>
              <a:rPr lang="en-GB" sz="1400" dirty="0"/>
              <a:t>(</a:t>
            </a:r>
            <a:r>
              <a:rPr lang="en-GB" sz="1400" dirty="0" err="1"/>
              <a:t>px,py</a:t>
            </a:r>
            <a:r>
              <a:rPr lang="en-GB" sz="1400" dirty="0"/>
              <a:t>)</a:t>
            </a:r>
          </a:p>
          <a:p>
            <a:endParaRPr lang="en-GB" sz="500" dirty="0"/>
          </a:p>
          <a:p>
            <a:r>
              <a:rPr lang="en-GB" sz="1400" b="1" dirty="0">
                <a:solidFill>
                  <a:srgbClr val="0000FF"/>
                </a:solidFill>
              </a:rPr>
              <a:t>for</a:t>
            </a:r>
            <a:r>
              <a:rPr lang="en-GB" sz="1400" b="1" dirty="0"/>
              <a:t> i </a:t>
            </a:r>
            <a:r>
              <a:rPr lang="en-GB" sz="1400" b="1" dirty="0">
                <a:solidFill>
                  <a:srgbClr val="0000FF"/>
                </a:solidFill>
              </a:rPr>
              <a:t>in</a:t>
            </a:r>
            <a:r>
              <a:rPr lang="en-GB" sz="1400" b="1" dirty="0"/>
              <a:t> range(10):</a:t>
            </a:r>
          </a:p>
          <a:p>
            <a:endParaRPr lang="nl-NL" sz="1400" b="1" dirty="0">
              <a:sym typeface="Symbol" pitchFamily="2" charset="2"/>
            </a:endParaRPr>
          </a:p>
          <a:p>
            <a:r>
              <a:rPr lang="nl-NL" sz="1400" b="1" dirty="0">
                <a:solidFill>
                  <a:srgbClr val="A6A6A6"/>
                </a:solidFill>
                <a:sym typeface="Symbol" pitchFamily="2" charset="2"/>
              </a:rPr>
              <a:t></a:t>
            </a:r>
            <a:r>
              <a:rPr lang="en-GB" sz="1400" b="1" dirty="0"/>
              <a:t>x</a:t>
            </a:r>
            <a:r>
              <a:rPr lang="en-GB" sz="1400" b="1" dirty="0">
                <a:solidFill>
                  <a:srgbClr val="FF0000"/>
                </a:solidFill>
              </a:rPr>
              <a:t>=</a:t>
            </a:r>
            <a:r>
              <a:rPr lang="en-GB" sz="1400" b="1" dirty="0"/>
              <a:t>48</a:t>
            </a:r>
            <a:r>
              <a:rPr lang="en-GB" sz="1400" b="1" dirty="0">
                <a:solidFill>
                  <a:srgbClr val="FF0000"/>
                </a:solidFill>
              </a:rPr>
              <a:t>*</a:t>
            </a:r>
            <a:r>
              <a:rPr lang="en-GB" sz="1400" b="1" dirty="0"/>
              <a:t>f</a:t>
            </a:r>
            <a:r>
              <a:rPr lang="en-GB" sz="1400" b="1" dirty="0">
                <a:solidFill>
                  <a:srgbClr val="FF0000"/>
                </a:solidFill>
              </a:rPr>
              <a:t>*</a:t>
            </a:r>
            <a:r>
              <a:rPr lang="en-GB" sz="1400" b="1" dirty="0"/>
              <a:t>i</a:t>
            </a:r>
          </a:p>
          <a:p>
            <a:endParaRPr lang="en-GB" sz="1400" dirty="0"/>
          </a:p>
          <a:p>
            <a:endParaRPr lang="en-GB" sz="1400" dirty="0"/>
          </a:p>
          <a:p>
            <a:endParaRPr lang="en-GB" sz="1400" dirty="0"/>
          </a:p>
          <a:p>
            <a:endParaRPr lang="en-GB" sz="1400" dirty="0"/>
          </a:p>
          <a:p>
            <a:r>
              <a:rPr lang="nl-NL" sz="1400" dirty="0">
                <a:solidFill>
                  <a:srgbClr val="A6A6A6"/>
                </a:solidFill>
                <a:sym typeface="Symbol" pitchFamily="2" charset="2"/>
              </a:rPr>
              <a:t></a:t>
            </a:r>
            <a:r>
              <a:rPr lang="en-GB" sz="1400" dirty="0" err="1"/>
              <a:t>tegel</a:t>
            </a:r>
            <a:r>
              <a:rPr lang="en-GB" sz="1400" dirty="0"/>
              <a:t>(</a:t>
            </a:r>
            <a:r>
              <a:rPr lang="en-GB" sz="1400" b="1" dirty="0"/>
              <a:t>x</a:t>
            </a:r>
            <a:r>
              <a:rPr lang="en-GB" sz="1400" dirty="0"/>
              <a:t>,102,zwart,1)</a:t>
            </a:r>
          </a:p>
          <a:p>
            <a:r>
              <a:rPr lang="nl-NL" sz="1400" dirty="0">
                <a:solidFill>
                  <a:srgbClr val="A6A6A6"/>
                </a:solidFill>
                <a:sym typeface="Symbol" pitchFamily="2" charset="2"/>
              </a:rPr>
              <a:t></a:t>
            </a:r>
            <a:r>
              <a:rPr lang="en-GB" sz="1400" dirty="0" err="1"/>
              <a:t>tegel</a:t>
            </a:r>
            <a:r>
              <a:rPr lang="en-GB" sz="1400" dirty="0"/>
              <a:t>(</a:t>
            </a:r>
            <a:r>
              <a:rPr lang="en-GB" sz="1400" b="1" dirty="0"/>
              <a:t>x</a:t>
            </a:r>
            <a:r>
              <a:rPr lang="en-GB" sz="1400" dirty="0"/>
              <a:t>,102,grijs,-1)</a:t>
            </a:r>
            <a:endParaRPr lang="en-BE" sz="1400" dirty="0"/>
          </a:p>
        </p:txBody>
      </p:sp>
    </p:spTree>
    <p:extLst>
      <p:ext uri="{BB962C8B-B14F-4D97-AF65-F5344CB8AC3E}">
        <p14:creationId xmlns:p14="http://schemas.microsoft.com/office/powerpoint/2010/main" val="4000932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82C6F5-DD33-CB4D-9670-A1B403A2E900}"/>
              </a:ext>
            </a:extLst>
          </p:cNvPr>
          <p:cNvPicPr>
            <a:picLocks noChangeAspect="1"/>
          </p:cNvPicPr>
          <p:nvPr/>
        </p:nvPicPr>
        <p:blipFill>
          <a:blip r:embed="rId3"/>
          <a:stretch>
            <a:fillRect/>
          </a:stretch>
        </p:blipFill>
        <p:spPr>
          <a:xfrm>
            <a:off x="6488365" y="1633240"/>
            <a:ext cx="2070100" cy="1562100"/>
          </a:xfrm>
          <a:prstGeom prst="rect">
            <a:avLst/>
          </a:prstGeom>
        </p:spPr>
      </p:pic>
      <p:pic>
        <p:nvPicPr>
          <p:cNvPr id="3" name="Picture 2">
            <a:extLst>
              <a:ext uri="{FF2B5EF4-FFF2-40B4-BE49-F238E27FC236}">
                <a16:creationId xmlns:a16="http://schemas.microsoft.com/office/drawing/2014/main" id="{11E2155A-DD5B-4542-BCA9-8F691096B7EC}"/>
              </a:ext>
            </a:extLst>
          </p:cNvPr>
          <p:cNvPicPr>
            <a:picLocks noChangeAspect="1"/>
          </p:cNvPicPr>
          <p:nvPr/>
        </p:nvPicPr>
        <p:blipFill>
          <a:blip r:embed="rId4"/>
          <a:stretch>
            <a:fillRect/>
          </a:stretch>
        </p:blipFill>
        <p:spPr>
          <a:xfrm>
            <a:off x="6488365" y="3312529"/>
            <a:ext cx="2070100" cy="1562100"/>
          </a:xfrm>
          <a:prstGeom prst="rect">
            <a:avLst/>
          </a:prstGeom>
        </p:spPr>
      </p:pic>
      <p:sp>
        <p:nvSpPr>
          <p:cNvPr id="37" name="TextBox 36">
            <a:extLst>
              <a:ext uri="{FF2B5EF4-FFF2-40B4-BE49-F238E27FC236}">
                <a16:creationId xmlns:a16="http://schemas.microsoft.com/office/drawing/2014/main" id="{1BD37EED-8487-9649-87E5-112ACDBD60D7}"/>
              </a:ext>
            </a:extLst>
          </p:cNvPr>
          <p:cNvSpPr txBox="1"/>
          <p:nvPr/>
        </p:nvSpPr>
        <p:spPr>
          <a:xfrm>
            <a:off x="304402" y="404813"/>
            <a:ext cx="3760517" cy="954107"/>
          </a:xfrm>
          <a:prstGeom prst="rect">
            <a:avLst/>
          </a:prstGeom>
          <a:noFill/>
        </p:spPr>
        <p:txBody>
          <a:bodyPr wrap="none" rtlCol="0">
            <a:spAutoFit/>
          </a:bodyPr>
          <a:lstStyle/>
          <a:p>
            <a:r>
              <a:rPr lang="en-BE" sz="2800" b="1" dirty="0">
                <a:solidFill>
                  <a:srgbClr val="932833"/>
                </a:solidFill>
              </a:rPr>
              <a:t>Computational Thinking</a:t>
            </a:r>
            <a:br>
              <a:rPr lang="en-BE" sz="2800" b="1" dirty="0">
                <a:solidFill>
                  <a:srgbClr val="932833"/>
                </a:solidFill>
              </a:rPr>
            </a:br>
            <a:r>
              <a:rPr lang="en-BE" sz="2800" b="1" i="1" dirty="0">
                <a:solidFill>
                  <a:srgbClr val="932833"/>
                </a:solidFill>
              </a:rPr>
              <a:t>in de klas</a:t>
            </a:r>
          </a:p>
        </p:txBody>
      </p:sp>
      <p:sp>
        <p:nvSpPr>
          <p:cNvPr id="36" name="TextBox 35">
            <a:extLst>
              <a:ext uri="{FF2B5EF4-FFF2-40B4-BE49-F238E27FC236}">
                <a16:creationId xmlns:a16="http://schemas.microsoft.com/office/drawing/2014/main" id="{57D8E8D9-3C61-3B45-890A-8ED7FD030929}"/>
              </a:ext>
            </a:extLst>
          </p:cNvPr>
          <p:cNvSpPr txBox="1"/>
          <p:nvPr/>
        </p:nvSpPr>
        <p:spPr>
          <a:xfrm>
            <a:off x="10088985" y="404812"/>
            <a:ext cx="1847044" cy="1384995"/>
          </a:xfrm>
          <a:prstGeom prst="rect">
            <a:avLst/>
          </a:prstGeom>
          <a:noFill/>
        </p:spPr>
        <p:txBody>
          <a:bodyPr wrap="none" rtlCol="0">
            <a:spAutoFit/>
          </a:bodyPr>
          <a:lstStyle/>
          <a:p>
            <a:pPr algn="r"/>
            <a:r>
              <a:rPr lang="en-GB" sz="2800" b="1" i="1" dirty="0">
                <a:solidFill>
                  <a:srgbClr val="932833"/>
                </a:solidFill>
              </a:rPr>
              <a:t>Tegel</a:t>
            </a:r>
          </a:p>
          <a:p>
            <a:pPr algn="r"/>
            <a:r>
              <a:rPr lang="en-GB" sz="2800" b="1" i="1" dirty="0">
                <a:solidFill>
                  <a:srgbClr val="932833"/>
                </a:solidFill>
              </a:rPr>
              <a:t>Vlakvulling</a:t>
            </a:r>
          </a:p>
          <a:p>
            <a:pPr algn="r"/>
            <a:endParaRPr lang="en-BE" sz="2800" b="1" i="1" dirty="0">
              <a:solidFill>
                <a:srgbClr val="932833"/>
              </a:solidFill>
            </a:endParaRPr>
          </a:p>
        </p:txBody>
      </p:sp>
      <p:sp>
        <p:nvSpPr>
          <p:cNvPr id="15" name="Rectangle 6">
            <a:extLst>
              <a:ext uri="{FF2B5EF4-FFF2-40B4-BE49-F238E27FC236}">
                <a16:creationId xmlns:a16="http://schemas.microsoft.com/office/drawing/2014/main" id="{DFC92EE1-9461-6142-AE3D-1793DAA1E2B9}"/>
              </a:ext>
            </a:extLst>
          </p:cNvPr>
          <p:cNvSpPr>
            <a:spLocks noChangeArrowheads="1"/>
          </p:cNvSpPr>
          <p:nvPr/>
        </p:nvSpPr>
        <p:spPr bwMode="auto">
          <a:xfrm>
            <a:off x="914400" y="4306303"/>
            <a:ext cx="221381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BE"/>
          </a:p>
        </p:txBody>
      </p:sp>
      <p:pic>
        <p:nvPicPr>
          <p:cNvPr id="14" name="Picture 13">
            <a:extLst>
              <a:ext uri="{FF2B5EF4-FFF2-40B4-BE49-F238E27FC236}">
                <a16:creationId xmlns:a16="http://schemas.microsoft.com/office/drawing/2014/main" id="{57111BE9-B6B1-7D49-AB76-F0B686B91403}"/>
              </a:ext>
            </a:extLst>
          </p:cNvPr>
          <p:cNvPicPr>
            <a:picLocks noChangeAspect="1"/>
          </p:cNvPicPr>
          <p:nvPr/>
        </p:nvPicPr>
        <p:blipFill>
          <a:blip r:embed="rId5"/>
          <a:stretch>
            <a:fillRect/>
          </a:stretch>
        </p:blipFill>
        <p:spPr>
          <a:xfrm>
            <a:off x="6488365" y="4991818"/>
            <a:ext cx="2070100" cy="1562100"/>
          </a:xfrm>
          <a:prstGeom prst="rect">
            <a:avLst/>
          </a:prstGeom>
        </p:spPr>
      </p:pic>
      <p:sp>
        <p:nvSpPr>
          <p:cNvPr id="16" name="Rectangle 15">
            <a:extLst>
              <a:ext uri="{FF2B5EF4-FFF2-40B4-BE49-F238E27FC236}">
                <a16:creationId xmlns:a16="http://schemas.microsoft.com/office/drawing/2014/main" id="{4D05769F-B418-0744-91DB-CE433E3C3C82}"/>
              </a:ext>
            </a:extLst>
          </p:cNvPr>
          <p:cNvSpPr/>
          <p:nvPr/>
        </p:nvSpPr>
        <p:spPr>
          <a:xfrm>
            <a:off x="1748631" y="1529138"/>
            <a:ext cx="3696974" cy="5139869"/>
          </a:xfrm>
          <a:prstGeom prst="rect">
            <a:avLst/>
          </a:prstGeom>
        </p:spPr>
        <p:txBody>
          <a:bodyPr wrap="square">
            <a:spAutoFit/>
          </a:bodyPr>
          <a:lstStyle/>
          <a:p>
            <a:r>
              <a:rPr lang="en-BE" sz="1400" dirty="0">
                <a:solidFill>
                  <a:srgbClr val="0000FF"/>
                </a:solidFill>
              </a:rPr>
              <a:t>from</a:t>
            </a:r>
            <a:r>
              <a:rPr lang="en-BE" sz="1400" dirty="0"/>
              <a:t> ti_draw </a:t>
            </a:r>
            <a:r>
              <a:rPr lang="en-BE" sz="1400" dirty="0">
                <a:solidFill>
                  <a:srgbClr val="0000FF"/>
                </a:solidFill>
              </a:rPr>
              <a:t>import</a:t>
            </a:r>
            <a:r>
              <a:rPr lang="en-BE" sz="1400" dirty="0"/>
              <a:t> </a:t>
            </a:r>
            <a:r>
              <a:rPr lang="en-BE" sz="1400" dirty="0">
                <a:solidFill>
                  <a:srgbClr val="FF0000"/>
                </a:solidFill>
              </a:rPr>
              <a:t>*</a:t>
            </a:r>
          </a:p>
          <a:p>
            <a:r>
              <a:rPr lang="en-GB" sz="1400" dirty="0">
                <a:solidFill>
                  <a:srgbClr val="0000FF"/>
                </a:solidFill>
              </a:rPr>
              <a:t>from</a:t>
            </a:r>
            <a:r>
              <a:rPr lang="en-GB" sz="1400" dirty="0"/>
              <a:t> math </a:t>
            </a:r>
            <a:r>
              <a:rPr lang="en-GB" sz="1400" dirty="0">
                <a:solidFill>
                  <a:srgbClr val="0000FF"/>
                </a:solidFill>
              </a:rPr>
              <a:t>import</a:t>
            </a:r>
            <a:r>
              <a:rPr lang="en-GB" sz="1400" dirty="0"/>
              <a:t> sqrt</a:t>
            </a:r>
          </a:p>
          <a:p>
            <a:endParaRPr lang="en-GB" sz="500" dirty="0"/>
          </a:p>
          <a:p>
            <a:r>
              <a:rPr lang="en-GB" sz="1400" dirty="0"/>
              <a:t>zwart</a:t>
            </a:r>
            <a:r>
              <a:rPr lang="en-GB" sz="1400" dirty="0">
                <a:solidFill>
                  <a:srgbClr val="FF0000"/>
                </a:solidFill>
              </a:rPr>
              <a:t>=</a:t>
            </a:r>
            <a:r>
              <a:rPr lang="en-GB" sz="1400" dirty="0"/>
              <a:t>(0,0,0)</a:t>
            </a:r>
          </a:p>
          <a:p>
            <a:r>
              <a:rPr lang="en-GB" sz="1400" dirty="0"/>
              <a:t>grijs</a:t>
            </a:r>
            <a:r>
              <a:rPr lang="en-GB" sz="1400" dirty="0">
                <a:solidFill>
                  <a:srgbClr val="FF0000"/>
                </a:solidFill>
              </a:rPr>
              <a:t>=</a:t>
            </a:r>
            <a:r>
              <a:rPr lang="en-GB" sz="1400" dirty="0"/>
              <a:t>(200,200,200)</a:t>
            </a:r>
          </a:p>
          <a:p>
            <a:endParaRPr lang="en-GB" sz="500" dirty="0"/>
          </a:p>
          <a:p>
            <a:r>
              <a:rPr lang="en-GB" sz="1400" dirty="0"/>
              <a:t>f</a:t>
            </a:r>
            <a:r>
              <a:rPr lang="en-GB" sz="1400" dirty="0">
                <a:solidFill>
                  <a:srgbClr val="FF0000"/>
                </a:solidFill>
              </a:rPr>
              <a:t>=</a:t>
            </a:r>
            <a:r>
              <a:rPr lang="en-GB" sz="1400" dirty="0"/>
              <a:t>0.5</a:t>
            </a:r>
            <a:r>
              <a:rPr lang="en-GB" sz="1400" dirty="0">
                <a:solidFill>
                  <a:srgbClr val="FF0000"/>
                </a:solidFill>
              </a:rPr>
              <a:t>*</a:t>
            </a:r>
            <a:r>
              <a:rPr lang="en-GB" sz="1400" dirty="0"/>
              <a:t>sqrt(3)</a:t>
            </a:r>
          </a:p>
          <a:p>
            <a:endParaRPr lang="en-GB" sz="500" dirty="0"/>
          </a:p>
          <a:p>
            <a:r>
              <a:rPr lang="en-GB" sz="1400" dirty="0">
                <a:solidFill>
                  <a:srgbClr val="0000FF"/>
                </a:solidFill>
              </a:rPr>
              <a:t>def</a:t>
            </a:r>
            <a:r>
              <a:rPr lang="en-GB" sz="1400" dirty="0"/>
              <a:t> </a:t>
            </a:r>
            <a:r>
              <a:rPr lang="en-GB" sz="1400" dirty="0" err="1"/>
              <a:t>tegel</a:t>
            </a:r>
            <a:r>
              <a:rPr lang="en-GB" sz="1400" dirty="0"/>
              <a:t>(</a:t>
            </a:r>
            <a:r>
              <a:rPr lang="en-GB" sz="1400" dirty="0" err="1"/>
              <a:t>x,y,kleur,orientatie</a:t>
            </a:r>
            <a:r>
              <a:rPr lang="en-GB" sz="1400" dirty="0"/>
              <a:t>):</a:t>
            </a:r>
          </a:p>
          <a:p>
            <a:r>
              <a:rPr lang="nl-NL" sz="1400" dirty="0">
                <a:solidFill>
                  <a:srgbClr val="A6A6A6"/>
                </a:solidFill>
                <a:sym typeface="Symbol" pitchFamily="2" charset="2"/>
              </a:rPr>
              <a:t></a:t>
            </a:r>
            <a:r>
              <a:rPr lang="en-GB" sz="1400" dirty="0"/>
              <a:t>px</a:t>
            </a:r>
            <a:r>
              <a:rPr lang="en-GB" sz="1400" dirty="0">
                <a:solidFill>
                  <a:srgbClr val="FF0000"/>
                </a:solidFill>
              </a:rPr>
              <a:t>=</a:t>
            </a:r>
            <a:r>
              <a:rPr lang="en-GB" sz="1400" dirty="0"/>
              <a:t>[0,f,f,2</a:t>
            </a:r>
            <a:r>
              <a:rPr lang="en-GB" sz="1400" dirty="0">
                <a:solidFill>
                  <a:srgbClr val="FF0000"/>
                </a:solidFill>
              </a:rPr>
              <a:t>*</a:t>
            </a:r>
            <a:r>
              <a:rPr lang="en-GB" sz="1400" dirty="0"/>
              <a:t>f,2</a:t>
            </a:r>
            <a:r>
              <a:rPr lang="en-GB" sz="1400" dirty="0">
                <a:solidFill>
                  <a:srgbClr val="FF0000"/>
                </a:solidFill>
              </a:rPr>
              <a:t>*</a:t>
            </a:r>
            <a:r>
              <a:rPr lang="en-GB" sz="1400" dirty="0"/>
              <a:t>f,0,0]</a:t>
            </a:r>
          </a:p>
          <a:p>
            <a:r>
              <a:rPr lang="nl-NL" sz="1400" dirty="0">
                <a:solidFill>
                  <a:srgbClr val="A6A6A6"/>
                </a:solidFill>
                <a:sym typeface="Symbol" pitchFamily="2" charset="2"/>
              </a:rPr>
              <a:t></a:t>
            </a:r>
            <a:r>
              <a:rPr lang="en-GB" sz="1400" dirty="0" err="1"/>
              <a:t>py</a:t>
            </a:r>
            <a:r>
              <a:rPr lang="en-GB" sz="1400" dirty="0">
                <a:solidFill>
                  <a:srgbClr val="FF0000"/>
                </a:solidFill>
              </a:rPr>
              <a:t>=</a:t>
            </a:r>
            <a:r>
              <a:rPr lang="en-GB" sz="1400" dirty="0"/>
              <a:t>[0,0.5,1.5,2,3,2,0]</a:t>
            </a:r>
          </a:p>
          <a:p>
            <a:r>
              <a:rPr lang="nl-NL" sz="1400" dirty="0">
                <a:solidFill>
                  <a:srgbClr val="A6A6A6"/>
                </a:solidFill>
                <a:sym typeface="Symbol" pitchFamily="2" charset="2"/>
              </a:rPr>
              <a:t></a:t>
            </a:r>
            <a:r>
              <a:rPr lang="en-GB" sz="1400" dirty="0">
                <a:solidFill>
                  <a:srgbClr val="0000FF"/>
                </a:solidFill>
              </a:rPr>
              <a:t>for</a:t>
            </a:r>
            <a:r>
              <a:rPr lang="en-GB" sz="1400" dirty="0"/>
              <a:t> i </a:t>
            </a:r>
            <a:r>
              <a:rPr lang="en-GB" sz="1400" dirty="0">
                <a:solidFill>
                  <a:srgbClr val="0000FF"/>
                </a:solidFill>
              </a:rPr>
              <a:t>in</a:t>
            </a:r>
            <a:r>
              <a:rPr lang="en-GB" sz="1400" dirty="0"/>
              <a:t> range(7):</a:t>
            </a:r>
          </a:p>
          <a:p>
            <a:r>
              <a:rPr lang="nl-NL" sz="1400" dirty="0">
                <a:solidFill>
                  <a:srgbClr val="A6A6A6"/>
                </a:solidFill>
                <a:sym typeface="Symbol" pitchFamily="2" charset="2"/>
              </a:rPr>
              <a:t></a:t>
            </a:r>
            <a:r>
              <a:rPr lang="en-GB" sz="1400" dirty="0"/>
              <a:t>px[i]</a:t>
            </a:r>
            <a:r>
              <a:rPr lang="en-GB" sz="1400" dirty="0">
                <a:solidFill>
                  <a:srgbClr val="FF0000"/>
                </a:solidFill>
              </a:rPr>
              <a:t>=</a:t>
            </a:r>
            <a:r>
              <a:rPr lang="en-GB" sz="1400" dirty="0"/>
              <a:t>x+16</a:t>
            </a:r>
            <a:r>
              <a:rPr lang="en-GB" sz="1400" dirty="0">
                <a:solidFill>
                  <a:srgbClr val="FF0000"/>
                </a:solidFill>
              </a:rPr>
              <a:t>*</a:t>
            </a:r>
            <a:r>
              <a:rPr lang="en-GB" sz="1400" dirty="0"/>
              <a:t>px[i]</a:t>
            </a:r>
            <a:r>
              <a:rPr lang="en-GB" sz="1400" dirty="0">
                <a:solidFill>
                  <a:srgbClr val="FF0000"/>
                </a:solidFill>
              </a:rPr>
              <a:t>*</a:t>
            </a:r>
            <a:r>
              <a:rPr lang="en-GB" sz="1400" dirty="0"/>
              <a:t>orientatie</a:t>
            </a:r>
          </a:p>
          <a:p>
            <a:r>
              <a:rPr lang="nl-NL" sz="1400" dirty="0">
                <a:solidFill>
                  <a:srgbClr val="A6A6A6"/>
                </a:solidFill>
                <a:sym typeface="Symbol" pitchFamily="2" charset="2"/>
              </a:rPr>
              <a:t></a:t>
            </a:r>
            <a:r>
              <a:rPr lang="en-GB" sz="1400" dirty="0" err="1"/>
              <a:t>py</a:t>
            </a:r>
            <a:r>
              <a:rPr lang="en-GB" sz="1400" dirty="0"/>
              <a:t>[i]</a:t>
            </a:r>
            <a:r>
              <a:rPr lang="en-GB" sz="1400" dirty="0">
                <a:solidFill>
                  <a:srgbClr val="FF0000"/>
                </a:solidFill>
              </a:rPr>
              <a:t>=</a:t>
            </a:r>
            <a:r>
              <a:rPr lang="en-GB" sz="1400" dirty="0"/>
              <a:t>y</a:t>
            </a:r>
            <a:r>
              <a:rPr lang="en-GB" sz="1400" dirty="0">
                <a:solidFill>
                  <a:srgbClr val="FF0000"/>
                </a:solidFill>
              </a:rPr>
              <a:t>-</a:t>
            </a:r>
            <a:r>
              <a:rPr lang="en-GB" sz="1400" dirty="0"/>
              <a:t>16</a:t>
            </a:r>
            <a:r>
              <a:rPr lang="en-GB" sz="1400" dirty="0">
                <a:solidFill>
                  <a:srgbClr val="FF0000"/>
                </a:solidFill>
              </a:rPr>
              <a:t>*</a:t>
            </a:r>
            <a:r>
              <a:rPr lang="en-GB" sz="1400" dirty="0" err="1"/>
              <a:t>py</a:t>
            </a:r>
            <a:r>
              <a:rPr lang="en-GB" sz="1400" dirty="0"/>
              <a:t>[i]</a:t>
            </a:r>
          </a:p>
          <a:p>
            <a:r>
              <a:rPr lang="nl-NL" sz="1400" dirty="0">
                <a:solidFill>
                  <a:srgbClr val="A6A6A6"/>
                </a:solidFill>
                <a:sym typeface="Symbol" pitchFamily="2" charset="2"/>
              </a:rPr>
              <a:t></a:t>
            </a:r>
            <a:r>
              <a:rPr lang="en-GB" sz="1400" dirty="0" err="1"/>
              <a:t>set_color</a:t>
            </a:r>
            <a:r>
              <a:rPr lang="en-GB" sz="1400" dirty="0"/>
              <a:t>(kleur)</a:t>
            </a:r>
          </a:p>
          <a:p>
            <a:r>
              <a:rPr lang="nl-NL" sz="1400" dirty="0">
                <a:solidFill>
                  <a:srgbClr val="A6A6A6"/>
                </a:solidFill>
                <a:sym typeface="Symbol" pitchFamily="2" charset="2"/>
              </a:rPr>
              <a:t></a:t>
            </a:r>
            <a:r>
              <a:rPr lang="en-GB" sz="1400" dirty="0" err="1"/>
              <a:t>fill_poly</a:t>
            </a:r>
            <a:r>
              <a:rPr lang="en-GB" sz="1400" dirty="0"/>
              <a:t>(</a:t>
            </a:r>
            <a:r>
              <a:rPr lang="en-GB" sz="1400" dirty="0" err="1"/>
              <a:t>px,py</a:t>
            </a:r>
            <a:r>
              <a:rPr lang="en-GB" sz="1400" dirty="0"/>
              <a:t>)</a:t>
            </a:r>
          </a:p>
          <a:p>
            <a:endParaRPr lang="en-GB" sz="500" dirty="0"/>
          </a:p>
          <a:p>
            <a:r>
              <a:rPr lang="en-GB" sz="1400" dirty="0">
                <a:solidFill>
                  <a:srgbClr val="0000FF"/>
                </a:solidFill>
              </a:rPr>
              <a:t>for</a:t>
            </a:r>
            <a:r>
              <a:rPr lang="en-GB" sz="1400" dirty="0"/>
              <a:t> i </a:t>
            </a:r>
            <a:r>
              <a:rPr lang="en-GB" sz="1400" dirty="0">
                <a:solidFill>
                  <a:srgbClr val="0000FF"/>
                </a:solidFill>
              </a:rPr>
              <a:t>in</a:t>
            </a:r>
            <a:r>
              <a:rPr lang="en-GB" sz="1400" dirty="0"/>
              <a:t> range(10):</a:t>
            </a:r>
          </a:p>
          <a:p>
            <a:endParaRPr lang="nl-NL" sz="1400" b="1" dirty="0">
              <a:sym typeface="Symbol" pitchFamily="2" charset="2"/>
            </a:endParaRPr>
          </a:p>
          <a:p>
            <a:r>
              <a:rPr lang="nl-NL" sz="1400" dirty="0">
                <a:solidFill>
                  <a:srgbClr val="A6A6A6"/>
                </a:solidFill>
                <a:sym typeface="Symbol" pitchFamily="2" charset="2"/>
              </a:rPr>
              <a:t></a:t>
            </a:r>
            <a:r>
              <a:rPr lang="en-GB" sz="1400" dirty="0"/>
              <a:t>x</a:t>
            </a:r>
            <a:r>
              <a:rPr lang="en-GB" sz="1400" dirty="0">
                <a:solidFill>
                  <a:srgbClr val="FF0000"/>
                </a:solidFill>
              </a:rPr>
              <a:t>=</a:t>
            </a:r>
            <a:r>
              <a:rPr lang="en-GB" sz="1400" dirty="0"/>
              <a:t>48</a:t>
            </a:r>
            <a:r>
              <a:rPr lang="en-GB" sz="1400" dirty="0">
                <a:solidFill>
                  <a:srgbClr val="FF0000"/>
                </a:solidFill>
              </a:rPr>
              <a:t>*</a:t>
            </a:r>
            <a:r>
              <a:rPr lang="en-GB" sz="1400" dirty="0"/>
              <a:t>f</a:t>
            </a:r>
            <a:r>
              <a:rPr lang="en-GB" sz="1400" dirty="0">
                <a:solidFill>
                  <a:srgbClr val="FF0000"/>
                </a:solidFill>
              </a:rPr>
              <a:t>*</a:t>
            </a:r>
            <a:r>
              <a:rPr lang="en-GB" sz="1400" dirty="0"/>
              <a:t>i</a:t>
            </a:r>
          </a:p>
          <a:p>
            <a:r>
              <a:rPr lang="nl-NL" sz="1400" b="1" dirty="0">
                <a:solidFill>
                  <a:srgbClr val="A6A6A6"/>
                </a:solidFill>
                <a:sym typeface="Symbol" pitchFamily="2" charset="2"/>
              </a:rPr>
              <a:t></a:t>
            </a:r>
            <a:r>
              <a:rPr lang="en-GB" sz="1400" b="1" dirty="0"/>
              <a:t>if i</a:t>
            </a:r>
            <a:r>
              <a:rPr lang="en-GB" sz="1400" b="1" dirty="0">
                <a:solidFill>
                  <a:srgbClr val="FF0000"/>
                </a:solidFill>
              </a:rPr>
              <a:t>%</a:t>
            </a:r>
            <a:r>
              <a:rPr lang="en-GB" sz="1400" b="1" dirty="0"/>
              <a:t>2</a:t>
            </a:r>
            <a:r>
              <a:rPr lang="en-GB" sz="1400" b="1" dirty="0">
                <a:solidFill>
                  <a:srgbClr val="FF0000"/>
                </a:solidFill>
              </a:rPr>
              <a:t>==</a:t>
            </a:r>
            <a:r>
              <a:rPr lang="en-GB" sz="1400" b="1" dirty="0"/>
              <a:t>0:</a:t>
            </a:r>
          </a:p>
          <a:p>
            <a:r>
              <a:rPr lang="nl-NL" sz="1400" b="1" dirty="0">
                <a:solidFill>
                  <a:srgbClr val="A6A6A6"/>
                </a:solidFill>
                <a:sym typeface="Symbol" pitchFamily="2" charset="2"/>
              </a:rPr>
              <a:t></a:t>
            </a:r>
            <a:r>
              <a:rPr lang="en-GB" sz="1400" b="1" dirty="0"/>
              <a:t>y</a:t>
            </a:r>
            <a:r>
              <a:rPr lang="en-GB" sz="1400" b="1" dirty="0">
                <a:solidFill>
                  <a:srgbClr val="FF0000"/>
                </a:solidFill>
              </a:rPr>
              <a:t>=</a:t>
            </a:r>
            <a:r>
              <a:rPr lang="en-GB" sz="1400" b="1" dirty="0"/>
              <a:t>102</a:t>
            </a:r>
          </a:p>
          <a:p>
            <a:r>
              <a:rPr lang="nl-NL" sz="1400" b="1" dirty="0">
                <a:solidFill>
                  <a:srgbClr val="A6A6A6"/>
                </a:solidFill>
                <a:sym typeface="Symbol" pitchFamily="2" charset="2"/>
              </a:rPr>
              <a:t></a:t>
            </a:r>
            <a:r>
              <a:rPr lang="en-GB" sz="1400" b="1" dirty="0"/>
              <a:t>else:</a:t>
            </a:r>
          </a:p>
          <a:p>
            <a:r>
              <a:rPr lang="nl-NL" sz="1400" b="1" dirty="0">
                <a:solidFill>
                  <a:srgbClr val="A6A6A6"/>
                </a:solidFill>
                <a:sym typeface="Symbol" pitchFamily="2" charset="2"/>
              </a:rPr>
              <a:t></a:t>
            </a:r>
            <a:r>
              <a:rPr lang="en-GB" sz="1400" b="1" dirty="0"/>
              <a:t>y</a:t>
            </a:r>
            <a:r>
              <a:rPr lang="en-GB" sz="1400" b="1" dirty="0">
                <a:solidFill>
                  <a:srgbClr val="FF0000"/>
                </a:solidFill>
              </a:rPr>
              <a:t>=</a:t>
            </a:r>
            <a:r>
              <a:rPr lang="en-GB" sz="1400" b="1" dirty="0"/>
              <a:t>102</a:t>
            </a:r>
            <a:r>
              <a:rPr lang="en-GB" sz="1400" b="1" dirty="0">
                <a:solidFill>
                  <a:srgbClr val="FF0000"/>
                </a:solidFill>
              </a:rPr>
              <a:t>-</a:t>
            </a:r>
            <a:r>
              <a:rPr lang="en-GB" sz="1400" b="1" dirty="0"/>
              <a:t>24</a:t>
            </a:r>
          </a:p>
          <a:p>
            <a:r>
              <a:rPr lang="nl-NL" sz="1400" dirty="0">
                <a:solidFill>
                  <a:srgbClr val="A6A6A6"/>
                </a:solidFill>
                <a:sym typeface="Symbol" pitchFamily="2" charset="2"/>
              </a:rPr>
              <a:t></a:t>
            </a:r>
            <a:r>
              <a:rPr lang="en-GB" sz="1400" dirty="0" err="1"/>
              <a:t>tegel</a:t>
            </a:r>
            <a:r>
              <a:rPr lang="en-GB" sz="1400" dirty="0"/>
              <a:t>(x,</a:t>
            </a:r>
            <a:r>
              <a:rPr lang="en-GB" sz="1400" b="1" dirty="0"/>
              <a:t>y</a:t>
            </a:r>
            <a:r>
              <a:rPr lang="en-GB" sz="1400" dirty="0"/>
              <a:t>,zwart,1)</a:t>
            </a:r>
          </a:p>
          <a:p>
            <a:r>
              <a:rPr lang="nl-NL" sz="1400" dirty="0">
                <a:solidFill>
                  <a:srgbClr val="A6A6A6"/>
                </a:solidFill>
                <a:sym typeface="Symbol" pitchFamily="2" charset="2"/>
              </a:rPr>
              <a:t></a:t>
            </a:r>
            <a:r>
              <a:rPr lang="en-GB" sz="1400" dirty="0" err="1"/>
              <a:t>tegel</a:t>
            </a:r>
            <a:r>
              <a:rPr lang="en-GB" sz="1400" dirty="0"/>
              <a:t>(x,</a:t>
            </a:r>
            <a:r>
              <a:rPr lang="en-GB" sz="1400" b="1" dirty="0"/>
              <a:t>y</a:t>
            </a:r>
            <a:r>
              <a:rPr lang="en-GB" sz="1400" dirty="0"/>
              <a:t>,grijs,-1)</a:t>
            </a:r>
            <a:endParaRPr lang="en-BE" sz="1400" dirty="0"/>
          </a:p>
        </p:txBody>
      </p:sp>
    </p:spTree>
    <p:extLst>
      <p:ext uri="{BB962C8B-B14F-4D97-AF65-F5344CB8AC3E}">
        <p14:creationId xmlns:p14="http://schemas.microsoft.com/office/powerpoint/2010/main" val="33826830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D98254-FEE5-7248-AACC-CEF07DB4007E}"/>
              </a:ext>
            </a:extLst>
          </p:cNvPr>
          <p:cNvPicPr>
            <a:picLocks noChangeAspect="1"/>
          </p:cNvPicPr>
          <p:nvPr/>
        </p:nvPicPr>
        <p:blipFill>
          <a:blip r:embed="rId3"/>
          <a:stretch>
            <a:fillRect/>
          </a:stretch>
        </p:blipFill>
        <p:spPr>
          <a:xfrm>
            <a:off x="6488365" y="4991818"/>
            <a:ext cx="2070100" cy="1562100"/>
          </a:xfrm>
          <a:prstGeom prst="rect">
            <a:avLst/>
          </a:prstGeom>
        </p:spPr>
      </p:pic>
      <p:pic>
        <p:nvPicPr>
          <p:cNvPr id="5" name="Picture 4">
            <a:extLst>
              <a:ext uri="{FF2B5EF4-FFF2-40B4-BE49-F238E27FC236}">
                <a16:creationId xmlns:a16="http://schemas.microsoft.com/office/drawing/2014/main" id="{5A82C6F5-DD33-CB4D-9670-A1B403A2E900}"/>
              </a:ext>
            </a:extLst>
          </p:cNvPr>
          <p:cNvPicPr>
            <a:picLocks noChangeAspect="1"/>
          </p:cNvPicPr>
          <p:nvPr/>
        </p:nvPicPr>
        <p:blipFill>
          <a:blip r:embed="rId4"/>
          <a:stretch>
            <a:fillRect/>
          </a:stretch>
        </p:blipFill>
        <p:spPr>
          <a:xfrm>
            <a:off x="6488365" y="1633240"/>
            <a:ext cx="2070100" cy="1562100"/>
          </a:xfrm>
          <a:prstGeom prst="rect">
            <a:avLst/>
          </a:prstGeom>
        </p:spPr>
      </p:pic>
      <p:pic>
        <p:nvPicPr>
          <p:cNvPr id="3" name="Picture 2">
            <a:extLst>
              <a:ext uri="{FF2B5EF4-FFF2-40B4-BE49-F238E27FC236}">
                <a16:creationId xmlns:a16="http://schemas.microsoft.com/office/drawing/2014/main" id="{11E2155A-DD5B-4542-BCA9-8F691096B7EC}"/>
              </a:ext>
            </a:extLst>
          </p:cNvPr>
          <p:cNvPicPr>
            <a:picLocks noChangeAspect="1"/>
          </p:cNvPicPr>
          <p:nvPr/>
        </p:nvPicPr>
        <p:blipFill>
          <a:blip r:embed="rId5"/>
          <a:stretch>
            <a:fillRect/>
          </a:stretch>
        </p:blipFill>
        <p:spPr>
          <a:xfrm>
            <a:off x="6488365" y="3312529"/>
            <a:ext cx="2070100" cy="1562100"/>
          </a:xfrm>
          <a:prstGeom prst="rect">
            <a:avLst/>
          </a:prstGeom>
        </p:spPr>
      </p:pic>
      <p:sp>
        <p:nvSpPr>
          <p:cNvPr id="37" name="TextBox 36">
            <a:extLst>
              <a:ext uri="{FF2B5EF4-FFF2-40B4-BE49-F238E27FC236}">
                <a16:creationId xmlns:a16="http://schemas.microsoft.com/office/drawing/2014/main" id="{1BD37EED-8487-9649-87E5-112ACDBD60D7}"/>
              </a:ext>
            </a:extLst>
          </p:cNvPr>
          <p:cNvSpPr txBox="1"/>
          <p:nvPr/>
        </p:nvSpPr>
        <p:spPr>
          <a:xfrm>
            <a:off x="304402" y="404813"/>
            <a:ext cx="3760517" cy="954107"/>
          </a:xfrm>
          <a:prstGeom prst="rect">
            <a:avLst/>
          </a:prstGeom>
          <a:noFill/>
        </p:spPr>
        <p:txBody>
          <a:bodyPr wrap="none" rtlCol="0">
            <a:spAutoFit/>
          </a:bodyPr>
          <a:lstStyle/>
          <a:p>
            <a:r>
              <a:rPr lang="en-BE" sz="2800" b="1" dirty="0">
                <a:solidFill>
                  <a:srgbClr val="932833"/>
                </a:solidFill>
              </a:rPr>
              <a:t>Computational Thinking</a:t>
            </a:r>
            <a:br>
              <a:rPr lang="en-BE" sz="2800" b="1" dirty="0">
                <a:solidFill>
                  <a:srgbClr val="932833"/>
                </a:solidFill>
              </a:rPr>
            </a:br>
            <a:r>
              <a:rPr lang="en-BE" sz="2800" b="1" i="1" dirty="0">
                <a:solidFill>
                  <a:srgbClr val="932833"/>
                </a:solidFill>
              </a:rPr>
              <a:t>in de klas</a:t>
            </a:r>
          </a:p>
        </p:txBody>
      </p:sp>
      <p:sp>
        <p:nvSpPr>
          <p:cNvPr id="36" name="TextBox 35">
            <a:extLst>
              <a:ext uri="{FF2B5EF4-FFF2-40B4-BE49-F238E27FC236}">
                <a16:creationId xmlns:a16="http://schemas.microsoft.com/office/drawing/2014/main" id="{57D8E8D9-3C61-3B45-890A-8ED7FD030929}"/>
              </a:ext>
            </a:extLst>
          </p:cNvPr>
          <p:cNvSpPr txBox="1"/>
          <p:nvPr/>
        </p:nvSpPr>
        <p:spPr>
          <a:xfrm>
            <a:off x="10088985" y="404812"/>
            <a:ext cx="1847044" cy="1384995"/>
          </a:xfrm>
          <a:prstGeom prst="rect">
            <a:avLst/>
          </a:prstGeom>
          <a:noFill/>
        </p:spPr>
        <p:txBody>
          <a:bodyPr wrap="none" rtlCol="0">
            <a:spAutoFit/>
          </a:bodyPr>
          <a:lstStyle/>
          <a:p>
            <a:pPr algn="r"/>
            <a:r>
              <a:rPr lang="en-GB" sz="2800" b="1" i="1" dirty="0">
                <a:solidFill>
                  <a:srgbClr val="932833"/>
                </a:solidFill>
              </a:rPr>
              <a:t>Tegel</a:t>
            </a:r>
          </a:p>
          <a:p>
            <a:pPr algn="r"/>
            <a:r>
              <a:rPr lang="en-GB" sz="2800" b="1" i="1" dirty="0">
                <a:solidFill>
                  <a:srgbClr val="932833"/>
                </a:solidFill>
              </a:rPr>
              <a:t>Vlakvulling</a:t>
            </a:r>
          </a:p>
          <a:p>
            <a:pPr algn="r"/>
            <a:endParaRPr lang="en-BE" sz="2800" b="1" i="1" dirty="0">
              <a:solidFill>
                <a:srgbClr val="932833"/>
              </a:solidFill>
            </a:endParaRPr>
          </a:p>
        </p:txBody>
      </p:sp>
      <p:sp>
        <p:nvSpPr>
          <p:cNvPr id="15" name="Rectangle 6">
            <a:extLst>
              <a:ext uri="{FF2B5EF4-FFF2-40B4-BE49-F238E27FC236}">
                <a16:creationId xmlns:a16="http://schemas.microsoft.com/office/drawing/2014/main" id="{DFC92EE1-9461-6142-AE3D-1793DAA1E2B9}"/>
              </a:ext>
            </a:extLst>
          </p:cNvPr>
          <p:cNvSpPr>
            <a:spLocks noChangeArrowheads="1"/>
          </p:cNvSpPr>
          <p:nvPr/>
        </p:nvSpPr>
        <p:spPr bwMode="auto">
          <a:xfrm>
            <a:off x="914400" y="4306303"/>
            <a:ext cx="221381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BE"/>
          </a:p>
        </p:txBody>
      </p:sp>
      <p:sp>
        <p:nvSpPr>
          <p:cNvPr id="16" name="Rectangle 15">
            <a:extLst>
              <a:ext uri="{FF2B5EF4-FFF2-40B4-BE49-F238E27FC236}">
                <a16:creationId xmlns:a16="http://schemas.microsoft.com/office/drawing/2014/main" id="{038F2E59-E18B-CA4C-BF73-B9DE21490578}"/>
              </a:ext>
            </a:extLst>
          </p:cNvPr>
          <p:cNvSpPr/>
          <p:nvPr/>
        </p:nvSpPr>
        <p:spPr>
          <a:xfrm>
            <a:off x="1748631" y="1529138"/>
            <a:ext cx="3696974" cy="5139869"/>
          </a:xfrm>
          <a:prstGeom prst="rect">
            <a:avLst/>
          </a:prstGeom>
        </p:spPr>
        <p:txBody>
          <a:bodyPr wrap="square">
            <a:spAutoFit/>
          </a:bodyPr>
          <a:lstStyle/>
          <a:p>
            <a:r>
              <a:rPr lang="en-BE" sz="1400" dirty="0">
                <a:solidFill>
                  <a:srgbClr val="0000FF"/>
                </a:solidFill>
              </a:rPr>
              <a:t>from</a:t>
            </a:r>
            <a:r>
              <a:rPr lang="en-BE" sz="1400" dirty="0"/>
              <a:t> ti_draw </a:t>
            </a:r>
            <a:r>
              <a:rPr lang="en-BE" sz="1400" dirty="0">
                <a:solidFill>
                  <a:srgbClr val="0000FF"/>
                </a:solidFill>
              </a:rPr>
              <a:t>import</a:t>
            </a:r>
            <a:r>
              <a:rPr lang="en-BE" sz="1400" dirty="0"/>
              <a:t> </a:t>
            </a:r>
            <a:r>
              <a:rPr lang="en-BE" sz="1400" dirty="0">
                <a:solidFill>
                  <a:srgbClr val="FF0000"/>
                </a:solidFill>
              </a:rPr>
              <a:t>*</a:t>
            </a:r>
          </a:p>
          <a:p>
            <a:r>
              <a:rPr lang="en-GB" sz="1400" dirty="0">
                <a:solidFill>
                  <a:srgbClr val="0000FF"/>
                </a:solidFill>
              </a:rPr>
              <a:t>from</a:t>
            </a:r>
            <a:r>
              <a:rPr lang="en-GB" sz="1400" dirty="0"/>
              <a:t> math </a:t>
            </a:r>
            <a:r>
              <a:rPr lang="en-GB" sz="1400" dirty="0">
                <a:solidFill>
                  <a:srgbClr val="0000FF"/>
                </a:solidFill>
              </a:rPr>
              <a:t>import</a:t>
            </a:r>
            <a:r>
              <a:rPr lang="en-GB" sz="1400" dirty="0"/>
              <a:t> sqrt</a:t>
            </a:r>
          </a:p>
          <a:p>
            <a:endParaRPr lang="en-GB" sz="500" dirty="0"/>
          </a:p>
          <a:p>
            <a:r>
              <a:rPr lang="en-GB" sz="1400" dirty="0"/>
              <a:t>zwart</a:t>
            </a:r>
            <a:r>
              <a:rPr lang="en-GB" sz="1400" dirty="0">
                <a:solidFill>
                  <a:srgbClr val="FF0000"/>
                </a:solidFill>
              </a:rPr>
              <a:t>=</a:t>
            </a:r>
            <a:r>
              <a:rPr lang="en-GB" sz="1400" dirty="0"/>
              <a:t>(0,0,0)</a:t>
            </a:r>
          </a:p>
          <a:p>
            <a:r>
              <a:rPr lang="en-GB" sz="1400" dirty="0"/>
              <a:t>grijs</a:t>
            </a:r>
            <a:r>
              <a:rPr lang="en-GB" sz="1400" dirty="0">
                <a:solidFill>
                  <a:srgbClr val="FF0000"/>
                </a:solidFill>
              </a:rPr>
              <a:t>=</a:t>
            </a:r>
            <a:r>
              <a:rPr lang="en-GB" sz="1400" dirty="0"/>
              <a:t>(200,200,200)</a:t>
            </a:r>
          </a:p>
          <a:p>
            <a:endParaRPr lang="en-GB" sz="500" dirty="0"/>
          </a:p>
          <a:p>
            <a:r>
              <a:rPr lang="en-GB" sz="1400" dirty="0"/>
              <a:t>f</a:t>
            </a:r>
            <a:r>
              <a:rPr lang="en-GB" sz="1400" dirty="0">
                <a:solidFill>
                  <a:srgbClr val="FF0000"/>
                </a:solidFill>
              </a:rPr>
              <a:t>=</a:t>
            </a:r>
            <a:r>
              <a:rPr lang="en-GB" sz="1400" dirty="0"/>
              <a:t>0.5</a:t>
            </a:r>
            <a:r>
              <a:rPr lang="en-GB" sz="1400" dirty="0">
                <a:solidFill>
                  <a:srgbClr val="FF0000"/>
                </a:solidFill>
              </a:rPr>
              <a:t>*</a:t>
            </a:r>
            <a:r>
              <a:rPr lang="en-GB" sz="1400" dirty="0"/>
              <a:t>sqrt(3)</a:t>
            </a:r>
          </a:p>
          <a:p>
            <a:endParaRPr lang="en-GB" sz="500" dirty="0"/>
          </a:p>
          <a:p>
            <a:r>
              <a:rPr lang="en-GB" sz="1400" dirty="0">
                <a:solidFill>
                  <a:srgbClr val="0000FF"/>
                </a:solidFill>
              </a:rPr>
              <a:t>def</a:t>
            </a:r>
            <a:r>
              <a:rPr lang="en-GB" sz="1400" dirty="0"/>
              <a:t> </a:t>
            </a:r>
            <a:r>
              <a:rPr lang="en-GB" sz="1400" dirty="0" err="1"/>
              <a:t>tegel</a:t>
            </a:r>
            <a:r>
              <a:rPr lang="en-GB" sz="1400" dirty="0"/>
              <a:t>(</a:t>
            </a:r>
            <a:r>
              <a:rPr lang="en-GB" sz="1400" dirty="0" err="1"/>
              <a:t>x,y,kleur,orientatie</a:t>
            </a:r>
            <a:r>
              <a:rPr lang="en-GB" sz="1400" dirty="0"/>
              <a:t>):</a:t>
            </a:r>
          </a:p>
          <a:p>
            <a:r>
              <a:rPr lang="nl-NL" sz="1400" dirty="0">
                <a:solidFill>
                  <a:srgbClr val="A6A6A6"/>
                </a:solidFill>
                <a:sym typeface="Symbol" pitchFamily="2" charset="2"/>
              </a:rPr>
              <a:t></a:t>
            </a:r>
            <a:r>
              <a:rPr lang="en-GB" sz="1400" dirty="0"/>
              <a:t>px</a:t>
            </a:r>
            <a:r>
              <a:rPr lang="en-GB" sz="1400" dirty="0">
                <a:solidFill>
                  <a:srgbClr val="FF0000"/>
                </a:solidFill>
              </a:rPr>
              <a:t>=</a:t>
            </a:r>
            <a:r>
              <a:rPr lang="en-GB" sz="1400" dirty="0"/>
              <a:t>[0,f,f,2</a:t>
            </a:r>
            <a:r>
              <a:rPr lang="en-GB" sz="1400" dirty="0">
                <a:solidFill>
                  <a:srgbClr val="FF0000"/>
                </a:solidFill>
              </a:rPr>
              <a:t>*</a:t>
            </a:r>
            <a:r>
              <a:rPr lang="en-GB" sz="1400" dirty="0"/>
              <a:t>f,2</a:t>
            </a:r>
            <a:r>
              <a:rPr lang="en-GB" sz="1400" dirty="0">
                <a:solidFill>
                  <a:srgbClr val="FF0000"/>
                </a:solidFill>
              </a:rPr>
              <a:t>*</a:t>
            </a:r>
            <a:r>
              <a:rPr lang="en-GB" sz="1400" dirty="0"/>
              <a:t>f,0,0]</a:t>
            </a:r>
          </a:p>
          <a:p>
            <a:r>
              <a:rPr lang="nl-NL" sz="1400" dirty="0">
                <a:solidFill>
                  <a:srgbClr val="A6A6A6"/>
                </a:solidFill>
                <a:sym typeface="Symbol" pitchFamily="2" charset="2"/>
              </a:rPr>
              <a:t></a:t>
            </a:r>
            <a:r>
              <a:rPr lang="en-GB" sz="1400" dirty="0" err="1"/>
              <a:t>py</a:t>
            </a:r>
            <a:r>
              <a:rPr lang="en-GB" sz="1400" dirty="0">
                <a:solidFill>
                  <a:srgbClr val="FF0000"/>
                </a:solidFill>
              </a:rPr>
              <a:t>=</a:t>
            </a:r>
            <a:r>
              <a:rPr lang="en-GB" sz="1400" dirty="0"/>
              <a:t>[0,0.5,1.5,2,3,2,0]</a:t>
            </a:r>
          </a:p>
          <a:p>
            <a:r>
              <a:rPr lang="nl-NL" sz="1400" dirty="0">
                <a:solidFill>
                  <a:srgbClr val="A6A6A6"/>
                </a:solidFill>
                <a:sym typeface="Symbol" pitchFamily="2" charset="2"/>
              </a:rPr>
              <a:t></a:t>
            </a:r>
            <a:r>
              <a:rPr lang="en-GB" sz="1400" dirty="0">
                <a:solidFill>
                  <a:srgbClr val="0000FF"/>
                </a:solidFill>
              </a:rPr>
              <a:t>for</a:t>
            </a:r>
            <a:r>
              <a:rPr lang="en-GB" sz="1400" dirty="0"/>
              <a:t> i </a:t>
            </a:r>
            <a:r>
              <a:rPr lang="en-GB" sz="1400" dirty="0">
                <a:solidFill>
                  <a:srgbClr val="0000FF"/>
                </a:solidFill>
              </a:rPr>
              <a:t>in</a:t>
            </a:r>
            <a:r>
              <a:rPr lang="en-GB" sz="1400" dirty="0"/>
              <a:t> range(7):</a:t>
            </a:r>
          </a:p>
          <a:p>
            <a:r>
              <a:rPr lang="nl-NL" sz="1400" dirty="0">
                <a:solidFill>
                  <a:srgbClr val="A6A6A6"/>
                </a:solidFill>
                <a:sym typeface="Symbol" pitchFamily="2" charset="2"/>
              </a:rPr>
              <a:t></a:t>
            </a:r>
            <a:r>
              <a:rPr lang="en-GB" sz="1400" dirty="0"/>
              <a:t>px[i]</a:t>
            </a:r>
            <a:r>
              <a:rPr lang="en-GB" sz="1400" dirty="0">
                <a:solidFill>
                  <a:srgbClr val="FF0000"/>
                </a:solidFill>
              </a:rPr>
              <a:t>=</a:t>
            </a:r>
            <a:r>
              <a:rPr lang="en-GB" sz="1400" dirty="0"/>
              <a:t>x+16</a:t>
            </a:r>
            <a:r>
              <a:rPr lang="en-GB" sz="1400" dirty="0">
                <a:solidFill>
                  <a:srgbClr val="FF0000"/>
                </a:solidFill>
              </a:rPr>
              <a:t>*</a:t>
            </a:r>
            <a:r>
              <a:rPr lang="en-GB" sz="1400" dirty="0"/>
              <a:t>px[i]</a:t>
            </a:r>
            <a:r>
              <a:rPr lang="en-GB" sz="1400" dirty="0">
                <a:solidFill>
                  <a:srgbClr val="FF0000"/>
                </a:solidFill>
              </a:rPr>
              <a:t>*</a:t>
            </a:r>
            <a:r>
              <a:rPr lang="en-GB" sz="1400" dirty="0"/>
              <a:t>orientatie</a:t>
            </a:r>
          </a:p>
          <a:p>
            <a:r>
              <a:rPr lang="nl-NL" sz="1400" dirty="0">
                <a:solidFill>
                  <a:srgbClr val="A6A6A6"/>
                </a:solidFill>
                <a:sym typeface="Symbol" pitchFamily="2" charset="2"/>
              </a:rPr>
              <a:t></a:t>
            </a:r>
            <a:r>
              <a:rPr lang="en-GB" sz="1400" dirty="0" err="1"/>
              <a:t>py</a:t>
            </a:r>
            <a:r>
              <a:rPr lang="en-GB" sz="1400" dirty="0"/>
              <a:t>[i]</a:t>
            </a:r>
            <a:r>
              <a:rPr lang="en-GB" sz="1400" dirty="0">
                <a:solidFill>
                  <a:srgbClr val="FF0000"/>
                </a:solidFill>
              </a:rPr>
              <a:t>=</a:t>
            </a:r>
            <a:r>
              <a:rPr lang="en-GB" sz="1400" dirty="0"/>
              <a:t>y</a:t>
            </a:r>
            <a:r>
              <a:rPr lang="en-GB" sz="1400" dirty="0">
                <a:solidFill>
                  <a:srgbClr val="FF0000"/>
                </a:solidFill>
              </a:rPr>
              <a:t>-</a:t>
            </a:r>
            <a:r>
              <a:rPr lang="en-GB" sz="1400" dirty="0"/>
              <a:t>16</a:t>
            </a:r>
            <a:r>
              <a:rPr lang="en-GB" sz="1400" dirty="0">
                <a:solidFill>
                  <a:srgbClr val="FF0000"/>
                </a:solidFill>
              </a:rPr>
              <a:t>*</a:t>
            </a:r>
            <a:r>
              <a:rPr lang="en-GB" sz="1400" dirty="0" err="1"/>
              <a:t>py</a:t>
            </a:r>
            <a:r>
              <a:rPr lang="en-GB" sz="1400" dirty="0"/>
              <a:t>[i]</a:t>
            </a:r>
          </a:p>
          <a:p>
            <a:r>
              <a:rPr lang="nl-NL" sz="1400" dirty="0">
                <a:solidFill>
                  <a:srgbClr val="A6A6A6"/>
                </a:solidFill>
                <a:sym typeface="Symbol" pitchFamily="2" charset="2"/>
              </a:rPr>
              <a:t></a:t>
            </a:r>
            <a:r>
              <a:rPr lang="en-GB" sz="1400" dirty="0" err="1"/>
              <a:t>set_color</a:t>
            </a:r>
            <a:r>
              <a:rPr lang="en-GB" sz="1400" dirty="0"/>
              <a:t>(kleur)</a:t>
            </a:r>
          </a:p>
          <a:p>
            <a:r>
              <a:rPr lang="nl-NL" sz="1400" dirty="0">
                <a:solidFill>
                  <a:srgbClr val="A6A6A6"/>
                </a:solidFill>
                <a:sym typeface="Symbol" pitchFamily="2" charset="2"/>
              </a:rPr>
              <a:t></a:t>
            </a:r>
            <a:r>
              <a:rPr lang="en-GB" sz="1400" dirty="0" err="1"/>
              <a:t>fill_poly</a:t>
            </a:r>
            <a:r>
              <a:rPr lang="en-GB" sz="1400" dirty="0"/>
              <a:t>(</a:t>
            </a:r>
            <a:r>
              <a:rPr lang="en-GB" sz="1400" dirty="0" err="1"/>
              <a:t>px,py</a:t>
            </a:r>
            <a:r>
              <a:rPr lang="en-GB" sz="1400" dirty="0"/>
              <a:t>)</a:t>
            </a:r>
          </a:p>
          <a:p>
            <a:endParaRPr lang="en-GB" sz="500" dirty="0"/>
          </a:p>
          <a:p>
            <a:r>
              <a:rPr lang="en-GB" sz="1400" dirty="0">
                <a:solidFill>
                  <a:srgbClr val="0000FF"/>
                </a:solidFill>
              </a:rPr>
              <a:t>for</a:t>
            </a:r>
            <a:r>
              <a:rPr lang="en-GB" sz="1400" dirty="0"/>
              <a:t> i </a:t>
            </a:r>
            <a:r>
              <a:rPr lang="en-GB" sz="1400" dirty="0">
                <a:solidFill>
                  <a:srgbClr val="0000FF"/>
                </a:solidFill>
              </a:rPr>
              <a:t>in</a:t>
            </a:r>
            <a:r>
              <a:rPr lang="en-GB" sz="1400" dirty="0"/>
              <a:t> range(10):</a:t>
            </a:r>
          </a:p>
          <a:p>
            <a:endParaRPr lang="nl-NL" sz="1400" b="1" dirty="0">
              <a:sym typeface="Symbol" pitchFamily="2" charset="2"/>
            </a:endParaRPr>
          </a:p>
          <a:p>
            <a:r>
              <a:rPr lang="nl-NL" sz="1400" dirty="0">
                <a:solidFill>
                  <a:srgbClr val="A6A6A6"/>
                </a:solidFill>
                <a:sym typeface="Symbol" pitchFamily="2" charset="2"/>
              </a:rPr>
              <a:t></a:t>
            </a:r>
            <a:r>
              <a:rPr lang="en-GB" sz="1400" dirty="0"/>
              <a:t>x</a:t>
            </a:r>
            <a:r>
              <a:rPr lang="en-GB" sz="1400" dirty="0">
                <a:solidFill>
                  <a:srgbClr val="FF0000"/>
                </a:solidFill>
              </a:rPr>
              <a:t>=</a:t>
            </a:r>
            <a:r>
              <a:rPr lang="en-GB" sz="1400" dirty="0"/>
              <a:t>48</a:t>
            </a:r>
            <a:r>
              <a:rPr lang="en-GB" sz="1400" dirty="0">
                <a:solidFill>
                  <a:srgbClr val="FF0000"/>
                </a:solidFill>
              </a:rPr>
              <a:t>*</a:t>
            </a:r>
            <a:r>
              <a:rPr lang="en-GB" sz="1400" dirty="0"/>
              <a:t>f</a:t>
            </a:r>
            <a:r>
              <a:rPr lang="en-GB" sz="1400" dirty="0">
                <a:solidFill>
                  <a:srgbClr val="FF0000"/>
                </a:solidFill>
              </a:rPr>
              <a:t>*</a:t>
            </a:r>
            <a:r>
              <a:rPr lang="en-GB" sz="1400" dirty="0"/>
              <a:t>i</a:t>
            </a:r>
          </a:p>
          <a:p>
            <a:r>
              <a:rPr lang="nl-NL" sz="1400" dirty="0">
                <a:solidFill>
                  <a:srgbClr val="A6A6A6"/>
                </a:solidFill>
                <a:sym typeface="Symbol" pitchFamily="2" charset="2"/>
              </a:rPr>
              <a:t></a:t>
            </a:r>
            <a:r>
              <a:rPr lang="en-GB" sz="1400" dirty="0"/>
              <a:t>if i</a:t>
            </a:r>
            <a:r>
              <a:rPr lang="en-GB" sz="1400" dirty="0">
                <a:solidFill>
                  <a:srgbClr val="FF0000"/>
                </a:solidFill>
              </a:rPr>
              <a:t>%</a:t>
            </a:r>
            <a:r>
              <a:rPr lang="en-GB" sz="1400" dirty="0"/>
              <a:t>2</a:t>
            </a:r>
            <a:r>
              <a:rPr lang="en-GB" sz="1400" dirty="0">
                <a:solidFill>
                  <a:srgbClr val="FF0000"/>
                </a:solidFill>
              </a:rPr>
              <a:t>==</a:t>
            </a:r>
            <a:r>
              <a:rPr lang="en-GB" sz="1400" dirty="0"/>
              <a:t>0:</a:t>
            </a:r>
          </a:p>
          <a:p>
            <a:r>
              <a:rPr lang="nl-NL" sz="1400" dirty="0">
                <a:solidFill>
                  <a:srgbClr val="A6A6A6"/>
                </a:solidFill>
                <a:sym typeface="Symbol" pitchFamily="2" charset="2"/>
              </a:rPr>
              <a:t></a:t>
            </a:r>
            <a:r>
              <a:rPr lang="en-GB" sz="1400" dirty="0"/>
              <a:t>y</a:t>
            </a:r>
            <a:r>
              <a:rPr lang="en-GB" sz="1400" dirty="0">
                <a:solidFill>
                  <a:srgbClr val="FF0000"/>
                </a:solidFill>
              </a:rPr>
              <a:t>=</a:t>
            </a:r>
            <a:r>
              <a:rPr lang="en-GB" sz="1400" dirty="0"/>
              <a:t>102</a:t>
            </a:r>
          </a:p>
          <a:p>
            <a:r>
              <a:rPr lang="nl-NL" sz="1400" dirty="0">
                <a:solidFill>
                  <a:srgbClr val="A6A6A6"/>
                </a:solidFill>
                <a:sym typeface="Symbol" pitchFamily="2" charset="2"/>
              </a:rPr>
              <a:t></a:t>
            </a:r>
            <a:r>
              <a:rPr lang="en-GB" sz="1400" dirty="0"/>
              <a:t>else:</a:t>
            </a:r>
          </a:p>
          <a:p>
            <a:r>
              <a:rPr lang="nl-NL" sz="1400" dirty="0">
                <a:solidFill>
                  <a:srgbClr val="A6A6A6"/>
                </a:solidFill>
                <a:sym typeface="Symbol" pitchFamily="2" charset="2"/>
              </a:rPr>
              <a:t></a:t>
            </a:r>
            <a:r>
              <a:rPr lang="en-GB" sz="1400" dirty="0"/>
              <a:t>y</a:t>
            </a:r>
            <a:r>
              <a:rPr lang="en-GB" sz="1400" dirty="0">
                <a:solidFill>
                  <a:srgbClr val="FF0000"/>
                </a:solidFill>
              </a:rPr>
              <a:t>=</a:t>
            </a:r>
            <a:r>
              <a:rPr lang="en-GB" sz="1400" dirty="0"/>
              <a:t>102</a:t>
            </a:r>
            <a:r>
              <a:rPr lang="en-GB" sz="1400" dirty="0">
                <a:solidFill>
                  <a:srgbClr val="FF0000"/>
                </a:solidFill>
              </a:rPr>
              <a:t>-</a:t>
            </a:r>
            <a:r>
              <a:rPr lang="en-GB" sz="1400" dirty="0"/>
              <a:t>24</a:t>
            </a:r>
          </a:p>
          <a:p>
            <a:r>
              <a:rPr lang="nl-NL" sz="1400" dirty="0">
                <a:solidFill>
                  <a:srgbClr val="A6A6A6"/>
                </a:solidFill>
                <a:sym typeface="Symbol" pitchFamily="2" charset="2"/>
              </a:rPr>
              <a:t></a:t>
            </a:r>
            <a:r>
              <a:rPr lang="en-GB" sz="1400" dirty="0" err="1"/>
              <a:t>tegel</a:t>
            </a:r>
            <a:r>
              <a:rPr lang="en-GB" sz="1400" dirty="0"/>
              <a:t>(x,y,zwart,1)</a:t>
            </a:r>
          </a:p>
          <a:p>
            <a:r>
              <a:rPr lang="nl-NL" sz="1400" dirty="0">
                <a:solidFill>
                  <a:srgbClr val="A6A6A6"/>
                </a:solidFill>
                <a:sym typeface="Symbol" pitchFamily="2" charset="2"/>
              </a:rPr>
              <a:t></a:t>
            </a:r>
            <a:r>
              <a:rPr lang="en-GB" sz="1400" dirty="0" err="1"/>
              <a:t>tegel</a:t>
            </a:r>
            <a:r>
              <a:rPr lang="en-GB" sz="1400" dirty="0"/>
              <a:t>(x,y,grijs,-1)</a:t>
            </a:r>
            <a:endParaRPr lang="en-BE" sz="1400" dirty="0"/>
          </a:p>
        </p:txBody>
      </p:sp>
      <p:sp>
        <p:nvSpPr>
          <p:cNvPr id="17" name="Rectangle 16">
            <a:extLst>
              <a:ext uri="{FF2B5EF4-FFF2-40B4-BE49-F238E27FC236}">
                <a16:creationId xmlns:a16="http://schemas.microsoft.com/office/drawing/2014/main" id="{5DF4FDEB-C9EA-2F4F-B10C-2090A695ED7E}"/>
              </a:ext>
            </a:extLst>
          </p:cNvPr>
          <p:cNvSpPr/>
          <p:nvPr/>
        </p:nvSpPr>
        <p:spPr>
          <a:xfrm>
            <a:off x="3962442" y="1529138"/>
            <a:ext cx="1922969" cy="5139869"/>
          </a:xfrm>
          <a:prstGeom prst="rect">
            <a:avLst/>
          </a:prstGeom>
        </p:spPr>
        <p:txBody>
          <a:bodyPr wrap="square">
            <a:spAutoFit/>
          </a:bodyPr>
          <a:lstStyle/>
          <a:p>
            <a:endParaRPr lang="en-BE" sz="1400" dirty="0">
              <a:solidFill>
                <a:srgbClr val="FF0000"/>
              </a:solidFill>
            </a:endParaRPr>
          </a:p>
          <a:p>
            <a:endParaRPr lang="en-GB" sz="1400" dirty="0"/>
          </a:p>
          <a:p>
            <a:endParaRPr lang="en-GB" sz="500" dirty="0"/>
          </a:p>
          <a:p>
            <a:endParaRPr lang="en-GB" sz="1400" dirty="0"/>
          </a:p>
          <a:p>
            <a:endParaRPr lang="en-GB" sz="1400" dirty="0"/>
          </a:p>
          <a:p>
            <a:endParaRPr lang="en-GB" sz="500" dirty="0"/>
          </a:p>
          <a:p>
            <a:endParaRPr lang="en-GB" sz="1400" dirty="0"/>
          </a:p>
          <a:p>
            <a:endParaRPr lang="en-GB" sz="500" dirty="0"/>
          </a:p>
          <a:p>
            <a:endParaRPr lang="en-GB" sz="1400" dirty="0"/>
          </a:p>
          <a:p>
            <a:endParaRPr lang="en-GB" sz="1400" dirty="0"/>
          </a:p>
          <a:p>
            <a:endParaRPr lang="en-GB" sz="1400" dirty="0"/>
          </a:p>
          <a:p>
            <a:endParaRPr lang="en-GB" sz="1400" dirty="0"/>
          </a:p>
          <a:p>
            <a:endParaRPr lang="en-GB" sz="1400" dirty="0"/>
          </a:p>
          <a:p>
            <a:endParaRPr lang="en-GB" sz="1400" dirty="0"/>
          </a:p>
          <a:p>
            <a:endParaRPr lang="en-GB" sz="1400" dirty="0"/>
          </a:p>
          <a:p>
            <a:endParaRPr lang="en-GB" sz="1400" dirty="0"/>
          </a:p>
          <a:p>
            <a:endParaRPr lang="en-GB" sz="500" dirty="0"/>
          </a:p>
          <a:p>
            <a:r>
              <a:rPr lang="en-GB" sz="1400" dirty="0">
                <a:solidFill>
                  <a:srgbClr val="0000FF"/>
                </a:solidFill>
              </a:rPr>
              <a:t>for</a:t>
            </a:r>
            <a:r>
              <a:rPr lang="en-GB" sz="1400" dirty="0"/>
              <a:t> i </a:t>
            </a:r>
            <a:r>
              <a:rPr lang="en-GB" sz="1400" dirty="0">
                <a:solidFill>
                  <a:srgbClr val="0000FF"/>
                </a:solidFill>
              </a:rPr>
              <a:t>in</a:t>
            </a:r>
            <a:r>
              <a:rPr lang="en-GB" sz="1400" dirty="0"/>
              <a:t> range(10):</a:t>
            </a:r>
          </a:p>
          <a:p>
            <a:endParaRPr lang="nl-NL" sz="1400" dirty="0">
              <a:sym typeface="Symbol" pitchFamily="2" charset="2"/>
            </a:endParaRPr>
          </a:p>
          <a:p>
            <a:r>
              <a:rPr lang="nl-NL" sz="1400" dirty="0">
                <a:solidFill>
                  <a:srgbClr val="A6A6A6"/>
                </a:solidFill>
                <a:sym typeface="Symbol" pitchFamily="2" charset="2"/>
              </a:rPr>
              <a:t></a:t>
            </a:r>
            <a:r>
              <a:rPr lang="en-GB" sz="1400" dirty="0"/>
              <a:t>x</a:t>
            </a:r>
            <a:r>
              <a:rPr lang="en-GB" sz="1400" dirty="0">
                <a:solidFill>
                  <a:srgbClr val="FF0000"/>
                </a:solidFill>
              </a:rPr>
              <a:t>=</a:t>
            </a:r>
            <a:r>
              <a:rPr lang="en-GB" sz="1400" dirty="0"/>
              <a:t>48</a:t>
            </a:r>
            <a:r>
              <a:rPr lang="en-GB" sz="1400" dirty="0">
                <a:solidFill>
                  <a:srgbClr val="FF0000"/>
                </a:solidFill>
              </a:rPr>
              <a:t>*</a:t>
            </a:r>
            <a:r>
              <a:rPr lang="en-GB" sz="1400" dirty="0"/>
              <a:t>f</a:t>
            </a:r>
            <a:r>
              <a:rPr lang="en-GB" sz="1400" dirty="0">
                <a:solidFill>
                  <a:srgbClr val="FF0000"/>
                </a:solidFill>
              </a:rPr>
              <a:t>*</a:t>
            </a:r>
            <a:r>
              <a:rPr lang="en-GB" sz="1400" dirty="0"/>
              <a:t>i</a:t>
            </a:r>
          </a:p>
          <a:p>
            <a:r>
              <a:rPr lang="nl-NL" sz="1400" dirty="0">
                <a:solidFill>
                  <a:srgbClr val="A6A6A6"/>
                </a:solidFill>
                <a:sym typeface="Symbol" pitchFamily="2" charset="2"/>
              </a:rPr>
              <a:t></a:t>
            </a:r>
            <a:r>
              <a:rPr lang="en-GB" sz="1400" dirty="0"/>
              <a:t>if i</a:t>
            </a:r>
            <a:r>
              <a:rPr lang="en-GB" sz="1400" dirty="0">
                <a:solidFill>
                  <a:srgbClr val="FF0000"/>
                </a:solidFill>
              </a:rPr>
              <a:t>%</a:t>
            </a:r>
            <a:r>
              <a:rPr lang="en-GB" sz="1400" dirty="0"/>
              <a:t>2</a:t>
            </a:r>
            <a:r>
              <a:rPr lang="en-GB" sz="1400" dirty="0">
                <a:solidFill>
                  <a:srgbClr val="FF0000"/>
                </a:solidFill>
              </a:rPr>
              <a:t>==</a:t>
            </a:r>
            <a:r>
              <a:rPr lang="en-GB" sz="1400" dirty="0"/>
              <a:t>0:</a:t>
            </a:r>
          </a:p>
          <a:p>
            <a:r>
              <a:rPr lang="nl-NL" sz="1400" dirty="0">
                <a:solidFill>
                  <a:srgbClr val="A6A6A6"/>
                </a:solidFill>
                <a:sym typeface="Symbol" pitchFamily="2" charset="2"/>
              </a:rPr>
              <a:t></a:t>
            </a:r>
            <a:r>
              <a:rPr lang="en-GB" sz="1400" dirty="0"/>
              <a:t>y</a:t>
            </a:r>
            <a:r>
              <a:rPr lang="en-GB" sz="1400" dirty="0">
                <a:solidFill>
                  <a:srgbClr val="FF0000"/>
                </a:solidFill>
              </a:rPr>
              <a:t>=</a:t>
            </a:r>
            <a:r>
              <a:rPr lang="en-GB" sz="1400" b="1" dirty="0"/>
              <a:t>150</a:t>
            </a:r>
          </a:p>
          <a:p>
            <a:r>
              <a:rPr lang="nl-NL" sz="1400" dirty="0">
                <a:solidFill>
                  <a:srgbClr val="A6A6A6"/>
                </a:solidFill>
                <a:sym typeface="Symbol" pitchFamily="2" charset="2"/>
              </a:rPr>
              <a:t></a:t>
            </a:r>
            <a:r>
              <a:rPr lang="en-GB" sz="1400" dirty="0"/>
              <a:t>else:</a:t>
            </a:r>
          </a:p>
          <a:p>
            <a:r>
              <a:rPr lang="nl-NL" sz="1400" dirty="0">
                <a:solidFill>
                  <a:srgbClr val="A6A6A6"/>
                </a:solidFill>
                <a:sym typeface="Symbol" pitchFamily="2" charset="2"/>
              </a:rPr>
              <a:t></a:t>
            </a:r>
            <a:r>
              <a:rPr lang="en-GB" sz="1400" dirty="0"/>
              <a:t>y</a:t>
            </a:r>
            <a:r>
              <a:rPr lang="en-GB" sz="1400" dirty="0">
                <a:solidFill>
                  <a:srgbClr val="FF0000"/>
                </a:solidFill>
              </a:rPr>
              <a:t>=</a:t>
            </a:r>
            <a:r>
              <a:rPr lang="en-GB" sz="1400" b="1" dirty="0"/>
              <a:t>150</a:t>
            </a:r>
            <a:r>
              <a:rPr lang="en-GB" sz="1400" dirty="0">
                <a:solidFill>
                  <a:srgbClr val="FF0000"/>
                </a:solidFill>
              </a:rPr>
              <a:t>-</a:t>
            </a:r>
            <a:r>
              <a:rPr lang="en-GB" sz="1400" dirty="0"/>
              <a:t>24</a:t>
            </a:r>
          </a:p>
          <a:p>
            <a:r>
              <a:rPr lang="nl-NL" sz="1400" dirty="0">
                <a:solidFill>
                  <a:srgbClr val="A6A6A6"/>
                </a:solidFill>
                <a:sym typeface="Symbol" pitchFamily="2" charset="2"/>
              </a:rPr>
              <a:t></a:t>
            </a:r>
            <a:r>
              <a:rPr lang="en-GB" sz="1400" dirty="0" err="1"/>
              <a:t>tegel</a:t>
            </a:r>
            <a:r>
              <a:rPr lang="en-GB" sz="1400" dirty="0"/>
              <a:t>(x,y,zwart,1)</a:t>
            </a:r>
          </a:p>
          <a:p>
            <a:r>
              <a:rPr lang="nl-NL" sz="1400" dirty="0">
                <a:solidFill>
                  <a:srgbClr val="A6A6A6"/>
                </a:solidFill>
                <a:sym typeface="Symbol" pitchFamily="2" charset="2"/>
              </a:rPr>
              <a:t></a:t>
            </a:r>
            <a:r>
              <a:rPr lang="en-GB" sz="1400" dirty="0" err="1"/>
              <a:t>tegel</a:t>
            </a:r>
            <a:r>
              <a:rPr lang="en-GB" sz="1400" dirty="0"/>
              <a:t>(x,y,grijs,-1)</a:t>
            </a:r>
            <a:endParaRPr lang="en-BE" sz="1400" dirty="0"/>
          </a:p>
        </p:txBody>
      </p:sp>
    </p:spTree>
    <p:extLst>
      <p:ext uri="{BB962C8B-B14F-4D97-AF65-F5344CB8AC3E}">
        <p14:creationId xmlns:p14="http://schemas.microsoft.com/office/powerpoint/2010/main" val="37937773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F0A3072-C4D7-AD48-9FF7-721E1BF928CD}"/>
              </a:ext>
            </a:extLst>
          </p:cNvPr>
          <p:cNvPicPr>
            <a:picLocks noChangeAspect="1"/>
          </p:cNvPicPr>
          <p:nvPr/>
        </p:nvPicPr>
        <p:blipFill>
          <a:blip r:embed="rId3"/>
          <a:stretch>
            <a:fillRect/>
          </a:stretch>
        </p:blipFill>
        <p:spPr>
          <a:xfrm>
            <a:off x="6488365" y="4991818"/>
            <a:ext cx="2070100" cy="1562100"/>
          </a:xfrm>
          <a:prstGeom prst="rect">
            <a:avLst/>
          </a:prstGeom>
        </p:spPr>
      </p:pic>
      <p:pic>
        <p:nvPicPr>
          <p:cNvPr id="5" name="Picture 4">
            <a:extLst>
              <a:ext uri="{FF2B5EF4-FFF2-40B4-BE49-F238E27FC236}">
                <a16:creationId xmlns:a16="http://schemas.microsoft.com/office/drawing/2014/main" id="{5A82C6F5-DD33-CB4D-9670-A1B403A2E900}"/>
              </a:ext>
            </a:extLst>
          </p:cNvPr>
          <p:cNvPicPr>
            <a:picLocks noChangeAspect="1"/>
          </p:cNvPicPr>
          <p:nvPr/>
        </p:nvPicPr>
        <p:blipFill>
          <a:blip r:embed="rId4"/>
          <a:stretch>
            <a:fillRect/>
          </a:stretch>
        </p:blipFill>
        <p:spPr>
          <a:xfrm>
            <a:off x="6488365" y="1633240"/>
            <a:ext cx="2070100" cy="1562100"/>
          </a:xfrm>
          <a:prstGeom prst="rect">
            <a:avLst/>
          </a:prstGeom>
        </p:spPr>
      </p:pic>
      <p:pic>
        <p:nvPicPr>
          <p:cNvPr id="3" name="Picture 2">
            <a:extLst>
              <a:ext uri="{FF2B5EF4-FFF2-40B4-BE49-F238E27FC236}">
                <a16:creationId xmlns:a16="http://schemas.microsoft.com/office/drawing/2014/main" id="{11E2155A-DD5B-4542-BCA9-8F691096B7EC}"/>
              </a:ext>
            </a:extLst>
          </p:cNvPr>
          <p:cNvPicPr>
            <a:picLocks noChangeAspect="1"/>
          </p:cNvPicPr>
          <p:nvPr/>
        </p:nvPicPr>
        <p:blipFill>
          <a:blip r:embed="rId5"/>
          <a:stretch>
            <a:fillRect/>
          </a:stretch>
        </p:blipFill>
        <p:spPr>
          <a:xfrm>
            <a:off x="6488365" y="3312529"/>
            <a:ext cx="2070100" cy="1562100"/>
          </a:xfrm>
          <a:prstGeom prst="rect">
            <a:avLst/>
          </a:prstGeom>
        </p:spPr>
      </p:pic>
      <p:sp>
        <p:nvSpPr>
          <p:cNvPr id="37" name="TextBox 36">
            <a:extLst>
              <a:ext uri="{FF2B5EF4-FFF2-40B4-BE49-F238E27FC236}">
                <a16:creationId xmlns:a16="http://schemas.microsoft.com/office/drawing/2014/main" id="{1BD37EED-8487-9649-87E5-112ACDBD60D7}"/>
              </a:ext>
            </a:extLst>
          </p:cNvPr>
          <p:cNvSpPr txBox="1"/>
          <p:nvPr/>
        </p:nvSpPr>
        <p:spPr>
          <a:xfrm>
            <a:off x="304402" y="404813"/>
            <a:ext cx="3760517" cy="954107"/>
          </a:xfrm>
          <a:prstGeom prst="rect">
            <a:avLst/>
          </a:prstGeom>
          <a:noFill/>
        </p:spPr>
        <p:txBody>
          <a:bodyPr wrap="none" rtlCol="0">
            <a:spAutoFit/>
          </a:bodyPr>
          <a:lstStyle/>
          <a:p>
            <a:r>
              <a:rPr lang="en-BE" sz="2800" b="1" dirty="0">
                <a:solidFill>
                  <a:srgbClr val="932833"/>
                </a:solidFill>
              </a:rPr>
              <a:t>Computational Thinking</a:t>
            </a:r>
            <a:br>
              <a:rPr lang="en-BE" sz="2800" b="1" dirty="0">
                <a:solidFill>
                  <a:srgbClr val="932833"/>
                </a:solidFill>
              </a:rPr>
            </a:br>
            <a:r>
              <a:rPr lang="en-BE" sz="2800" b="1" i="1" dirty="0">
                <a:solidFill>
                  <a:srgbClr val="932833"/>
                </a:solidFill>
              </a:rPr>
              <a:t>in de klas</a:t>
            </a:r>
          </a:p>
        </p:txBody>
      </p:sp>
      <p:sp>
        <p:nvSpPr>
          <p:cNvPr id="36" name="TextBox 35">
            <a:extLst>
              <a:ext uri="{FF2B5EF4-FFF2-40B4-BE49-F238E27FC236}">
                <a16:creationId xmlns:a16="http://schemas.microsoft.com/office/drawing/2014/main" id="{57D8E8D9-3C61-3B45-890A-8ED7FD030929}"/>
              </a:ext>
            </a:extLst>
          </p:cNvPr>
          <p:cNvSpPr txBox="1"/>
          <p:nvPr/>
        </p:nvSpPr>
        <p:spPr>
          <a:xfrm>
            <a:off x="10088985" y="404812"/>
            <a:ext cx="1847044" cy="1384995"/>
          </a:xfrm>
          <a:prstGeom prst="rect">
            <a:avLst/>
          </a:prstGeom>
          <a:noFill/>
        </p:spPr>
        <p:txBody>
          <a:bodyPr wrap="none" rtlCol="0">
            <a:spAutoFit/>
          </a:bodyPr>
          <a:lstStyle/>
          <a:p>
            <a:pPr algn="r"/>
            <a:r>
              <a:rPr lang="en-GB" sz="2800" b="1" i="1" dirty="0">
                <a:solidFill>
                  <a:srgbClr val="932833"/>
                </a:solidFill>
              </a:rPr>
              <a:t>Tegel</a:t>
            </a:r>
          </a:p>
          <a:p>
            <a:pPr algn="r"/>
            <a:r>
              <a:rPr lang="en-GB" sz="2800" b="1" i="1" dirty="0">
                <a:solidFill>
                  <a:srgbClr val="932833"/>
                </a:solidFill>
              </a:rPr>
              <a:t>Vlakvulling</a:t>
            </a:r>
          </a:p>
          <a:p>
            <a:pPr algn="r"/>
            <a:endParaRPr lang="en-BE" sz="2800" b="1" i="1" dirty="0">
              <a:solidFill>
                <a:srgbClr val="932833"/>
              </a:solidFill>
            </a:endParaRPr>
          </a:p>
        </p:txBody>
      </p:sp>
      <p:sp>
        <p:nvSpPr>
          <p:cNvPr id="6" name="Rectangle 5">
            <a:extLst>
              <a:ext uri="{FF2B5EF4-FFF2-40B4-BE49-F238E27FC236}">
                <a16:creationId xmlns:a16="http://schemas.microsoft.com/office/drawing/2014/main" id="{AEB76692-F160-5246-8A2B-FA59DC10CCEC}"/>
              </a:ext>
            </a:extLst>
          </p:cNvPr>
          <p:cNvSpPr/>
          <p:nvPr/>
        </p:nvSpPr>
        <p:spPr>
          <a:xfrm>
            <a:off x="1748631" y="1529138"/>
            <a:ext cx="3696974" cy="5139869"/>
          </a:xfrm>
          <a:prstGeom prst="rect">
            <a:avLst/>
          </a:prstGeom>
        </p:spPr>
        <p:txBody>
          <a:bodyPr wrap="square">
            <a:spAutoFit/>
          </a:bodyPr>
          <a:lstStyle/>
          <a:p>
            <a:r>
              <a:rPr lang="en-BE" sz="1400" dirty="0">
                <a:solidFill>
                  <a:srgbClr val="0000FF"/>
                </a:solidFill>
              </a:rPr>
              <a:t>from</a:t>
            </a:r>
            <a:r>
              <a:rPr lang="en-BE" sz="1400" dirty="0"/>
              <a:t> ti_draw </a:t>
            </a:r>
            <a:r>
              <a:rPr lang="en-BE" sz="1400" dirty="0">
                <a:solidFill>
                  <a:srgbClr val="0000FF"/>
                </a:solidFill>
              </a:rPr>
              <a:t>import</a:t>
            </a:r>
            <a:r>
              <a:rPr lang="en-BE" sz="1400" dirty="0"/>
              <a:t> </a:t>
            </a:r>
            <a:r>
              <a:rPr lang="en-BE" sz="1400" dirty="0">
                <a:solidFill>
                  <a:srgbClr val="FF0000"/>
                </a:solidFill>
              </a:rPr>
              <a:t>*</a:t>
            </a:r>
          </a:p>
          <a:p>
            <a:r>
              <a:rPr lang="en-GB" sz="1400" dirty="0">
                <a:solidFill>
                  <a:srgbClr val="0000FF"/>
                </a:solidFill>
              </a:rPr>
              <a:t>from</a:t>
            </a:r>
            <a:r>
              <a:rPr lang="en-GB" sz="1400" dirty="0"/>
              <a:t> math </a:t>
            </a:r>
            <a:r>
              <a:rPr lang="en-GB" sz="1400" dirty="0">
                <a:solidFill>
                  <a:srgbClr val="0000FF"/>
                </a:solidFill>
              </a:rPr>
              <a:t>import</a:t>
            </a:r>
            <a:r>
              <a:rPr lang="en-GB" sz="1400" dirty="0"/>
              <a:t> sqrt</a:t>
            </a:r>
          </a:p>
          <a:p>
            <a:endParaRPr lang="en-GB" sz="500" dirty="0"/>
          </a:p>
          <a:p>
            <a:r>
              <a:rPr lang="en-GB" sz="1400" dirty="0"/>
              <a:t>zwart</a:t>
            </a:r>
            <a:r>
              <a:rPr lang="en-GB" sz="1400" dirty="0">
                <a:solidFill>
                  <a:srgbClr val="FF0000"/>
                </a:solidFill>
              </a:rPr>
              <a:t>=</a:t>
            </a:r>
            <a:r>
              <a:rPr lang="en-GB" sz="1400" dirty="0"/>
              <a:t>(0,0,0)</a:t>
            </a:r>
          </a:p>
          <a:p>
            <a:r>
              <a:rPr lang="en-GB" sz="1400" dirty="0"/>
              <a:t>grijs</a:t>
            </a:r>
            <a:r>
              <a:rPr lang="en-GB" sz="1400" dirty="0">
                <a:solidFill>
                  <a:srgbClr val="FF0000"/>
                </a:solidFill>
              </a:rPr>
              <a:t>=</a:t>
            </a:r>
            <a:r>
              <a:rPr lang="en-GB" sz="1400" dirty="0"/>
              <a:t>(200,200,200)</a:t>
            </a:r>
          </a:p>
          <a:p>
            <a:endParaRPr lang="en-GB" sz="500" dirty="0"/>
          </a:p>
          <a:p>
            <a:r>
              <a:rPr lang="en-GB" sz="1400" dirty="0"/>
              <a:t>f</a:t>
            </a:r>
            <a:r>
              <a:rPr lang="en-GB" sz="1400" dirty="0">
                <a:solidFill>
                  <a:srgbClr val="FF0000"/>
                </a:solidFill>
              </a:rPr>
              <a:t>=</a:t>
            </a:r>
            <a:r>
              <a:rPr lang="en-GB" sz="1400" dirty="0"/>
              <a:t>0.5</a:t>
            </a:r>
            <a:r>
              <a:rPr lang="en-GB" sz="1400" dirty="0">
                <a:solidFill>
                  <a:srgbClr val="FF0000"/>
                </a:solidFill>
              </a:rPr>
              <a:t>*</a:t>
            </a:r>
            <a:r>
              <a:rPr lang="en-GB" sz="1400" dirty="0"/>
              <a:t>sqrt(3)</a:t>
            </a:r>
          </a:p>
          <a:p>
            <a:endParaRPr lang="en-GB" sz="500" dirty="0"/>
          </a:p>
          <a:p>
            <a:r>
              <a:rPr lang="en-GB" sz="1400" dirty="0">
                <a:solidFill>
                  <a:srgbClr val="0000FF"/>
                </a:solidFill>
              </a:rPr>
              <a:t>def</a:t>
            </a:r>
            <a:r>
              <a:rPr lang="en-GB" sz="1400" dirty="0"/>
              <a:t> </a:t>
            </a:r>
            <a:r>
              <a:rPr lang="en-GB" sz="1400" dirty="0" err="1"/>
              <a:t>tegel</a:t>
            </a:r>
            <a:r>
              <a:rPr lang="en-GB" sz="1400" dirty="0"/>
              <a:t>(</a:t>
            </a:r>
            <a:r>
              <a:rPr lang="en-GB" sz="1400" dirty="0" err="1"/>
              <a:t>x,y,kleur,orientatie</a:t>
            </a:r>
            <a:r>
              <a:rPr lang="en-GB" sz="1400" dirty="0"/>
              <a:t>):</a:t>
            </a:r>
          </a:p>
          <a:p>
            <a:r>
              <a:rPr lang="nl-NL" sz="1400" dirty="0">
                <a:solidFill>
                  <a:srgbClr val="A6A6A6"/>
                </a:solidFill>
                <a:sym typeface="Symbol" pitchFamily="2" charset="2"/>
              </a:rPr>
              <a:t></a:t>
            </a:r>
            <a:r>
              <a:rPr lang="en-GB" sz="1400" dirty="0"/>
              <a:t>px</a:t>
            </a:r>
            <a:r>
              <a:rPr lang="en-GB" sz="1400" dirty="0">
                <a:solidFill>
                  <a:srgbClr val="FF0000"/>
                </a:solidFill>
              </a:rPr>
              <a:t>=</a:t>
            </a:r>
            <a:r>
              <a:rPr lang="en-GB" sz="1400" dirty="0"/>
              <a:t>[0,f,f,2</a:t>
            </a:r>
            <a:r>
              <a:rPr lang="en-GB" sz="1400" dirty="0">
                <a:solidFill>
                  <a:srgbClr val="FF0000"/>
                </a:solidFill>
              </a:rPr>
              <a:t>*</a:t>
            </a:r>
            <a:r>
              <a:rPr lang="en-GB" sz="1400" dirty="0"/>
              <a:t>f,2</a:t>
            </a:r>
            <a:r>
              <a:rPr lang="en-GB" sz="1400" dirty="0">
                <a:solidFill>
                  <a:srgbClr val="FF0000"/>
                </a:solidFill>
              </a:rPr>
              <a:t>*</a:t>
            </a:r>
            <a:r>
              <a:rPr lang="en-GB" sz="1400" dirty="0"/>
              <a:t>f,0,0]</a:t>
            </a:r>
          </a:p>
          <a:p>
            <a:r>
              <a:rPr lang="nl-NL" sz="1400" dirty="0">
                <a:solidFill>
                  <a:srgbClr val="A6A6A6"/>
                </a:solidFill>
                <a:sym typeface="Symbol" pitchFamily="2" charset="2"/>
              </a:rPr>
              <a:t></a:t>
            </a:r>
            <a:r>
              <a:rPr lang="en-GB" sz="1400" dirty="0" err="1"/>
              <a:t>py</a:t>
            </a:r>
            <a:r>
              <a:rPr lang="en-GB" sz="1400" dirty="0">
                <a:solidFill>
                  <a:srgbClr val="FF0000"/>
                </a:solidFill>
              </a:rPr>
              <a:t>=</a:t>
            </a:r>
            <a:r>
              <a:rPr lang="en-GB" sz="1400" dirty="0"/>
              <a:t>[0,0.5,1.5,2,3,2,0]</a:t>
            </a:r>
          </a:p>
          <a:p>
            <a:r>
              <a:rPr lang="nl-NL" sz="1400" dirty="0">
                <a:solidFill>
                  <a:srgbClr val="A6A6A6"/>
                </a:solidFill>
                <a:sym typeface="Symbol" pitchFamily="2" charset="2"/>
              </a:rPr>
              <a:t></a:t>
            </a:r>
            <a:r>
              <a:rPr lang="en-GB" sz="1400" dirty="0">
                <a:solidFill>
                  <a:srgbClr val="0000FF"/>
                </a:solidFill>
              </a:rPr>
              <a:t>for</a:t>
            </a:r>
            <a:r>
              <a:rPr lang="en-GB" sz="1400" dirty="0"/>
              <a:t> i </a:t>
            </a:r>
            <a:r>
              <a:rPr lang="en-GB" sz="1400" dirty="0">
                <a:solidFill>
                  <a:srgbClr val="0000FF"/>
                </a:solidFill>
              </a:rPr>
              <a:t>in</a:t>
            </a:r>
            <a:r>
              <a:rPr lang="en-GB" sz="1400" dirty="0"/>
              <a:t> range(7):</a:t>
            </a:r>
          </a:p>
          <a:p>
            <a:r>
              <a:rPr lang="nl-NL" sz="1400" dirty="0">
                <a:solidFill>
                  <a:srgbClr val="A6A6A6"/>
                </a:solidFill>
                <a:sym typeface="Symbol" pitchFamily="2" charset="2"/>
              </a:rPr>
              <a:t></a:t>
            </a:r>
            <a:r>
              <a:rPr lang="en-GB" sz="1400" dirty="0"/>
              <a:t>px[i]</a:t>
            </a:r>
            <a:r>
              <a:rPr lang="en-GB" sz="1400" dirty="0">
                <a:solidFill>
                  <a:srgbClr val="FF0000"/>
                </a:solidFill>
              </a:rPr>
              <a:t>=</a:t>
            </a:r>
            <a:r>
              <a:rPr lang="en-GB" sz="1400" dirty="0"/>
              <a:t>x+16</a:t>
            </a:r>
            <a:r>
              <a:rPr lang="en-GB" sz="1400" dirty="0">
                <a:solidFill>
                  <a:srgbClr val="FF0000"/>
                </a:solidFill>
              </a:rPr>
              <a:t>*</a:t>
            </a:r>
            <a:r>
              <a:rPr lang="en-GB" sz="1400" dirty="0"/>
              <a:t>px[i]</a:t>
            </a:r>
            <a:r>
              <a:rPr lang="en-GB" sz="1400" dirty="0">
                <a:solidFill>
                  <a:srgbClr val="FF0000"/>
                </a:solidFill>
              </a:rPr>
              <a:t>*</a:t>
            </a:r>
            <a:r>
              <a:rPr lang="en-GB" sz="1400" dirty="0"/>
              <a:t>orientatie</a:t>
            </a:r>
          </a:p>
          <a:p>
            <a:r>
              <a:rPr lang="nl-NL" sz="1400" dirty="0">
                <a:solidFill>
                  <a:srgbClr val="A6A6A6"/>
                </a:solidFill>
                <a:sym typeface="Symbol" pitchFamily="2" charset="2"/>
              </a:rPr>
              <a:t></a:t>
            </a:r>
            <a:r>
              <a:rPr lang="en-GB" sz="1400" dirty="0" err="1"/>
              <a:t>py</a:t>
            </a:r>
            <a:r>
              <a:rPr lang="en-GB" sz="1400" dirty="0"/>
              <a:t>[i]</a:t>
            </a:r>
            <a:r>
              <a:rPr lang="en-GB" sz="1400" dirty="0">
                <a:solidFill>
                  <a:srgbClr val="FF0000"/>
                </a:solidFill>
              </a:rPr>
              <a:t>=</a:t>
            </a:r>
            <a:r>
              <a:rPr lang="en-GB" sz="1400" dirty="0"/>
              <a:t>y</a:t>
            </a:r>
            <a:r>
              <a:rPr lang="en-GB" sz="1400" dirty="0">
                <a:solidFill>
                  <a:srgbClr val="FF0000"/>
                </a:solidFill>
              </a:rPr>
              <a:t>-</a:t>
            </a:r>
            <a:r>
              <a:rPr lang="en-GB" sz="1400" dirty="0"/>
              <a:t>16</a:t>
            </a:r>
            <a:r>
              <a:rPr lang="en-GB" sz="1400" dirty="0">
                <a:solidFill>
                  <a:srgbClr val="FF0000"/>
                </a:solidFill>
              </a:rPr>
              <a:t>*</a:t>
            </a:r>
            <a:r>
              <a:rPr lang="en-GB" sz="1400" dirty="0" err="1"/>
              <a:t>py</a:t>
            </a:r>
            <a:r>
              <a:rPr lang="en-GB" sz="1400" dirty="0"/>
              <a:t>[i]</a:t>
            </a:r>
          </a:p>
          <a:p>
            <a:r>
              <a:rPr lang="nl-NL" sz="1400" dirty="0">
                <a:solidFill>
                  <a:srgbClr val="A6A6A6"/>
                </a:solidFill>
                <a:sym typeface="Symbol" pitchFamily="2" charset="2"/>
              </a:rPr>
              <a:t></a:t>
            </a:r>
            <a:r>
              <a:rPr lang="en-GB" sz="1400" dirty="0" err="1"/>
              <a:t>set_color</a:t>
            </a:r>
            <a:r>
              <a:rPr lang="en-GB" sz="1400" dirty="0"/>
              <a:t>(kleur)</a:t>
            </a:r>
          </a:p>
          <a:p>
            <a:r>
              <a:rPr lang="nl-NL" sz="1400" dirty="0">
                <a:solidFill>
                  <a:srgbClr val="A6A6A6"/>
                </a:solidFill>
                <a:sym typeface="Symbol" pitchFamily="2" charset="2"/>
              </a:rPr>
              <a:t></a:t>
            </a:r>
            <a:r>
              <a:rPr lang="en-GB" sz="1400" dirty="0" err="1"/>
              <a:t>fill_poly</a:t>
            </a:r>
            <a:r>
              <a:rPr lang="en-GB" sz="1400" dirty="0"/>
              <a:t>(</a:t>
            </a:r>
            <a:r>
              <a:rPr lang="en-GB" sz="1400" dirty="0" err="1"/>
              <a:t>px,py</a:t>
            </a:r>
            <a:r>
              <a:rPr lang="en-GB" sz="1400" dirty="0"/>
              <a:t>)</a:t>
            </a:r>
          </a:p>
          <a:p>
            <a:endParaRPr lang="en-GB" sz="500" dirty="0"/>
          </a:p>
          <a:p>
            <a:r>
              <a:rPr lang="en-GB" sz="1400" dirty="0">
                <a:solidFill>
                  <a:srgbClr val="0000FF"/>
                </a:solidFill>
              </a:rPr>
              <a:t>for</a:t>
            </a:r>
            <a:r>
              <a:rPr lang="en-GB" sz="1400" dirty="0"/>
              <a:t> i </a:t>
            </a:r>
            <a:r>
              <a:rPr lang="en-GB" sz="1400" dirty="0">
                <a:solidFill>
                  <a:srgbClr val="0000FF"/>
                </a:solidFill>
              </a:rPr>
              <a:t>in</a:t>
            </a:r>
            <a:r>
              <a:rPr lang="en-GB" sz="1400" dirty="0"/>
              <a:t> range(10):</a:t>
            </a:r>
          </a:p>
          <a:p>
            <a:r>
              <a:rPr lang="nl-NL" sz="1400" b="1" dirty="0">
                <a:solidFill>
                  <a:srgbClr val="A6A6A6"/>
                </a:solidFill>
                <a:sym typeface="Symbol" pitchFamily="2" charset="2"/>
              </a:rPr>
              <a:t></a:t>
            </a:r>
            <a:r>
              <a:rPr lang="nl-NL" sz="1400" b="1" dirty="0" err="1">
                <a:solidFill>
                  <a:srgbClr val="0000FF"/>
                </a:solidFill>
                <a:sym typeface="Symbol" pitchFamily="2" charset="2"/>
              </a:rPr>
              <a:t>for</a:t>
            </a:r>
            <a:r>
              <a:rPr lang="nl-NL" sz="1400" b="1" dirty="0">
                <a:sym typeface="Symbol" pitchFamily="2" charset="2"/>
              </a:rPr>
              <a:t> j </a:t>
            </a:r>
            <a:r>
              <a:rPr lang="nl-NL" sz="1400" b="1" dirty="0">
                <a:solidFill>
                  <a:srgbClr val="0000FF"/>
                </a:solidFill>
                <a:sym typeface="Symbol" pitchFamily="2" charset="2"/>
              </a:rPr>
              <a:t>in</a:t>
            </a:r>
            <a:r>
              <a:rPr lang="nl-NL" sz="1400" b="1" dirty="0">
                <a:sym typeface="Symbol" pitchFamily="2" charset="2"/>
              </a:rPr>
              <a:t> range(6):</a:t>
            </a:r>
          </a:p>
          <a:p>
            <a:r>
              <a:rPr lang="nl-NL" sz="1400" dirty="0">
                <a:solidFill>
                  <a:srgbClr val="A6A6A6"/>
                </a:solidFill>
                <a:sym typeface="Symbol" pitchFamily="2" charset="2"/>
              </a:rPr>
              <a:t></a:t>
            </a:r>
            <a:r>
              <a:rPr lang="en-GB" sz="1400" dirty="0"/>
              <a:t>x</a:t>
            </a:r>
            <a:r>
              <a:rPr lang="en-GB" sz="1400" dirty="0">
                <a:solidFill>
                  <a:srgbClr val="FF0000"/>
                </a:solidFill>
              </a:rPr>
              <a:t>=</a:t>
            </a:r>
            <a:r>
              <a:rPr lang="en-GB" sz="1400" dirty="0"/>
              <a:t>48</a:t>
            </a:r>
            <a:r>
              <a:rPr lang="en-GB" sz="1400" dirty="0">
                <a:solidFill>
                  <a:srgbClr val="FF0000"/>
                </a:solidFill>
              </a:rPr>
              <a:t>*</a:t>
            </a:r>
            <a:r>
              <a:rPr lang="en-GB" sz="1400" dirty="0"/>
              <a:t>f</a:t>
            </a:r>
            <a:r>
              <a:rPr lang="en-GB" sz="1400" dirty="0">
                <a:solidFill>
                  <a:srgbClr val="FF0000"/>
                </a:solidFill>
              </a:rPr>
              <a:t>*</a:t>
            </a:r>
            <a:r>
              <a:rPr lang="en-GB" sz="1400" dirty="0"/>
              <a:t>I</a:t>
            </a:r>
          </a:p>
          <a:p>
            <a:r>
              <a:rPr lang="nl-NL" sz="1400" dirty="0">
                <a:solidFill>
                  <a:srgbClr val="A6A6A6"/>
                </a:solidFill>
                <a:sym typeface="Symbol" pitchFamily="2" charset="2"/>
              </a:rPr>
              <a:t></a:t>
            </a:r>
            <a:r>
              <a:rPr lang="en-GB" sz="1400" dirty="0"/>
              <a:t>if i</a:t>
            </a:r>
            <a:r>
              <a:rPr lang="en-GB" sz="1400" dirty="0">
                <a:solidFill>
                  <a:srgbClr val="FF0000"/>
                </a:solidFill>
              </a:rPr>
              <a:t>%</a:t>
            </a:r>
            <a:r>
              <a:rPr lang="en-GB" sz="1400" dirty="0"/>
              <a:t>2</a:t>
            </a:r>
            <a:r>
              <a:rPr lang="en-GB" sz="1400" dirty="0">
                <a:solidFill>
                  <a:srgbClr val="FF0000"/>
                </a:solidFill>
              </a:rPr>
              <a:t>==</a:t>
            </a:r>
            <a:r>
              <a:rPr lang="en-GB" sz="1400" dirty="0"/>
              <a:t>0:</a:t>
            </a:r>
          </a:p>
          <a:p>
            <a:r>
              <a:rPr lang="nl-NL" sz="1400" dirty="0">
                <a:solidFill>
                  <a:srgbClr val="A6A6A6"/>
                </a:solidFill>
                <a:sym typeface="Symbol" pitchFamily="2" charset="2"/>
              </a:rPr>
              <a:t></a:t>
            </a:r>
            <a:r>
              <a:rPr lang="en-GB" sz="1400" dirty="0"/>
              <a:t>y</a:t>
            </a:r>
            <a:r>
              <a:rPr lang="en-GB" sz="1400" dirty="0">
                <a:solidFill>
                  <a:srgbClr val="FF0000"/>
                </a:solidFill>
              </a:rPr>
              <a:t>=</a:t>
            </a:r>
            <a:r>
              <a:rPr lang="en-GB" sz="1400" b="1" dirty="0"/>
              <a:t>48</a:t>
            </a:r>
            <a:r>
              <a:rPr lang="en-GB" sz="1400" b="1" dirty="0">
                <a:solidFill>
                  <a:srgbClr val="FF0000"/>
                </a:solidFill>
              </a:rPr>
              <a:t>*</a:t>
            </a:r>
            <a:r>
              <a:rPr lang="en-GB" sz="1400" b="1" dirty="0"/>
              <a:t>j</a:t>
            </a:r>
          </a:p>
          <a:p>
            <a:r>
              <a:rPr lang="nl-NL" sz="1400" dirty="0">
                <a:solidFill>
                  <a:srgbClr val="A6A6A6"/>
                </a:solidFill>
                <a:sym typeface="Symbol" pitchFamily="2" charset="2"/>
              </a:rPr>
              <a:t></a:t>
            </a:r>
            <a:r>
              <a:rPr lang="en-GB" sz="1400" dirty="0"/>
              <a:t>else:</a:t>
            </a:r>
          </a:p>
          <a:p>
            <a:r>
              <a:rPr lang="nl-NL" sz="1400" dirty="0">
                <a:solidFill>
                  <a:srgbClr val="A6A6A6"/>
                </a:solidFill>
                <a:sym typeface="Symbol" pitchFamily="2" charset="2"/>
              </a:rPr>
              <a:t></a:t>
            </a:r>
            <a:r>
              <a:rPr lang="en-GB" sz="1400" dirty="0"/>
              <a:t>y</a:t>
            </a:r>
            <a:r>
              <a:rPr lang="en-GB" sz="1400" dirty="0">
                <a:solidFill>
                  <a:srgbClr val="FF0000"/>
                </a:solidFill>
              </a:rPr>
              <a:t>=</a:t>
            </a:r>
            <a:r>
              <a:rPr lang="en-GB" sz="1400" b="1" dirty="0"/>
              <a:t>48</a:t>
            </a:r>
            <a:r>
              <a:rPr lang="en-GB" sz="1400" b="1" dirty="0">
                <a:solidFill>
                  <a:srgbClr val="FF0000"/>
                </a:solidFill>
              </a:rPr>
              <a:t>*</a:t>
            </a:r>
            <a:r>
              <a:rPr lang="en-GB" sz="1400" b="1" dirty="0"/>
              <a:t>j </a:t>
            </a:r>
            <a:r>
              <a:rPr lang="en-GB" sz="1400" dirty="0"/>
              <a:t>-24</a:t>
            </a:r>
          </a:p>
          <a:p>
            <a:r>
              <a:rPr lang="nl-NL" sz="1400" dirty="0">
                <a:solidFill>
                  <a:srgbClr val="A6A6A6"/>
                </a:solidFill>
                <a:sym typeface="Symbol" pitchFamily="2" charset="2"/>
              </a:rPr>
              <a:t></a:t>
            </a:r>
            <a:r>
              <a:rPr lang="en-GB" sz="1400" dirty="0" err="1"/>
              <a:t>tegel</a:t>
            </a:r>
            <a:r>
              <a:rPr lang="en-GB" sz="1400" dirty="0"/>
              <a:t>(x,y,zwart,1)</a:t>
            </a:r>
          </a:p>
          <a:p>
            <a:r>
              <a:rPr lang="nl-NL" sz="1400" dirty="0">
                <a:solidFill>
                  <a:srgbClr val="A6A6A6"/>
                </a:solidFill>
                <a:sym typeface="Symbol" pitchFamily="2" charset="2"/>
              </a:rPr>
              <a:t></a:t>
            </a:r>
            <a:r>
              <a:rPr lang="en-GB" sz="1400" dirty="0" err="1"/>
              <a:t>tegel</a:t>
            </a:r>
            <a:r>
              <a:rPr lang="en-GB" sz="1400" dirty="0"/>
              <a:t>(x,y,grijs,-1)</a:t>
            </a:r>
            <a:endParaRPr lang="en-BE" sz="1400" dirty="0"/>
          </a:p>
        </p:txBody>
      </p:sp>
      <p:sp>
        <p:nvSpPr>
          <p:cNvPr id="15" name="Rectangle 6">
            <a:extLst>
              <a:ext uri="{FF2B5EF4-FFF2-40B4-BE49-F238E27FC236}">
                <a16:creationId xmlns:a16="http://schemas.microsoft.com/office/drawing/2014/main" id="{DFC92EE1-9461-6142-AE3D-1793DAA1E2B9}"/>
              </a:ext>
            </a:extLst>
          </p:cNvPr>
          <p:cNvSpPr>
            <a:spLocks noChangeArrowheads="1"/>
          </p:cNvSpPr>
          <p:nvPr/>
        </p:nvSpPr>
        <p:spPr bwMode="auto">
          <a:xfrm>
            <a:off x="914400" y="4306303"/>
            <a:ext cx="221381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BE"/>
          </a:p>
        </p:txBody>
      </p:sp>
    </p:spTree>
    <p:extLst>
      <p:ext uri="{BB962C8B-B14F-4D97-AF65-F5344CB8AC3E}">
        <p14:creationId xmlns:p14="http://schemas.microsoft.com/office/powerpoint/2010/main" val="8195208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F0A3072-C4D7-AD48-9FF7-721E1BF928CD}"/>
              </a:ext>
            </a:extLst>
          </p:cNvPr>
          <p:cNvPicPr>
            <a:picLocks noChangeAspect="1"/>
          </p:cNvPicPr>
          <p:nvPr/>
        </p:nvPicPr>
        <p:blipFill>
          <a:blip r:embed="rId3"/>
          <a:stretch>
            <a:fillRect/>
          </a:stretch>
        </p:blipFill>
        <p:spPr>
          <a:xfrm>
            <a:off x="5540715" y="4991818"/>
            <a:ext cx="2070100" cy="1562100"/>
          </a:xfrm>
          <a:prstGeom prst="rect">
            <a:avLst/>
          </a:prstGeom>
        </p:spPr>
      </p:pic>
      <p:pic>
        <p:nvPicPr>
          <p:cNvPr id="5" name="Picture 4">
            <a:extLst>
              <a:ext uri="{FF2B5EF4-FFF2-40B4-BE49-F238E27FC236}">
                <a16:creationId xmlns:a16="http://schemas.microsoft.com/office/drawing/2014/main" id="{5A82C6F5-DD33-CB4D-9670-A1B403A2E900}"/>
              </a:ext>
            </a:extLst>
          </p:cNvPr>
          <p:cNvPicPr>
            <a:picLocks noChangeAspect="1"/>
          </p:cNvPicPr>
          <p:nvPr/>
        </p:nvPicPr>
        <p:blipFill>
          <a:blip r:embed="rId4"/>
          <a:stretch>
            <a:fillRect/>
          </a:stretch>
        </p:blipFill>
        <p:spPr>
          <a:xfrm>
            <a:off x="5540715" y="1633240"/>
            <a:ext cx="2070100" cy="1562100"/>
          </a:xfrm>
          <a:prstGeom prst="rect">
            <a:avLst/>
          </a:prstGeom>
        </p:spPr>
      </p:pic>
      <p:pic>
        <p:nvPicPr>
          <p:cNvPr id="3" name="Picture 2">
            <a:extLst>
              <a:ext uri="{FF2B5EF4-FFF2-40B4-BE49-F238E27FC236}">
                <a16:creationId xmlns:a16="http://schemas.microsoft.com/office/drawing/2014/main" id="{11E2155A-DD5B-4542-BCA9-8F691096B7EC}"/>
              </a:ext>
            </a:extLst>
          </p:cNvPr>
          <p:cNvPicPr>
            <a:picLocks noChangeAspect="1"/>
          </p:cNvPicPr>
          <p:nvPr/>
        </p:nvPicPr>
        <p:blipFill>
          <a:blip r:embed="rId5"/>
          <a:stretch>
            <a:fillRect/>
          </a:stretch>
        </p:blipFill>
        <p:spPr>
          <a:xfrm>
            <a:off x="5540715" y="3312529"/>
            <a:ext cx="2070100" cy="1562100"/>
          </a:xfrm>
          <a:prstGeom prst="rect">
            <a:avLst/>
          </a:prstGeom>
        </p:spPr>
      </p:pic>
      <p:sp>
        <p:nvSpPr>
          <p:cNvPr id="37" name="TextBox 36">
            <a:extLst>
              <a:ext uri="{FF2B5EF4-FFF2-40B4-BE49-F238E27FC236}">
                <a16:creationId xmlns:a16="http://schemas.microsoft.com/office/drawing/2014/main" id="{1BD37EED-8487-9649-87E5-112ACDBD60D7}"/>
              </a:ext>
            </a:extLst>
          </p:cNvPr>
          <p:cNvSpPr txBox="1"/>
          <p:nvPr/>
        </p:nvSpPr>
        <p:spPr>
          <a:xfrm>
            <a:off x="304402" y="404813"/>
            <a:ext cx="3760517" cy="954107"/>
          </a:xfrm>
          <a:prstGeom prst="rect">
            <a:avLst/>
          </a:prstGeom>
          <a:noFill/>
        </p:spPr>
        <p:txBody>
          <a:bodyPr wrap="none" rtlCol="0">
            <a:spAutoFit/>
          </a:bodyPr>
          <a:lstStyle/>
          <a:p>
            <a:r>
              <a:rPr lang="en-BE" sz="2800" b="1" dirty="0">
                <a:solidFill>
                  <a:srgbClr val="932833"/>
                </a:solidFill>
              </a:rPr>
              <a:t>Computational Thinking</a:t>
            </a:r>
            <a:br>
              <a:rPr lang="en-BE" sz="2800" b="1" dirty="0">
                <a:solidFill>
                  <a:srgbClr val="932833"/>
                </a:solidFill>
              </a:rPr>
            </a:br>
            <a:r>
              <a:rPr lang="en-BE" sz="2800" b="1" i="1" dirty="0">
                <a:solidFill>
                  <a:srgbClr val="932833"/>
                </a:solidFill>
              </a:rPr>
              <a:t>in de klas</a:t>
            </a:r>
          </a:p>
        </p:txBody>
      </p:sp>
      <p:sp>
        <p:nvSpPr>
          <p:cNvPr id="36" name="TextBox 35">
            <a:extLst>
              <a:ext uri="{FF2B5EF4-FFF2-40B4-BE49-F238E27FC236}">
                <a16:creationId xmlns:a16="http://schemas.microsoft.com/office/drawing/2014/main" id="{57D8E8D9-3C61-3B45-890A-8ED7FD030929}"/>
              </a:ext>
            </a:extLst>
          </p:cNvPr>
          <p:cNvSpPr txBox="1"/>
          <p:nvPr/>
        </p:nvSpPr>
        <p:spPr>
          <a:xfrm>
            <a:off x="10088985" y="404812"/>
            <a:ext cx="1847044" cy="1384995"/>
          </a:xfrm>
          <a:prstGeom prst="rect">
            <a:avLst/>
          </a:prstGeom>
          <a:noFill/>
        </p:spPr>
        <p:txBody>
          <a:bodyPr wrap="none" rtlCol="0">
            <a:spAutoFit/>
          </a:bodyPr>
          <a:lstStyle/>
          <a:p>
            <a:pPr algn="r"/>
            <a:r>
              <a:rPr lang="en-GB" sz="2800" b="1" i="1" dirty="0">
                <a:solidFill>
                  <a:srgbClr val="932833"/>
                </a:solidFill>
              </a:rPr>
              <a:t>Tegel</a:t>
            </a:r>
          </a:p>
          <a:p>
            <a:pPr algn="r"/>
            <a:r>
              <a:rPr lang="en-GB" sz="2800" b="1" i="1" dirty="0">
                <a:solidFill>
                  <a:srgbClr val="932833"/>
                </a:solidFill>
              </a:rPr>
              <a:t>Vlakvulling</a:t>
            </a:r>
          </a:p>
          <a:p>
            <a:pPr algn="r"/>
            <a:endParaRPr lang="en-BE" sz="2800" b="1" i="1" dirty="0">
              <a:solidFill>
                <a:srgbClr val="932833"/>
              </a:solidFill>
            </a:endParaRPr>
          </a:p>
        </p:txBody>
      </p:sp>
      <p:sp>
        <p:nvSpPr>
          <p:cNvPr id="6" name="Rectangle 5">
            <a:extLst>
              <a:ext uri="{FF2B5EF4-FFF2-40B4-BE49-F238E27FC236}">
                <a16:creationId xmlns:a16="http://schemas.microsoft.com/office/drawing/2014/main" id="{AEB76692-F160-5246-8A2B-FA59DC10CCEC}"/>
              </a:ext>
            </a:extLst>
          </p:cNvPr>
          <p:cNvSpPr/>
          <p:nvPr/>
        </p:nvSpPr>
        <p:spPr>
          <a:xfrm>
            <a:off x="1748631" y="1529138"/>
            <a:ext cx="3696974" cy="5139869"/>
          </a:xfrm>
          <a:prstGeom prst="rect">
            <a:avLst/>
          </a:prstGeom>
        </p:spPr>
        <p:txBody>
          <a:bodyPr wrap="square">
            <a:spAutoFit/>
          </a:bodyPr>
          <a:lstStyle/>
          <a:p>
            <a:r>
              <a:rPr lang="en-BE" sz="1400" dirty="0">
                <a:solidFill>
                  <a:srgbClr val="0000FF"/>
                </a:solidFill>
              </a:rPr>
              <a:t>from</a:t>
            </a:r>
            <a:r>
              <a:rPr lang="en-BE" sz="1400" dirty="0"/>
              <a:t> ti_draw </a:t>
            </a:r>
            <a:r>
              <a:rPr lang="en-BE" sz="1400" dirty="0">
                <a:solidFill>
                  <a:srgbClr val="0000FF"/>
                </a:solidFill>
              </a:rPr>
              <a:t>import</a:t>
            </a:r>
            <a:r>
              <a:rPr lang="en-BE" sz="1400" dirty="0"/>
              <a:t> </a:t>
            </a:r>
            <a:r>
              <a:rPr lang="en-BE" sz="1400" dirty="0">
                <a:solidFill>
                  <a:srgbClr val="FF0000"/>
                </a:solidFill>
              </a:rPr>
              <a:t>*</a:t>
            </a:r>
          </a:p>
          <a:p>
            <a:r>
              <a:rPr lang="en-GB" sz="1400" dirty="0">
                <a:solidFill>
                  <a:srgbClr val="0000FF"/>
                </a:solidFill>
              </a:rPr>
              <a:t>from</a:t>
            </a:r>
            <a:r>
              <a:rPr lang="en-GB" sz="1400" dirty="0"/>
              <a:t> math </a:t>
            </a:r>
            <a:r>
              <a:rPr lang="en-GB" sz="1400" dirty="0">
                <a:solidFill>
                  <a:srgbClr val="0000FF"/>
                </a:solidFill>
              </a:rPr>
              <a:t>import</a:t>
            </a:r>
            <a:r>
              <a:rPr lang="en-GB" sz="1400" dirty="0"/>
              <a:t> sqrt</a:t>
            </a:r>
          </a:p>
          <a:p>
            <a:endParaRPr lang="en-GB" sz="500" dirty="0"/>
          </a:p>
          <a:p>
            <a:r>
              <a:rPr lang="en-GB" sz="1400" dirty="0"/>
              <a:t>zwart</a:t>
            </a:r>
            <a:r>
              <a:rPr lang="en-GB" sz="1400" dirty="0">
                <a:solidFill>
                  <a:srgbClr val="FF0000"/>
                </a:solidFill>
              </a:rPr>
              <a:t>=</a:t>
            </a:r>
            <a:r>
              <a:rPr lang="en-GB" sz="1400" dirty="0"/>
              <a:t>(0,0,0)</a:t>
            </a:r>
          </a:p>
          <a:p>
            <a:r>
              <a:rPr lang="en-GB" sz="1400" dirty="0"/>
              <a:t>grijs</a:t>
            </a:r>
            <a:r>
              <a:rPr lang="en-GB" sz="1400" dirty="0">
                <a:solidFill>
                  <a:srgbClr val="FF0000"/>
                </a:solidFill>
              </a:rPr>
              <a:t>=</a:t>
            </a:r>
            <a:r>
              <a:rPr lang="en-GB" sz="1400" dirty="0"/>
              <a:t>(200,200,200)</a:t>
            </a:r>
          </a:p>
          <a:p>
            <a:endParaRPr lang="en-GB" sz="500" dirty="0"/>
          </a:p>
          <a:p>
            <a:r>
              <a:rPr lang="en-GB" sz="1400" dirty="0"/>
              <a:t>f</a:t>
            </a:r>
            <a:r>
              <a:rPr lang="en-GB" sz="1400" dirty="0">
                <a:solidFill>
                  <a:srgbClr val="FF0000"/>
                </a:solidFill>
              </a:rPr>
              <a:t>=</a:t>
            </a:r>
            <a:r>
              <a:rPr lang="en-GB" sz="1400" dirty="0"/>
              <a:t>0.5</a:t>
            </a:r>
            <a:r>
              <a:rPr lang="en-GB" sz="1400" dirty="0">
                <a:solidFill>
                  <a:srgbClr val="FF0000"/>
                </a:solidFill>
              </a:rPr>
              <a:t>*</a:t>
            </a:r>
            <a:r>
              <a:rPr lang="en-GB" sz="1400" dirty="0"/>
              <a:t>sqrt(3)</a:t>
            </a:r>
          </a:p>
          <a:p>
            <a:endParaRPr lang="en-GB" sz="500" dirty="0"/>
          </a:p>
          <a:p>
            <a:r>
              <a:rPr lang="en-GB" sz="1400" dirty="0">
                <a:solidFill>
                  <a:srgbClr val="0000FF"/>
                </a:solidFill>
              </a:rPr>
              <a:t>def</a:t>
            </a:r>
            <a:r>
              <a:rPr lang="en-GB" sz="1400" dirty="0"/>
              <a:t> </a:t>
            </a:r>
            <a:r>
              <a:rPr lang="en-GB" sz="1400" dirty="0" err="1"/>
              <a:t>tegel</a:t>
            </a:r>
            <a:r>
              <a:rPr lang="en-GB" sz="1400" dirty="0"/>
              <a:t>(</a:t>
            </a:r>
            <a:r>
              <a:rPr lang="en-GB" sz="1400" dirty="0" err="1"/>
              <a:t>x,y,kleur,orientatie</a:t>
            </a:r>
            <a:r>
              <a:rPr lang="en-GB" sz="1400" dirty="0"/>
              <a:t>):</a:t>
            </a:r>
          </a:p>
          <a:p>
            <a:r>
              <a:rPr lang="nl-NL" sz="1400" dirty="0">
                <a:solidFill>
                  <a:srgbClr val="A6A6A6"/>
                </a:solidFill>
                <a:sym typeface="Symbol" pitchFamily="2" charset="2"/>
              </a:rPr>
              <a:t></a:t>
            </a:r>
            <a:r>
              <a:rPr lang="en-GB" sz="1400" dirty="0"/>
              <a:t>px</a:t>
            </a:r>
            <a:r>
              <a:rPr lang="en-GB" sz="1400" dirty="0">
                <a:solidFill>
                  <a:srgbClr val="FF0000"/>
                </a:solidFill>
              </a:rPr>
              <a:t>=</a:t>
            </a:r>
            <a:r>
              <a:rPr lang="en-GB" sz="1400" dirty="0"/>
              <a:t>[0,f,f,2</a:t>
            </a:r>
            <a:r>
              <a:rPr lang="en-GB" sz="1400" dirty="0">
                <a:solidFill>
                  <a:srgbClr val="FF0000"/>
                </a:solidFill>
              </a:rPr>
              <a:t>*</a:t>
            </a:r>
            <a:r>
              <a:rPr lang="en-GB" sz="1400" dirty="0"/>
              <a:t>f,2</a:t>
            </a:r>
            <a:r>
              <a:rPr lang="en-GB" sz="1400" dirty="0">
                <a:solidFill>
                  <a:srgbClr val="FF0000"/>
                </a:solidFill>
              </a:rPr>
              <a:t>*</a:t>
            </a:r>
            <a:r>
              <a:rPr lang="en-GB" sz="1400" dirty="0"/>
              <a:t>f,0,0]</a:t>
            </a:r>
          </a:p>
          <a:p>
            <a:r>
              <a:rPr lang="nl-NL" sz="1400" dirty="0">
                <a:solidFill>
                  <a:srgbClr val="A6A6A6"/>
                </a:solidFill>
                <a:sym typeface="Symbol" pitchFamily="2" charset="2"/>
              </a:rPr>
              <a:t></a:t>
            </a:r>
            <a:r>
              <a:rPr lang="en-GB" sz="1400" dirty="0" err="1"/>
              <a:t>py</a:t>
            </a:r>
            <a:r>
              <a:rPr lang="en-GB" sz="1400" dirty="0">
                <a:solidFill>
                  <a:srgbClr val="FF0000"/>
                </a:solidFill>
              </a:rPr>
              <a:t>=</a:t>
            </a:r>
            <a:r>
              <a:rPr lang="en-GB" sz="1400" dirty="0"/>
              <a:t>[0,0.5,1.5,2,3,2,0]</a:t>
            </a:r>
          </a:p>
          <a:p>
            <a:r>
              <a:rPr lang="nl-NL" sz="1400" dirty="0">
                <a:solidFill>
                  <a:srgbClr val="A6A6A6"/>
                </a:solidFill>
                <a:sym typeface="Symbol" pitchFamily="2" charset="2"/>
              </a:rPr>
              <a:t></a:t>
            </a:r>
            <a:r>
              <a:rPr lang="en-GB" sz="1400" dirty="0">
                <a:solidFill>
                  <a:srgbClr val="0000FF"/>
                </a:solidFill>
              </a:rPr>
              <a:t>for</a:t>
            </a:r>
            <a:r>
              <a:rPr lang="en-GB" sz="1400" dirty="0"/>
              <a:t> i </a:t>
            </a:r>
            <a:r>
              <a:rPr lang="en-GB" sz="1400" dirty="0">
                <a:solidFill>
                  <a:srgbClr val="0000FF"/>
                </a:solidFill>
              </a:rPr>
              <a:t>in</a:t>
            </a:r>
            <a:r>
              <a:rPr lang="en-GB" sz="1400" dirty="0"/>
              <a:t> range(7):</a:t>
            </a:r>
          </a:p>
          <a:p>
            <a:r>
              <a:rPr lang="nl-NL" sz="1400" dirty="0">
                <a:solidFill>
                  <a:srgbClr val="A6A6A6"/>
                </a:solidFill>
                <a:sym typeface="Symbol" pitchFamily="2" charset="2"/>
              </a:rPr>
              <a:t></a:t>
            </a:r>
            <a:r>
              <a:rPr lang="en-GB" sz="1400" dirty="0"/>
              <a:t>px[i]</a:t>
            </a:r>
            <a:r>
              <a:rPr lang="en-GB" sz="1400" dirty="0">
                <a:solidFill>
                  <a:srgbClr val="FF0000"/>
                </a:solidFill>
              </a:rPr>
              <a:t>=</a:t>
            </a:r>
            <a:r>
              <a:rPr lang="en-GB" sz="1400" dirty="0"/>
              <a:t>x+16</a:t>
            </a:r>
            <a:r>
              <a:rPr lang="en-GB" sz="1400" dirty="0">
                <a:solidFill>
                  <a:srgbClr val="FF0000"/>
                </a:solidFill>
              </a:rPr>
              <a:t>*</a:t>
            </a:r>
            <a:r>
              <a:rPr lang="en-GB" sz="1400" dirty="0"/>
              <a:t>px[i]</a:t>
            </a:r>
            <a:r>
              <a:rPr lang="en-GB" sz="1400" dirty="0">
                <a:solidFill>
                  <a:srgbClr val="FF0000"/>
                </a:solidFill>
              </a:rPr>
              <a:t>*</a:t>
            </a:r>
            <a:r>
              <a:rPr lang="en-GB" sz="1400" dirty="0"/>
              <a:t>orientatie</a:t>
            </a:r>
          </a:p>
          <a:p>
            <a:r>
              <a:rPr lang="nl-NL" sz="1400" dirty="0">
                <a:solidFill>
                  <a:srgbClr val="A6A6A6"/>
                </a:solidFill>
                <a:sym typeface="Symbol" pitchFamily="2" charset="2"/>
              </a:rPr>
              <a:t></a:t>
            </a:r>
            <a:r>
              <a:rPr lang="en-GB" sz="1400" dirty="0" err="1"/>
              <a:t>py</a:t>
            </a:r>
            <a:r>
              <a:rPr lang="en-GB" sz="1400" dirty="0"/>
              <a:t>[i]</a:t>
            </a:r>
            <a:r>
              <a:rPr lang="en-GB" sz="1400" dirty="0">
                <a:solidFill>
                  <a:srgbClr val="FF0000"/>
                </a:solidFill>
              </a:rPr>
              <a:t>=</a:t>
            </a:r>
            <a:r>
              <a:rPr lang="en-GB" sz="1400" dirty="0"/>
              <a:t>y</a:t>
            </a:r>
            <a:r>
              <a:rPr lang="en-GB" sz="1400" dirty="0">
                <a:solidFill>
                  <a:srgbClr val="FF0000"/>
                </a:solidFill>
              </a:rPr>
              <a:t>-</a:t>
            </a:r>
            <a:r>
              <a:rPr lang="en-GB" sz="1400" dirty="0"/>
              <a:t>16</a:t>
            </a:r>
            <a:r>
              <a:rPr lang="en-GB" sz="1400" dirty="0">
                <a:solidFill>
                  <a:srgbClr val="FF0000"/>
                </a:solidFill>
              </a:rPr>
              <a:t>*</a:t>
            </a:r>
            <a:r>
              <a:rPr lang="en-GB" sz="1400" dirty="0" err="1"/>
              <a:t>py</a:t>
            </a:r>
            <a:r>
              <a:rPr lang="en-GB" sz="1400" dirty="0"/>
              <a:t>[i]</a:t>
            </a:r>
          </a:p>
          <a:p>
            <a:r>
              <a:rPr lang="nl-NL" sz="1400" dirty="0">
                <a:solidFill>
                  <a:srgbClr val="A6A6A6"/>
                </a:solidFill>
                <a:sym typeface="Symbol" pitchFamily="2" charset="2"/>
              </a:rPr>
              <a:t></a:t>
            </a:r>
            <a:r>
              <a:rPr lang="en-GB" sz="1400" dirty="0" err="1"/>
              <a:t>set_color</a:t>
            </a:r>
            <a:r>
              <a:rPr lang="en-GB" sz="1400" dirty="0"/>
              <a:t>(kleur)</a:t>
            </a:r>
          </a:p>
          <a:p>
            <a:r>
              <a:rPr lang="nl-NL" sz="1400" dirty="0">
                <a:solidFill>
                  <a:srgbClr val="A6A6A6"/>
                </a:solidFill>
                <a:sym typeface="Symbol" pitchFamily="2" charset="2"/>
              </a:rPr>
              <a:t></a:t>
            </a:r>
            <a:r>
              <a:rPr lang="en-GB" sz="1400" dirty="0" err="1"/>
              <a:t>fill_poly</a:t>
            </a:r>
            <a:r>
              <a:rPr lang="en-GB" sz="1400" dirty="0"/>
              <a:t>(</a:t>
            </a:r>
            <a:r>
              <a:rPr lang="en-GB" sz="1400" dirty="0" err="1"/>
              <a:t>px,py</a:t>
            </a:r>
            <a:r>
              <a:rPr lang="en-GB" sz="1400" dirty="0"/>
              <a:t>)</a:t>
            </a:r>
          </a:p>
          <a:p>
            <a:endParaRPr lang="en-GB" sz="500" dirty="0"/>
          </a:p>
          <a:p>
            <a:r>
              <a:rPr lang="en-GB" sz="1400" dirty="0">
                <a:solidFill>
                  <a:srgbClr val="0000FF"/>
                </a:solidFill>
              </a:rPr>
              <a:t>for</a:t>
            </a:r>
            <a:r>
              <a:rPr lang="en-GB" sz="1400" dirty="0"/>
              <a:t> i </a:t>
            </a:r>
            <a:r>
              <a:rPr lang="en-GB" sz="1400" dirty="0">
                <a:solidFill>
                  <a:srgbClr val="0000FF"/>
                </a:solidFill>
              </a:rPr>
              <a:t>in</a:t>
            </a:r>
            <a:r>
              <a:rPr lang="en-GB" sz="1400" dirty="0"/>
              <a:t> range(10):</a:t>
            </a:r>
          </a:p>
          <a:p>
            <a:r>
              <a:rPr lang="nl-NL" sz="1400" dirty="0">
                <a:solidFill>
                  <a:srgbClr val="A6A6A6"/>
                </a:solidFill>
                <a:sym typeface="Symbol" pitchFamily="2" charset="2"/>
              </a:rPr>
              <a:t></a:t>
            </a:r>
            <a:r>
              <a:rPr lang="nl-NL" sz="1400" dirty="0" err="1">
                <a:solidFill>
                  <a:srgbClr val="0000FF"/>
                </a:solidFill>
                <a:sym typeface="Symbol" pitchFamily="2" charset="2"/>
              </a:rPr>
              <a:t>for</a:t>
            </a:r>
            <a:r>
              <a:rPr lang="nl-NL" sz="1400" dirty="0">
                <a:sym typeface="Symbol" pitchFamily="2" charset="2"/>
              </a:rPr>
              <a:t> j </a:t>
            </a:r>
            <a:r>
              <a:rPr lang="nl-NL" sz="1400" dirty="0">
                <a:solidFill>
                  <a:srgbClr val="0000FF"/>
                </a:solidFill>
                <a:sym typeface="Symbol" pitchFamily="2" charset="2"/>
              </a:rPr>
              <a:t>in</a:t>
            </a:r>
            <a:r>
              <a:rPr lang="nl-NL" sz="1400" dirty="0">
                <a:sym typeface="Symbol" pitchFamily="2" charset="2"/>
              </a:rPr>
              <a:t> range(6):</a:t>
            </a:r>
          </a:p>
          <a:p>
            <a:r>
              <a:rPr lang="nl-NL" sz="1400" dirty="0">
                <a:solidFill>
                  <a:srgbClr val="A6A6A6"/>
                </a:solidFill>
                <a:sym typeface="Symbol" pitchFamily="2" charset="2"/>
              </a:rPr>
              <a:t></a:t>
            </a:r>
            <a:r>
              <a:rPr lang="en-GB" sz="1400" dirty="0"/>
              <a:t>x</a:t>
            </a:r>
            <a:r>
              <a:rPr lang="en-GB" sz="1400" dirty="0">
                <a:solidFill>
                  <a:srgbClr val="FF0000"/>
                </a:solidFill>
              </a:rPr>
              <a:t>=</a:t>
            </a:r>
            <a:r>
              <a:rPr lang="en-GB" sz="1400" dirty="0"/>
              <a:t>48</a:t>
            </a:r>
            <a:r>
              <a:rPr lang="en-GB" sz="1400" dirty="0">
                <a:solidFill>
                  <a:srgbClr val="FF0000"/>
                </a:solidFill>
              </a:rPr>
              <a:t>*</a:t>
            </a:r>
            <a:r>
              <a:rPr lang="en-GB" sz="1400" dirty="0"/>
              <a:t>f</a:t>
            </a:r>
            <a:r>
              <a:rPr lang="en-GB" sz="1400" dirty="0">
                <a:solidFill>
                  <a:srgbClr val="FF0000"/>
                </a:solidFill>
              </a:rPr>
              <a:t>*</a:t>
            </a:r>
            <a:r>
              <a:rPr lang="en-GB" sz="1400" dirty="0"/>
              <a:t>I</a:t>
            </a:r>
          </a:p>
          <a:p>
            <a:r>
              <a:rPr lang="nl-NL" sz="1400" dirty="0">
                <a:solidFill>
                  <a:srgbClr val="A6A6A6"/>
                </a:solidFill>
                <a:sym typeface="Symbol" pitchFamily="2" charset="2"/>
              </a:rPr>
              <a:t></a:t>
            </a:r>
            <a:r>
              <a:rPr lang="en-GB" sz="1400" dirty="0"/>
              <a:t>if i</a:t>
            </a:r>
            <a:r>
              <a:rPr lang="en-GB" sz="1400" dirty="0">
                <a:solidFill>
                  <a:srgbClr val="FF0000"/>
                </a:solidFill>
              </a:rPr>
              <a:t>%</a:t>
            </a:r>
            <a:r>
              <a:rPr lang="en-GB" sz="1400" dirty="0"/>
              <a:t>2</a:t>
            </a:r>
            <a:r>
              <a:rPr lang="en-GB" sz="1400" dirty="0">
                <a:solidFill>
                  <a:srgbClr val="FF0000"/>
                </a:solidFill>
              </a:rPr>
              <a:t>==</a:t>
            </a:r>
            <a:r>
              <a:rPr lang="en-GB" sz="1400" dirty="0"/>
              <a:t>0:</a:t>
            </a:r>
          </a:p>
          <a:p>
            <a:r>
              <a:rPr lang="nl-NL" sz="1400" dirty="0">
                <a:solidFill>
                  <a:srgbClr val="A6A6A6"/>
                </a:solidFill>
                <a:sym typeface="Symbol" pitchFamily="2" charset="2"/>
              </a:rPr>
              <a:t></a:t>
            </a:r>
            <a:r>
              <a:rPr lang="en-GB" sz="1400" dirty="0"/>
              <a:t>y</a:t>
            </a:r>
            <a:r>
              <a:rPr lang="en-GB" sz="1400" dirty="0">
                <a:solidFill>
                  <a:srgbClr val="FF0000"/>
                </a:solidFill>
              </a:rPr>
              <a:t>=</a:t>
            </a:r>
            <a:r>
              <a:rPr lang="en-GB" sz="1400" dirty="0"/>
              <a:t>48</a:t>
            </a:r>
            <a:r>
              <a:rPr lang="en-GB" sz="1400" dirty="0">
                <a:solidFill>
                  <a:srgbClr val="FF0000"/>
                </a:solidFill>
              </a:rPr>
              <a:t>*</a:t>
            </a:r>
            <a:r>
              <a:rPr lang="en-GB" sz="1400" dirty="0"/>
              <a:t>j</a:t>
            </a:r>
          </a:p>
          <a:p>
            <a:r>
              <a:rPr lang="nl-NL" sz="1400" dirty="0">
                <a:solidFill>
                  <a:srgbClr val="A6A6A6"/>
                </a:solidFill>
                <a:sym typeface="Symbol" pitchFamily="2" charset="2"/>
              </a:rPr>
              <a:t></a:t>
            </a:r>
            <a:r>
              <a:rPr lang="en-GB" sz="1400" dirty="0"/>
              <a:t>else:</a:t>
            </a:r>
          </a:p>
          <a:p>
            <a:r>
              <a:rPr lang="nl-NL" sz="1400" dirty="0">
                <a:solidFill>
                  <a:srgbClr val="A6A6A6"/>
                </a:solidFill>
                <a:sym typeface="Symbol" pitchFamily="2" charset="2"/>
              </a:rPr>
              <a:t></a:t>
            </a:r>
            <a:r>
              <a:rPr lang="en-GB" sz="1400" dirty="0"/>
              <a:t>y</a:t>
            </a:r>
            <a:r>
              <a:rPr lang="en-GB" sz="1400" dirty="0">
                <a:solidFill>
                  <a:srgbClr val="FF0000"/>
                </a:solidFill>
              </a:rPr>
              <a:t>=</a:t>
            </a:r>
            <a:r>
              <a:rPr lang="en-GB" sz="1400" dirty="0"/>
              <a:t>48</a:t>
            </a:r>
            <a:r>
              <a:rPr lang="en-GB" sz="1400" dirty="0">
                <a:solidFill>
                  <a:srgbClr val="FF0000"/>
                </a:solidFill>
              </a:rPr>
              <a:t>*</a:t>
            </a:r>
            <a:r>
              <a:rPr lang="en-GB" sz="1400" dirty="0"/>
              <a:t>j -24</a:t>
            </a:r>
          </a:p>
          <a:p>
            <a:r>
              <a:rPr lang="nl-NL" sz="1400" dirty="0">
                <a:solidFill>
                  <a:srgbClr val="A6A6A6"/>
                </a:solidFill>
                <a:sym typeface="Symbol" pitchFamily="2" charset="2"/>
              </a:rPr>
              <a:t></a:t>
            </a:r>
            <a:r>
              <a:rPr lang="en-GB" sz="1400" dirty="0" err="1"/>
              <a:t>tegel</a:t>
            </a:r>
            <a:r>
              <a:rPr lang="en-GB" sz="1400" dirty="0"/>
              <a:t>(x,y,zwart,1)</a:t>
            </a:r>
          </a:p>
          <a:p>
            <a:r>
              <a:rPr lang="nl-NL" sz="1400" dirty="0">
                <a:solidFill>
                  <a:srgbClr val="A6A6A6"/>
                </a:solidFill>
                <a:sym typeface="Symbol" pitchFamily="2" charset="2"/>
              </a:rPr>
              <a:t></a:t>
            </a:r>
            <a:r>
              <a:rPr lang="en-GB" sz="1400" dirty="0" err="1"/>
              <a:t>tegel</a:t>
            </a:r>
            <a:r>
              <a:rPr lang="en-GB" sz="1400" dirty="0"/>
              <a:t>(x,y,grijs,-1)</a:t>
            </a:r>
            <a:endParaRPr lang="en-BE" sz="1400" dirty="0"/>
          </a:p>
        </p:txBody>
      </p:sp>
      <p:sp>
        <p:nvSpPr>
          <p:cNvPr id="15" name="Rectangle 6">
            <a:extLst>
              <a:ext uri="{FF2B5EF4-FFF2-40B4-BE49-F238E27FC236}">
                <a16:creationId xmlns:a16="http://schemas.microsoft.com/office/drawing/2014/main" id="{DFC92EE1-9461-6142-AE3D-1793DAA1E2B9}"/>
              </a:ext>
            </a:extLst>
          </p:cNvPr>
          <p:cNvSpPr>
            <a:spLocks noChangeArrowheads="1"/>
          </p:cNvSpPr>
          <p:nvPr/>
        </p:nvSpPr>
        <p:spPr bwMode="auto">
          <a:xfrm>
            <a:off x="914400" y="4306303"/>
            <a:ext cx="221381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BE"/>
          </a:p>
        </p:txBody>
      </p:sp>
      <p:pic>
        <p:nvPicPr>
          <p:cNvPr id="2" name="Picture 1">
            <a:extLst>
              <a:ext uri="{FF2B5EF4-FFF2-40B4-BE49-F238E27FC236}">
                <a16:creationId xmlns:a16="http://schemas.microsoft.com/office/drawing/2014/main" id="{A4BAE816-B138-C54F-97B8-6C664AB37533}"/>
              </a:ext>
            </a:extLst>
          </p:cNvPr>
          <p:cNvPicPr>
            <a:picLocks noChangeAspect="1"/>
          </p:cNvPicPr>
          <p:nvPr/>
        </p:nvPicPr>
        <p:blipFill>
          <a:blip r:embed="rId6"/>
          <a:stretch>
            <a:fillRect/>
          </a:stretch>
        </p:blipFill>
        <p:spPr>
          <a:xfrm>
            <a:off x="9425132" y="2248845"/>
            <a:ext cx="2070100" cy="1562100"/>
          </a:xfrm>
          <a:prstGeom prst="rect">
            <a:avLst/>
          </a:prstGeom>
        </p:spPr>
      </p:pic>
      <p:grpSp>
        <p:nvGrpSpPr>
          <p:cNvPr id="4" name="Group 3">
            <a:extLst>
              <a:ext uri="{FF2B5EF4-FFF2-40B4-BE49-F238E27FC236}">
                <a16:creationId xmlns:a16="http://schemas.microsoft.com/office/drawing/2014/main" id="{E6B3F868-4DFA-B743-8FF0-68AA2157EA0E}"/>
              </a:ext>
            </a:extLst>
          </p:cNvPr>
          <p:cNvGrpSpPr/>
          <p:nvPr/>
        </p:nvGrpSpPr>
        <p:grpSpPr>
          <a:xfrm>
            <a:off x="9024929" y="1656560"/>
            <a:ext cx="2878898" cy="523220"/>
            <a:chOff x="8958426" y="1689811"/>
            <a:chExt cx="2878898" cy="523220"/>
          </a:xfrm>
        </p:grpSpPr>
        <p:sp>
          <p:nvSpPr>
            <p:cNvPr id="10" name="Rectangle 9">
              <a:extLst>
                <a:ext uri="{FF2B5EF4-FFF2-40B4-BE49-F238E27FC236}">
                  <a16:creationId xmlns:a16="http://schemas.microsoft.com/office/drawing/2014/main" id="{C566B496-079E-744C-B4FE-57B9AE78DE0B}"/>
                </a:ext>
              </a:extLst>
            </p:cNvPr>
            <p:cNvSpPr/>
            <p:nvPr/>
          </p:nvSpPr>
          <p:spPr>
            <a:xfrm>
              <a:off x="8958426" y="1689811"/>
              <a:ext cx="1392107" cy="523220"/>
            </a:xfrm>
            <a:prstGeom prst="rect">
              <a:avLst/>
            </a:prstGeom>
          </p:spPr>
          <p:txBody>
            <a:bodyPr wrap="square">
              <a:spAutoFit/>
            </a:bodyPr>
            <a:lstStyle/>
            <a:p>
              <a:r>
                <a:rPr lang="en-GB" sz="1400" dirty="0"/>
                <a:t>rood</a:t>
              </a:r>
              <a:r>
                <a:rPr lang="en-GB" sz="1400" dirty="0">
                  <a:solidFill>
                    <a:srgbClr val="FF0000"/>
                  </a:solidFill>
                </a:rPr>
                <a:t>=</a:t>
              </a:r>
              <a:r>
                <a:rPr lang="en-GB" sz="1400" dirty="0"/>
                <a:t>(255,0,0)</a:t>
              </a:r>
            </a:p>
            <a:p>
              <a:r>
                <a:rPr lang="en-GB" sz="1400" dirty="0"/>
                <a:t>blauw</a:t>
              </a:r>
              <a:r>
                <a:rPr lang="en-GB" sz="1400" dirty="0">
                  <a:solidFill>
                    <a:srgbClr val="FF0000"/>
                  </a:solidFill>
                </a:rPr>
                <a:t>=</a:t>
              </a:r>
              <a:r>
                <a:rPr lang="en-GB" sz="1400" dirty="0"/>
                <a:t>(0,0,255)</a:t>
              </a:r>
              <a:endParaRPr lang="en-BE" sz="1400" dirty="0"/>
            </a:p>
          </p:txBody>
        </p:sp>
        <p:sp>
          <p:nvSpPr>
            <p:cNvPr id="13" name="Rectangle 12">
              <a:extLst>
                <a:ext uri="{FF2B5EF4-FFF2-40B4-BE49-F238E27FC236}">
                  <a16:creationId xmlns:a16="http://schemas.microsoft.com/office/drawing/2014/main" id="{15BDAFF1-BA13-9847-8376-D07ADF90A191}"/>
                </a:ext>
              </a:extLst>
            </p:cNvPr>
            <p:cNvSpPr/>
            <p:nvPr/>
          </p:nvSpPr>
          <p:spPr>
            <a:xfrm>
              <a:off x="10374319" y="1689811"/>
              <a:ext cx="1463005" cy="523220"/>
            </a:xfrm>
            <a:prstGeom prst="rect">
              <a:avLst/>
            </a:prstGeom>
          </p:spPr>
          <p:txBody>
            <a:bodyPr wrap="square">
              <a:spAutoFit/>
            </a:bodyPr>
            <a:lstStyle/>
            <a:p>
              <a:r>
                <a:rPr lang="en-GB" sz="1400" dirty="0" err="1"/>
                <a:t>tegel</a:t>
              </a:r>
              <a:r>
                <a:rPr lang="en-GB" sz="1400" dirty="0"/>
                <a:t>(x,y,blauw,1)</a:t>
              </a:r>
            </a:p>
            <a:p>
              <a:r>
                <a:rPr lang="en-GB" sz="1400" dirty="0" err="1"/>
                <a:t>tegel</a:t>
              </a:r>
              <a:r>
                <a:rPr lang="en-GB" sz="1400" dirty="0"/>
                <a:t>(x,y,rood,-1)</a:t>
              </a:r>
              <a:endParaRPr lang="en-BE" sz="1400" dirty="0"/>
            </a:p>
          </p:txBody>
        </p:sp>
      </p:grpSp>
    </p:spTree>
    <p:extLst>
      <p:ext uri="{BB962C8B-B14F-4D97-AF65-F5344CB8AC3E}">
        <p14:creationId xmlns:p14="http://schemas.microsoft.com/office/powerpoint/2010/main" val="1482217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77C2F6CB-7CC7-794F-94B6-8E57FA290F39}"/>
              </a:ext>
            </a:extLst>
          </p:cNvPr>
          <p:cNvGrpSpPr>
            <a:grpSpLocks noChangeAspect="1"/>
          </p:cNvGrpSpPr>
          <p:nvPr/>
        </p:nvGrpSpPr>
        <p:grpSpPr>
          <a:xfrm>
            <a:off x="332786" y="0"/>
            <a:ext cx="6015628" cy="4852659"/>
            <a:chOff x="675547" y="951722"/>
            <a:chExt cx="6348556" cy="5121223"/>
          </a:xfrm>
        </p:grpSpPr>
        <p:pic>
          <p:nvPicPr>
            <p:cNvPr id="26" name="Picture 4" descr="Key Concepts of Computational Thinking - Digital Promise">
              <a:extLst>
                <a:ext uri="{FF2B5EF4-FFF2-40B4-BE49-F238E27FC236}">
                  <a16:creationId xmlns:a16="http://schemas.microsoft.com/office/drawing/2014/main" id="{24ACB91E-A8B3-4748-8F15-9DA9424A8970}"/>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r="4249"/>
            <a:stretch/>
          </p:blipFill>
          <p:spPr bwMode="auto">
            <a:xfrm>
              <a:off x="675547" y="951722"/>
              <a:ext cx="6348556" cy="5121223"/>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EFB8014C-BA45-B242-B79E-B473E741B4E3}"/>
                </a:ext>
              </a:extLst>
            </p:cNvPr>
            <p:cNvSpPr/>
            <p:nvPr/>
          </p:nvSpPr>
          <p:spPr>
            <a:xfrm>
              <a:off x="2743200" y="1436914"/>
              <a:ext cx="4280902" cy="942392"/>
            </a:xfrm>
            <a:prstGeom prst="rect">
              <a:avLst/>
            </a:prstGeom>
            <a:solidFill>
              <a:srgbClr val="9328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grpSp>
      <p:sp>
        <p:nvSpPr>
          <p:cNvPr id="7" name="TextBox 6">
            <a:extLst>
              <a:ext uri="{FF2B5EF4-FFF2-40B4-BE49-F238E27FC236}">
                <a16:creationId xmlns:a16="http://schemas.microsoft.com/office/drawing/2014/main" id="{577F283E-135C-F941-82BB-E7281CE7F8BD}"/>
              </a:ext>
            </a:extLst>
          </p:cNvPr>
          <p:cNvSpPr txBox="1"/>
          <p:nvPr/>
        </p:nvSpPr>
        <p:spPr>
          <a:xfrm>
            <a:off x="2459210" y="627905"/>
            <a:ext cx="3760517" cy="523220"/>
          </a:xfrm>
          <a:prstGeom prst="rect">
            <a:avLst/>
          </a:prstGeom>
          <a:noFill/>
        </p:spPr>
        <p:txBody>
          <a:bodyPr wrap="none" rtlCol="0">
            <a:spAutoFit/>
          </a:bodyPr>
          <a:lstStyle/>
          <a:p>
            <a:r>
              <a:rPr lang="en-BE" sz="2800" b="1" dirty="0">
                <a:solidFill>
                  <a:schemeClr val="bg1"/>
                </a:solidFill>
              </a:rPr>
              <a:t>Computational Thinking</a:t>
            </a:r>
          </a:p>
        </p:txBody>
      </p:sp>
      <p:sp>
        <p:nvSpPr>
          <p:cNvPr id="28" name="Rectangle 27">
            <a:extLst>
              <a:ext uri="{FF2B5EF4-FFF2-40B4-BE49-F238E27FC236}">
                <a16:creationId xmlns:a16="http://schemas.microsoft.com/office/drawing/2014/main" id="{4F329FA0-5018-C64E-832C-86E4642A3CDC}"/>
              </a:ext>
            </a:extLst>
          </p:cNvPr>
          <p:cNvSpPr/>
          <p:nvPr/>
        </p:nvSpPr>
        <p:spPr>
          <a:xfrm>
            <a:off x="332785" y="4868106"/>
            <a:ext cx="6142659" cy="1554272"/>
          </a:xfrm>
          <a:prstGeom prst="rect">
            <a:avLst/>
          </a:prstGeom>
        </p:spPr>
        <p:txBody>
          <a:bodyPr wrap="square">
            <a:spAutoFit/>
          </a:bodyPr>
          <a:lstStyle/>
          <a:p>
            <a:r>
              <a:rPr lang="en-GB" i="1" dirty="0">
                <a:solidFill>
                  <a:srgbClr val="595652"/>
                </a:solidFill>
                <a:latin typeface="Avenir" panose="02000503020000020003" pitchFamily="2" charset="0"/>
              </a:rPr>
              <a:t>Computational thinking is the </a:t>
            </a:r>
            <a:r>
              <a:rPr lang="en-GB" b="1" i="1" dirty="0">
                <a:solidFill>
                  <a:srgbClr val="C00000"/>
                </a:solidFill>
                <a:latin typeface="Avenir" panose="02000503020000020003" pitchFamily="2" charset="0"/>
              </a:rPr>
              <a:t>thought processes </a:t>
            </a:r>
            <a:r>
              <a:rPr lang="en-GB" i="1" dirty="0">
                <a:solidFill>
                  <a:srgbClr val="595652"/>
                </a:solidFill>
                <a:latin typeface="Avenir" panose="02000503020000020003" pitchFamily="2" charset="0"/>
              </a:rPr>
              <a:t>involved in formulating problems and their solutions so that the solutions are represented in a form that can be effectively carried out by an information-processing agent </a:t>
            </a:r>
          </a:p>
          <a:p>
            <a:endParaRPr lang="en-GB" sz="700" i="1" dirty="0">
              <a:solidFill>
                <a:srgbClr val="595652"/>
              </a:solidFill>
              <a:latin typeface="Avenir" panose="02000503020000020003" pitchFamily="2" charset="0"/>
            </a:endParaRPr>
          </a:p>
          <a:p>
            <a:r>
              <a:rPr lang="en-GB" sz="1600" dirty="0">
                <a:solidFill>
                  <a:srgbClr val="595652"/>
                </a:solidFill>
                <a:latin typeface="Avenir" panose="02000503020000020003" pitchFamily="2" charset="0"/>
              </a:rPr>
              <a:t>                                                                    Jeannette Wing, 2006</a:t>
            </a:r>
            <a:endParaRPr lang="en-GB" sz="1600" dirty="0">
              <a:solidFill>
                <a:srgbClr val="595652"/>
              </a:solidFill>
              <a:effectLst/>
              <a:latin typeface="Avenir" panose="02000503020000020003" pitchFamily="2" charset="0"/>
            </a:endParaRPr>
          </a:p>
        </p:txBody>
      </p:sp>
      <p:sp>
        <p:nvSpPr>
          <p:cNvPr id="3" name="Rectangle 2">
            <a:extLst>
              <a:ext uri="{FF2B5EF4-FFF2-40B4-BE49-F238E27FC236}">
                <a16:creationId xmlns:a16="http://schemas.microsoft.com/office/drawing/2014/main" id="{F9CF223F-8888-2843-8BFC-1F717A223338}"/>
              </a:ext>
            </a:extLst>
          </p:cNvPr>
          <p:cNvSpPr/>
          <p:nvPr/>
        </p:nvSpPr>
        <p:spPr>
          <a:xfrm>
            <a:off x="4466452" y="1067257"/>
            <a:ext cx="1742144" cy="338554"/>
          </a:xfrm>
          <a:prstGeom prst="rect">
            <a:avLst/>
          </a:prstGeom>
        </p:spPr>
        <p:txBody>
          <a:bodyPr wrap="none">
            <a:spAutoFit/>
          </a:bodyPr>
          <a:lstStyle/>
          <a:p>
            <a:r>
              <a:rPr lang="en-BE" sz="1600" dirty="0">
                <a:solidFill>
                  <a:schemeClr val="bg1"/>
                </a:solidFill>
                <a:hlinkClick r:id="rId4">
                  <a:extLst>
                    <a:ext uri="{A12FA001-AC4F-418D-AE19-62706E023703}">
                      <ahyp:hlinkClr xmlns:ahyp="http://schemas.microsoft.com/office/drawing/2018/hyperlinkcolor" val="tx"/>
                    </a:ext>
                  </a:extLst>
                </a:hlinkClick>
              </a:rPr>
              <a:t>digitalpromise.org</a:t>
            </a:r>
            <a:r>
              <a:rPr lang="en-BE" sz="1600" dirty="0">
                <a:solidFill>
                  <a:schemeClr val="bg1"/>
                </a:solidFill>
              </a:rPr>
              <a:t> </a:t>
            </a:r>
          </a:p>
        </p:txBody>
      </p:sp>
      <p:pic>
        <p:nvPicPr>
          <p:cNvPr id="8" name="Picture 6" descr="Conrad Wolfram on Computational Thinking | Getting Smart">
            <a:extLst>
              <a:ext uri="{FF2B5EF4-FFF2-40B4-BE49-F238E27FC236}">
                <a16:creationId xmlns:a16="http://schemas.microsoft.com/office/drawing/2014/main" id="{02C33AC7-F733-3742-8CC8-23E858B7089F}"/>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b="11337"/>
          <a:stretch/>
        </p:blipFill>
        <p:spPr bwMode="auto">
          <a:xfrm>
            <a:off x="7634721" y="338449"/>
            <a:ext cx="3490075" cy="2554041"/>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Four steps to computational thinking—click to enlarge">
            <a:extLst>
              <a:ext uri="{FF2B5EF4-FFF2-40B4-BE49-F238E27FC236}">
                <a16:creationId xmlns:a16="http://schemas.microsoft.com/office/drawing/2014/main" id="{3AEF609F-E4F6-3F41-B944-8BF45D3BF46C}"/>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a:stretch/>
        </p:blipFill>
        <p:spPr bwMode="auto">
          <a:xfrm>
            <a:off x="7035281" y="3037666"/>
            <a:ext cx="4689101" cy="27103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Four steps to computational thinking—click to enlarge">
            <a:extLst>
              <a:ext uri="{FF2B5EF4-FFF2-40B4-BE49-F238E27FC236}">
                <a16:creationId xmlns:a16="http://schemas.microsoft.com/office/drawing/2014/main" id="{37D9AA43-C5CC-0240-BC4E-4FF4CF67AB78}"/>
              </a:ext>
            </a:extLst>
          </p:cNvPr>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a:stretch/>
        </p:blipFill>
        <p:spPr bwMode="auto">
          <a:xfrm>
            <a:off x="7034046" y="3308702"/>
            <a:ext cx="1211429" cy="31136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F84EA92-6E76-2145-A324-4DF433E549DD}"/>
              </a:ext>
            </a:extLst>
          </p:cNvPr>
          <p:cNvSpPr/>
          <p:nvPr/>
        </p:nvSpPr>
        <p:spPr>
          <a:xfrm>
            <a:off x="7131414" y="3453880"/>
            <a:ext cx="1006614" cy="2621605"/>
          </a:xfrm>
          <a:prstGeom prst="rect">
            <a:avLst/>
          </a:prstGeom>
          <a:solidFill>
            <a:srgbClr val="FFE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18" name="Picture 17" descr="A close up of a flower&#10;&#10;Description automatically generated">
            <a:extLst>
              <a:ext uri="{FF2B5EF4-FFF2-40B4-BE49-F238E27FC236}">
                <a16:creationId xmlns:a16="http://schemas.microsoft.com/office/drawing/2014/main" id="{BD756D30-A8A8-3742-BE80-0149FA1EECC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71935" y="3434772"/>
            <a:ext cx="707987" cy="398403"/>
          </a:xfrm>
          <a:prstGeom prst="rect">
            <a:avLst/>
          </a:prstGeom>
        </p:spPr>
      </p:pic>
      <p:sp>
        <p:nvSpPr>
          <p:cNvPr id="22" name="TextBox 21">
            <a:extLst>
              <a:ext uri="{FF2B5EF4-FFF2-40B4-BE49-F238E27FC236}">
                <a16:creationId xmlns:a16="http://schemas.microsoft.com/office/drawing/2014/main" id="{CA8AA0D6-5C1A-6041-A66C-BE7753B736F9}"/>
              </a:ext>
            </a:extLst>
          </p:cNvPr>
          <p:cNvSpPr txBox="1"/>
          <p:nvPr/>
        </p:nvSpPr>
        <p:spPr>
          <a:xfrm>
            <a:off x="10407287" y="2770592"/>
            <a:ext cx="1410964" cy="261610"/>
          </a:xfrm>
          <a:prstGeom prst="rect">
            <a:avLst/>
          </a:prstGeom>
          <a:noFill/>
        </p:spPr>
        <p:txBody>
          <a:bodyPr wrap="none" rtlCol="0">
            <a:spAutoFit/>
          </a:bodyPr>
          <a:lstStyle/>
          <a:p>
            <a:r>
              <a:rPr lang="en-GB" sz="1100" dirty="0">
                <a:solidFill>
                  <a:srgbClr val="595652"/>
                </a:solidFill>
                <a:hlinkClick r:id="rId9"/>
              </a:rPr>
              <a:t>C</a:t>
            </a:r>
            <a:r>
              <a:rPr lang="en-BE" sz="1100" dirty="0">
                <a:solidFill>
                  <a:srgbClr val="595652"/>
                </a:solidFill>
                <a:hlinkClick r:id="rId9"/>
              </a:rPr>
              <a:t>omputerBasedMath</a:t>
            </a:r>
            <a:endParaRPr lang="en-BE" sz="1100" dirty="0">
              <a:solidFill>
                <a:srgbClr val="595652"/>
              </a:solidFill>
            </a:endParaRPr>
          </a:p>
        </p:txBody>
      </p:sp>
      <p:sp>
        <p:nvSpPr>
          <p:cNvPr id="15" name="TextBox 14">
            <a:extLst>
              <a:ext uri="{FF2B5EF4-FFF2-40B4-BE49-F238E27FC236}">
                <a16:creationId xmlns:a16="http://schemas.microsoft.com/office/drawing/2014/main" id="{B026F393-1738-474B-8603-2C509526E337}"/>
              </a:ext>
            </a:extLst>
          </p:cNvPr>
          <p:cNvSpPr txBox="1"/>
          <p:nvPr/>
        </p:nvSpPr>
        <p:spPr>
          <a:xfrm>
            <a:off x="7125099" y="4436907"/>
            <a:ext cx="1029064" cy="1169551"/>
          </a:xfrm>
          <a:prstGeom prst="rect">
            <a:avLst/>
          </a:prstGeom>
          <a:noFill/>
        </p:spPr>
        <p:txBody>
          <a:bodyPr wrap="none" rtlCol="0">
            <a:spAutoFit/>
          </a:bodyPr>
          <a:lstStyle/>
          <a:p>
            <a:pPr algn="ctr"/>
            <a:r>
              <a:rPr lang="en-BE" sz="1400" dirty="0">
                <a:solidFill>
                  <a:srgbClr val="595652"/>
                </a:solidFill>
              </a:rPr>
              <a:t>Virus</a:t>
            </a:r>
          </a:p>
          <a:p>
            <a:pPr algn="ctr"/>
            <a:endParaRPr lang="en-BE" sz="1400" dirty="0">
              <a:solidFill>
                <a:srgbClr val="595652"/>
              </a:solidFill>
            </a:endParaRPr>
          </a:p>
          <a:p>
            <a:pPr algn="ctr"/>
            <a:r>
              <a:rPr lang="en-BE" sz="1400" dirty="0">
                <a:solidFill>
                  <a:srgbClr val="595652"/>
                </a:solidFill>
              </a:rPr>
              <a:t>Transmissie</a:t>
            </a:r>
          </a:p>
          <a:p>
            <a:pPr algn="ctr"/>
            <a:endParaRPr lang="en-BE" sz="1400" dirty="0">
              <a:solidFill>
                <a:srgbClr val="595652"/>
              </a:solidFill>
            </a:endParaRPr>
          </a:p>
          <a:p>
            <a:pPr algn="ctr"/>
            <a:r>
              <a:rPr lang="en-BE" sz="1400" dirty="0">
                <a:solidFill>
                  <a:srgbClr val="595652"/>
                </a:solidFill>
              </a:rPr>
              <a:t>Incubatie</a:t>
            </a:r>
          </a:p>
        </p:txBody>
      </p:sp>
    </p:spTree>
    <p:extLst>
      <p:ext uri="{BB962C8B-B14F-4D97-AF65-F5344CB8AC3E}">
        <p14:creationId xmlns:p14="http://schemas.microsoft.com/office/powerpoint/2010/main" val="22531604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F0A3072-C4D7-AD48-9FF7-721E1BF928CD}"/>
              </a:ext>
            </a:extLst>
          </p:cNvPr>
          <p:cNvPicPr>
            <a:picLocks noChangeAspect="1"/>
          </p:cNvPicPr>
          <p:nvPr/>
        </p:nvPicPr>
        <p:blipFill>
          <a:blip r:embed="rId3"/>
          <a:stretch>
            <a:fillRect/>
          </a:stretch>
        </p:blipFill>
        <p:spPr>
          <a:xfrm>
            <a:off x="5540715" y="4991818"/>
            <a:ext cx="2070100" cy="1562100"/>
          </a:xfrm>
          <a:prstGeom prst="rect">
            <a:avLst/>
          </a:prstGeom>
        </p:spPr>
      </p:pic>
      <p:pic>
        <p:nvPicPr>
          <p:cNvPr id="5" name="Picture 4">
            <a:extLst>
              <a:ext uri="{FF2B5EF4-FFF2-40B4-BE49-F238E27FC236}">
                <a16:creationId xmlns:a16="http://schemas.microsoft.com/office/drawing/2014/main" id="{5A82C6F5-DD33-CB4D-9670-A1B403A2E900}"/>
              </a:ext>
            </a:extLst>
          </p:cNvPr>
          <p:cNvPicPr>
            <a:picLocks noChangeAspect="1"/>
          </p:cNvPicPr>
          <p:nvPr/>
        </p:nvPicPr>
        <p:blipFill>
          <a:blip r:embed="rId4"/>
          <a:stretch>
            <a:fillRect/>
          </a:stretch>
        </p:blipFill>
        <p:spPr>
          <a:xfrm>
            <a:off x="5540715" y="1633240"/>
            <a:ext cx="2070100" cy="1562100"/>
          </a:xfrm>
          <a:prstGeom prst="rect">
            <a:avLst/>
          </a:prstGeom>
        </p:spPr>
      </p:pic>
      <p:pic>
        <p:nvPicPr>
          <p:cNvPr id="3" name="Picture 2">
            <a:extLst>
              <a:ext uri="{FF2B5EF4-FFF2-40B4-BE49-F238E27FC236}">
                <a16:creationId xmlns:a16="http://schemas.microsoft.com/office/drawing/2014/main" id="{11E2155A-DD5B-4542-BCA9-8F691096B7EC}"/>
              </a:ext>
            </a:extLst>
          </p:cNvPr>
          <p:cNvPicPr>
            <a:picLocks noChangeAspect="1"/>
          </p:cNvPicPr>
          <p:nvPr/>
        </p:nvPicPr>
        <p:blipFill>
          <a:blip r:embed="rId5"/>
          <a:stretch>
            <a:fillRect/>
          </a:stretch>
        </p:blipFill>
        <p:spPr>
          <a:xfrm>
            <a:off x="5540715" y="3312529"/>
            <a:ext cx="2070100" cy="1562100"/>
          </a:xfrm>
          <a:prstGeom prst="rect">
            <a:avLst/>
          </a:prstGeom>
        </p:spPr>
      </p:pic>
      <p:sp>
        <p:nvSpPr>
          <p:cNvPr id="37" name="TextBox 36">
            <a:extLst>
              <a:ext uri="{FF2B5EF4-FFF2-40B4-BE49-F238E27FC236}">
                <a16:creationId xmlns:a16="http://schemas.microsoft.com/office/drawing/2014/main" id="{1BD37EED-8487-9649-87E5-112ACDBD60D7}"/>
              </a:ext>
            </a:extLst>
          </p:cNvPr>
          <p:cNvSpPr txBox="1"/>
          <p:nvPr/>
        </p:nvSpPr>
        <p:spPr>
          <a:xfrm>
            <a:off x="304402" y="404813"/>
            <a:ext cx="3760517" cy="954107"/>
          </a:xfrm>
          <a:prstGeom prst="rect">
            <a:avLst/>
          </a:prstGeom>
          <a:noFill/>
        </p:spPr>
        <p:txBody>
          <a:bodyPr wrap="none" rtlCol="0">
            <a:spAutoFit/>
          </a:bodyPr>
          <a:lstStyle/>
          <a:p>
            <a:r>
              <a:rPr lang="en-BE" sz="2800" b="1" dirty="0">
                <a:solidFill>
                  <a:srgbClr val="932833"/>
                </a:solidFill>
              </a:rPr>
              <a:t>Computational Thinking</a:t>
            </a:r>
            <a:br>
              <a:rPr lang="en-BE" sz="2800" b="1" dirty="0">
                <a:solidFill>
                  <a:srgbClr val="932833"/>
                </a:solidFill>
              </a:rPr>
            </a:br>
            <a:r>
              <a:rPr lang="en-BE" sz="2800" b="1" i="1" dirty="0">
                <a:solidFill>
                  <a:srgbClr val="932833"/>
                </a:solidFill>
              </a:rPr>
              <a:t>in de klas</a:t>
            </a:r>
          </a:p>
        </p:txBody>
      </p:sp>
      <p:sp>
        <p:nvSpPr>
          <p:cNvPr id="36" name="TextBox 35">
            <a:extLst>
              <a:ext uri="{FF2B5EF4-FFF2-40B4-BE49-F238E27FC236}">
                <a16:creationId xmlns:a16="http://schemas.microsoft.com/office/drawing/2014/main" id="{57D8E8D9-3C61-3B45-890A-8ED7FD030929}"/>
              </a:ext>
            </a:extLst>
          </p:cNvPr>
          <p:cNvSpPr txBox="1"/>
          <p:nvPr/>
        </p:nvSpPr>
        <p:spPr>
          <a:xfrm>
            <a:off x="10088985" y="404812"/>
            <a:ext cx="1847044" cy="1384995"/>
          </a:xfrm>
          <a:prstGeom prst="rect">
            <a:avLst/>
          </a:prstGeom>
          <a:noFill/>
        </p:spPr>
        <p:txBody>
          <a:bodyPr wrap="none" rtlCol="0">
            <a:spAutoFit/>
          </a:bodyPr>
          <a:lstStyle/>
          <a:p>
            <a:pPr algn="r"/>
            <a:r>
              <a:rPr lang="en-GB" sz="2800" b="1" i="1" dirty="0">
                <a:solidFill>
                  <a:srgbClr val="932833"/>
                </a:solidFill>
              </a:rPr>
              <a:t>Tegel</a:t>
            </a:r>
          </a:p>
          <a:p>
            <a:pPr algn="r"/>
            <a:r>
              <a:rPr lang="en-GB" sz="2800" b="1" i="1" dirty="0">
                <a:solidFill>
                  <a:srgbClr val="932833"/>
                </a:solidFill>
              </a:rPr>
              <a:t>Vlakvulling</a:t>
            </a:r>
          </a:p>
          <a:p>
            <a:pPr algn="r"/>
            <a:endParaRPr lang="en-BE" sz="2800" b="1" i="1" dirty="0">
              <a:solidFill>
                <a:srgbClr val="932833"/>
              </a:solidFill>
            </a:endParaRPr>
          </a:p>
        </p:txBody>
      </p:sp>
      <p:sp>
        <p:nvSpPr>
          <p:cNvPr id="6" name="Rectangle 5">
            <a:extLst>
              <a:ext uri="{FF2B5EF4-FFF2-40B4-BE49-F238E27FC236}">
                <a16:creationId xmlns:a16="http://schemas.microsoft.com/office/drawing/2014/main" id="{AEB76692-F160-5246-8A2B-FA59DC10CCEC}"/>
              </a:ext>
            </a:extLst>
          </p:cNvPr>
          <p:cNvSpPr/>
          <p:nvPr/>
        </p:nvSpPr>
        <p:spPr>
          <a:xfrm>
            <a:off x="1748631" y="1529138"/>
            <a:ext cx="3696974" cy="5139869"/>
          </a:xfrm>
          <a:prstGeom prst="rect">
            <a:avLst/>
          </a:prstGeom>
        </p:spPr>
        <p:txBody>
          <a:bodyPr wrap="square">
            <a:spAutoFit/>
          </a:bodyPr>
          <a:lstStyle/>
          <a:p>
            <a:r>
              <a:rPr lang="en-BE" sz="1400" dirty="0">
                <a:solidFill>
                  <a:srgbClr val="0000FF"/>
                </a:solidFill>
              </a:rPr>
              <a:t>from</a:t>
            </a:r>
            <a:r>
              <a:rPr lang="en-BE" sz="1400" dirty="0"/>
              <a:t> ti_draw </a:t>
            </a:r>
            <a:r>
              <a:rPr lang="en-BE" sz="1400" dirty="0">
                <a:solidFill>
                  <a:srgbClr val="0000FF"/>
                </a:solidFill>
              </a:rPr>
              <a:t>import</a:t>
            </a:r>
            <a:r>
              <a:rPr lang="en-BE" sz="1400" dirty="0"/>
              <a:t> </a:t>
            </a:r>
            <a:r>
              <a:rPr lang="en-BE" sz="1400" dirty="0">
                <a:solidFill>
                  <a:srgbClr val="FF0000"/>
                </a:solidFill>
              </a:rPr>
              <a:t>*</a:t>
            </a:r>
          </a:p>
          <a:p>
            <a:r>
              <a:rPr lang="en-GB" sz="1400" dirty="0">
                <a:solidFill>
                  <a:srgbClr val="0000FF"/>
                </a:solidFill>
              </a:rPr>
              <a:t>from</a:t>
            </a:r>
            <a:r>
              <a:rPr lang="en-GB" sz="1400" dirty="0"/>
              <a:t> math </a:t>
            </a:r>
            <a:r>
              <a:rPr lang="en-GB" sz="1400" dirty="0">
                <a:solidFill>
                  <a:srgbClr val="0000FF"/>
                </a:solidFill>
              </a:rPr>
              <a:t>import</a:t>
            </a:r>
            <a:r>
              <a:rPr lang="en-GB" sz="1400" dirty="0"/>
              <a:t> sqrt</a:t>
            </a:r>
          </a:p>
          <a:p>
            <a:endParaRPr lang="en-GB" sz="500" dirty="0"/>
          </a:p>
          <a:p>
            <a:r>
              <a:rPr lang="en-GB" sz="1400" dirty="0"/>
              <a:t>zwart</a:t>
            </a:r>
            <a:r>
              <a:rPr lang="en-GB" sz="1400" dirty="0">
                <a:solidFill>
                  <a:srgbClr val="FF0000"/>
                </a:solidFill>
              </a:rPr>
              <a:t>=</a:t>
            </a:r>
            <a:r>
              <a:rPr lang="en-GB" sz="1400" dirty="0"/>
              <a:t>(0,0,0)</a:t>
            </a:r>
          </a:p>
          <a:p>
            <a:r>
              <a:rPr lang="en-GB" sz="1400" dirty="0"/>
              <a:t>grijs</a:t>
            </a:r>
            <a:r>
              <a:rPr lang="en-GB" sz="1400" dirty="0">
                <a:solidFill>
                  <a:srgbClr val="FF0000"/>
                </a:solidFill>
              </a:rPr>
              <a:t>=</a:t>
            </a:r>
            <a:r>
              <a:rPr lang="en-GB" sz="1400" dirty="0"/>
              <a:t>(200,200,200)</a:t>
            </a:r>
          </a:p>
          <a:p>
            <a:endParaRPr lang="en-GB" sz="500" dirty="0"/>
          </a:p>
          <a:p>
            <a:r>
              <a:rPr lang="en-GB" sz="1400" dirty="0"/>
              <a:t>f</a:t>
            </a:r>
            <a:r>
              <a:rPr lang="en-GB" sz="1400" dirty="0">
                <a:solidFill>
                  <a:srgbClr val="FF0000"/>
                </a:solidFill>
              </a:rPr>
              <a:t>=</a:t>
            </a:r>
            <a:r>
              <a:rPr lang="en-GB" sz="1400" dirty="0"/>
              <a:t>0.5</a:t>
            </a:r>
            <a:r>
              <a:rPr lang="en-GB" sz="1400" dirty="0">
                <a:solidFill>
                  <a:srgbClr val="FF0000"/>
                </a:solidFill>
              </a:rPr>
              <a:t>*</a:t>
            </a:r>
            <a:r>
              <a:rPr lang="en-GB" sz="1400" dirty="0"/>
              <a:t>sqrt(3)</a:t>
            </a:r>
          </a:p>
          <a:p>
            <a:endParaRPr lang="en-GB" sz="500" dirty="0"/>
          </a:p>
          <a:p>
            <a:r>
              <a:rPr lang="en-GB" sz="1400" dirty="0">
                <a:solidFill>
                  <a:srgbClr val="0000FF"/>
                </a:solidFill>
              </a:rPr>
              <a:t>def</a:t>
            </a:r>
            <a:r>
              <a:rPr lang="en-GB" sz="1400" dirty="0"/>
              <a:t> </a:t>
            </a:r>
            <a:r>
              <a:rPr lang="en-GB" sz="1400" dirty="0" err="1"/>
              <a:t>tegel</a:t>
            </a:r>
            <a:r>
              <a:rPr lang="en-GB" sz="1400" dirty="0"/>
              <a:t>(</a:t>
            </a:r>
            <a:r>
              <a:rPr lang="en-GB" sz="1400" dirty="0" err="1"/>
              <a:t>x,y,kleur,orientatie</a:t>
            </a:r>
            <a:r>
              <a:rPr lang="en-GB" sz="1400" dirty="0"/>
              <a:t>):</a:t>
            </a:r>
          </a:p>
          <a:p>
            <a:r>
              <a:rPr lang="nl-NL" sz="1400" dirty="0">
                <a:solidFill>
                  <a:srgbClr val="A6A6A6"/>
                </a:solidFill>
                <a:sym typeface="Symbol" pitchFamily="2" charset="2"/>
              </a:rPr>
              <a:t></a:t>
            </a:r>
            <a:r>
              <a:rPr lang="en-GB" sz="1400" dirty="0"/>
              <a:t>px</a:t>
            </a:r>
            <a:r>
              <a:rPr lang="en-GB" sz="1400" dirty="0">
                <a:solidFill>
                  <a:srgbClr val="FF0000"/>
                </a:solidFill>
              </a:rPr>
              <a:t>=</a:t>
            </a:r>
            <a:r>
              <a:rPr lang="en-GB" sz="1400" dirty="0"/>
              <a:t>[0,f,f,2</a:t>
            </a:r>
            <a:r>
              <a:rPr lang="en-GB" sz="1400" dirty="0">
                <a:solidFill>
                  <a:srgbClr val="FF0000"/>
                </a:solidFill>
              </a:rPr>
              <a:t>*</a:t>
            </a:r>
            <a:r>
              <a:rPr lang="en-GB" sz="1400" dirty="0"/>
              <a:t>f,2</a:t>
            </a:r>
            <a:r>
              <a:rPr lang="en-GB" sz="1400" dirty="0">
                <a:solidFill>
                  <a:srgbClr val="FF0000"/>
                </a:solidFill>
              </a:rPr>
              <a:t>*</a:t>
            </a:r>
            <a:r>
              <a:rPr lang="en-GB" sz="1400" dirty="0"/>
              <a:t>f,0,0]</a:t>
            </a:r>
          </a:p>
          <a:p>
            <a:r>
              <a:rPr lang="nl-NL" sz="1400" dirty="0">
                <a:solidFill>
                  <a:srgbClr val="A6A6A6"/>
                </a:solidFill>
                <a:sym typeface="Symbol" pitchFamily="2" charset="2"/>
              </a:rPr>
              <a:t></a:t>
            </a:r>
            <a:r>
              <a:rPr lang="en-GB" sz="1400" dirty="0" err="1"/>
              <a:t>py</a:t>
            </a:r>
            <a:r>
              <a:rPr lang="en-GB" sz="1400" dirty="0">
                <a:solidFill>
                  <a:srgbClr val="FF0000"/>
                </a:solidFill>
              </a:rPr>
              <a:t>=</a:t>
            </a:r>
            <a:r>
              <a:rPr lang="en-GB" sz="1400" dirty="0"/>
              <a:t>[0,0.5,1.5,2,3,2,0]</a:t>
            </a:r>
          </a:p>
          <a:p>
            <a:r>
              <a:rPr lang="nl-NL" sz="1400" dirty="0">
                <a:solidFill>
                  <a:srgbClr val="A6A6A6"/>
                </a:solidFill>
                <a:sym typeface="Symbol" pitchFamily="2" charset="2"/>
              </a:rPr>
              <a:t></a:t>
            </a:r>
            <a:r>
              <a:rPr lang="en-GB" sz="1400" dirty="0">
                <a:solidFill>
                  <a:srgbClr val="0000FF"/>
                </a:solidFill>
              </a:rPr>
              <a:t>for</a:t>
            </a:r>
            <a:r>
              <a:rPr lang="en-GB" sz="1400" dirty="0"/>
              <a:t> i </a:t>
            </a:r>
            <a:r>
              <a:rPr lang="en-GB" sz="1400" dirty="0">
                <a:solidFill>
                  <a:srgbClr val="0000FF"/>
                </a:solidFill>
              </a:rPr>
              <a:t>in</a:t>
            </a:r>
            <a:r>
              <a:rPr lang="en-GB" sz="1400" dirty="0"/>
              <a:t> range(7):</a:t>
            </a:r>
          </a:p>
          <a:p>
            <a:r>
              <a:rPr lang="nl-NL" sz="1400" dirty="0">
                <a:solidFill>
                  <a:srgbClr val="A6A6A6"/>
                </a:solidFill>
                <a:sym typeface="Symbol" pitchFamily="2" charset="2"/>
              </a:rPr>
              <a:t></a:t>
            </a:r>
            <a:r>
              <a:rPr lang="en-GB" sz="1400" dirty="0"/>
              <a:t>px[i]</a:t>
            </a:r>
            <a:r>
              <a:rPr lang="en-GB" sz="1400" dirty="0">
                <a:solidFill>
                  <a:srgbClr val="FF0000"/>
                </a:solidFill>
              </a:rPr>
              <a:t>=</a:t>
            </a:r>
            <a:r>
              <a:rPr lang="en-GB" sz="1400" dirty="0"/>
              <a:t>x+16</a:t>
            </a:r>
            <a:r>
              <a:rPr lang="en-GB" sz="1400" dirty="0">
                <a:solidFill>
                  <a:srgbClr val="FF0000"/>
                </a:solidFill>
              </a:rPr>
              <a:t>*</a:t>
            </a:r>
            <a:r>
              <a:rPr lang="en-GB" sz="1400" dirty="0"/>
              <a:t>px[i]</a:t>
            </a:r>
            <a:r>
              <a:rPr lang="en-GB" sz="1400" dirty="0">
                <a:solidFill>
                  <a:srgbClr val="FF0000"/>
                </a:solidFill>
              </a:rPr>
              <a:t>*</a:t>
            </a:r>
            <a:r>
              <a:rPr lang="en-GB" sz="1400" dirty="0"/>
              <a:t>orientatie</a:t>
            </a:r>
          </a:p>
          <a:p>
            <a:r>
              <a:rPr lang="nl-NL" sz="1400" dirty="0">
                <a:solidFill>
                  <a:srgbClr val="A6A6A6"/>
                </a:solidFill>
                <a:sym typeface="Symbol" pitchFamily="2" charset="2"/>
              </a:rPr>
              <a:t></a:t>
            </a:r>
            <a:r>
              <a:rPr lang="en-GB" sz="1400" dirty="0" err="1"/>
              <a:t>py</a:t>
            </a:r>
            <a:r>
              <a:rPr lang="en-GB" sz="1400" dirty="0"/>
              <a:t>[i]</a:t>
            </a:r>
            <a:r>
              <a:rPr lang="en-GB" sz="1400" dirty="0">
                <a:solidFill>
                  <a:srgbClr val="FF0000"/>
                </a:solidFill>
              </a:rPr>
              <a:t>=</a:t>
            </a:r>
            <a:r>
              <a:rPr lang="en-GB" sz="1400" dirty="0"/>
              <a:t>y</a:t>
            </a:r>
            <a:r>
              <a:rPr lang="en-GB" sz="1400" dirty="0">
                <a:solidFill>
                  <a:srgbClr val="FF0000"/>
                </a:solidFill>
              </a:rPr>
              <a:t>-</a:t>
            </a:r>
            <a:r>
              <a:rPr lang="en-GB" sz="1400" dirty="0"/>
              <a:t>16</a:t>
            </a:r>
            <a:r>
              <a:rPr lang="en-GB" sz="1400" dirty="0">
                <a:solidFill>
                  <a:srgbClr val="FF0000"/>
                </a:solidFill>
              </a:rPr>
              <a:t>*</a:t>
            </a:r>
            <a:r>
              <a:rPr lang="en-GB" sz="1400" dirty="0" err="1"/>
              <a:t>py</a:t>
            </a:r>
            <a:r>
              <a:rPr lang="en-GB" sz="1400" dirty="0"/>
              <a:t>[i]</a:t>
            </a:r>
          </a:p>
          <a:p>
            <a:r>
              <a:rPr lang="nl-NL" sz="1400" dirty="0">
                <a:solidFill>
                  <a:srgbClr val="A6A6A6"/>
                </a:solidFill>
                <a:sym typeface="Symbol" pitchFamily="2" charset="2"/>
              </a:rPr>
              <a:t></a:t>
            </a:r>
            <a:r>
              <a:rPr lang="en-GB" sz="1400" dirty="0" err="1"/>
              <a:t>set_color</a:t>
            </a:r>
            <a:r>
              <a:rPr lang="en-GB" sz="1400" dirty="0"/>
              <a:t>(kleur)</a:t>
            </a:r>
          </a:p>
          <a:p>
            <a:r>
              <a:rPr lang="nl-NL" sz="1400" dirty="0">
                <a:solidFill>
                  <a:srgbClr val="A6A6A6"/>
                </a:solidFill>
                <a:sym typeface="Symbol" pitchFamily="2" charset="2"/>
              </a:rPr>
              <a:t></a:t>
            </a:r>
            <a:r>
              <a:rPr lang="en-GB" sz="1400" dirty="0" err="1"/>
              <a:t>fill_poly</a:t>
            </a:r>
            <a:r>
              <a:rPr lang="en-GB" sz="1400" dirty="0"/>
              <a:t>(</a:t>
            </a:r>
            <a:r>
              <a:rPr lang="en-GB" sz="1400" dirty="0" err="1"/>
              <a:t>px,py</a:t>
            </a:r>
            <a:r>
              <a:rPr lang="en-GB" sz="1400" dirty="0"/>
              <a:t>)</a:t>
            </a:r>
          </a:p>
          <a:p>
            <a:endParaRPr lang="en-GB" sz="500" dirty="0"/>
          </a:p>
          <a:p>
            <a:r>
              <a:rPr lang="en-GB" sz="1400" dirty="0">
                <a:solidFill>
                  <a:srgbClr val="0000FF"/>
                </a:solidFill>
              </a:rPr>
              <a:t>for</a:t>
            </a:r>
            <a:r>
              <a:rPr lang="en-GB" sz="1400" dirty="0"/>
              <a:t> i </a:t>
            </a:r>
            <a:r>
              <a:rPr lang="en-GB" sz="1400" dirty="0">
                <a:solidFill>
                  <a:srgbClr val="0000FF"/>
                </a:solidFill>
              </a:rPr>
              <a:t>in</a:t>
            </a:r>
            <a:r>
              <a:rPr lang="en-GB" sz="1400" dirty="0"/>
              <a:t> range(10):</a:t>
            </a:r>
          </a:p>
          <a:p>
            <a:r>
              <a:rPr lang="nl-NL" sz="1400" dirty="0">
                <a:solidFill>
                  <a:srgbClr val="A6A6A6"/>
                </a:solidFill>
                <a:sym typeface="Symbol" pitchFamily="2" charset="2"/>
              </a:rPr>
              <a:t></a:t>
            </a:r>
            <a:r>
              <a:rPr lang="nl-NL" sz="1400" dirty="0" err="1">
                <a:solidFill>
                  <a:srgbClr val="0000FF"/>
                </a:solidFill>
                <a:sym typeface="Symbol" pitchFamily="2" charset="2"/>
              </a:rPr>
              <a:t>for</a:t>
            </a:r>
            <a:r>
              <a:rPr lang="nl-NL" sz="1400" dirty="0">
                <a:sym typeface="Symbol" pitchFamily="2" charset="2"/>
              </a:rPr>
              <a:t> j </a:t>
            </a:r>
            <a:r>
              <a:rPr lang="nl-NL" sz="1400" dirty="0">
                <a:solidFill>
                  <a:srgbClr val="0000FF"/>
                </a:solidFill>
                <a:sym typeface="Symbol" pitchFamily="2" charset="2"/>
              </a:rPr>
              <a:t>in</a:t>
            </a:r>
            <a:r>
              <a:rPr lang="nl-NL" sz="1400" dirty="0">
                <a:sym typeface="Symbol" pitchFamily="2" charset="2"/>
              </a:rPr>
              <a:t> range(6):</a:t>
            </a:r>
          </a:p>
          <a:p>
            <a:r>
              <a:rPr lang="nl-NL" sz="1400" dirty="0">
                <a:solidFill>
                  <a:srgbClr val="A6A6A6"/>
                </a:solidFill>
                <a:sym typeface="Symbol" pitchFamily="2" charset="2"/>
              </a:rPr>
              <a:t></a:t>
            </a:r>
            <a:r>
              <a:rPr lang="en-GB" sz="1400" dirty="0"/>
              <a:t>x</a:t>
            </a:r>
            <a:r>
              <a:rPr lang="en-GB" sz="1400" dirty="0">
                <a:solidFill>
                  <a:srgbClr val="FF0000"/>
                </a:solidFill>
              </a:rPr>
              <a:t>=</a:t>
            </a:r>
            <a:r>
              <a:rPr lang="en-GB" sz="1400" dirty="0"/>
              <a:t>48</a:t>
            </a:r>
            <a:r>
              <a:rPr lang="en-GB" sz="1400" dirty="0">
                <a:solidFill>
                  <a:srgbClr val="FF0000"/>
                </a:solidFill>
              </a:rPr>
              <a:t>*</a:t>
            </a:r>
            <a:r>
              <a:rPr lang="en-GB" sz="1400" dirty="0"/>
              <a:t>f</a:t>
            </a:r>
            <a:r>
              <a:rPr lang="en-GB" sz="1400" dirty="0">
                <a:solidFill>
                  <a:srgbClr val="FF0000"/>
                </a:solidFill>
              </a:rPr>
              <a:t>*</a:t>
            </a:r>
            <a:r>
              <a:rPr lang="en-GB" sz="1400" dirty="0"/>
              <a:t>I</a:t>
            </a:r>
          </a:p>
          <a:p>
            <a:r>
              <a:rPr lang="nl-NL" sz="1400" dirty="0">
                <a:solidFill>
                  <a:srgbClr val="A6A6A6"/>
                </a:solidFill>
                <a:sym typeface="Symbol" pitchFamily="2" charset="2"/>
              </a:rPr>
              <a:t></a:t>
            </a:r>
            <a:r>
              <a:rPr lang="en-GB" sz="1400" dirty="0"/>
              <a:t>if i</a:t>
            </a:r>
            <a:r>
              <a:rPr lang="en-GB" sz="1400" dirty="0">
                <a:solidFill>
                  <a:srgbClr val="FF0000"/>
                </a:solidFill>
              </a:rPr>
              <a:t>%</a:t>
            </a:r>
            <a:r>
              <a:rPr lang="en-GB" sz="1400" dirty="0"/>
              <a:t>2</a:t>
            </a:r>
            <a:r>
              <a:rPr lang="en-GB" sz="1400" dirty="0">
                <a:solidFill>
                  <a:srgbClr val="FF0000"/>
                </a:solidFill>
              </a:rPr>
              <a:t>==</a:t>
            </a:r>
            <a:r>
              <a:rPr lang="en-GB" sz="1400" dirty="0"/>
              <a:t>0:</a:t>
            </a:r>
          </a:p>
          <a:p>
            <a:r>
              <a:rPr lang="nl-NL" sz="1400" dirty="0">
                <a:solidFill>
                  <a:srgbClr val="A6A6A6"/>
                </a:solidFill>
                <a:sym typeface="Symbol" pitchFamily="2" charset="2"/>
              </a:rPr>
              <a:t></a:t>
            </a:r>
            <a:r>
              <a:rPr lang="en-GB" sz="1400" dirty="0"/>
              <a:t>y</a:t>
            </a:r>
            <a:r>
              <a:rPr lang="en-GB" sz="1400" dirty="0">
                <a:solidFill>
                  <a:srgbClr val="FF0000"/>
                </a:solidFill>
              </a:rPr>
              <a:t>=</a:t>
            </a:r>
            <a:r>
              <a:rPr lang="en-GB" sz="1400" dirty="0"/>
              <a:t>48</a:t>
            </a:r>
            <a:r>
              <a:rPr lang="en-GB" sz="1400" dirty="0">
                <a:solidFill>
                  <a:srgbClr val="FF0000"/>
                </a:solidFill>
              </a:rPr>
              <a:t>*</a:t>
            </a:r>
            <a:r>
              <a:rPr lang="en-GB" sz="1400" dirty="0"/>
              <a:t>j</a:t>
            </a:r>
          </a:p>
          <a:p>
            <a:r>
              <a:rPr lang="nl-NL" sz="1400" dirty="0">
                <a:solidFill>
                  <a:srgbClr val="A6A6A6"/>
                </a:solidFill>
                <a:sym typeface="Symbol" pitchFamily="2" charset="2"/>
              </a:rPr>
              <a:t></a:t>
            </a:r>
            <a:r>
              <a:rPr lang="en-GB" sz="1400" dirty="0"/>
              <a:t>else:</a:t>
            </a:r>
          </a:p>
          <a:p>
            <a:r>
              <a:rPr lang="nl-NL" sz="1400" dirty="0">
                <a:solidFill>
                  <a:srgbClr val="A6A6A6"/>
                </a:solidFill>
                <a:sym typeface="Symbol" pitchFamily="2" charset="2"/>
              </a:rPr>
              <a:t></a:t>
            </a:r>
            <a:r>
              <a:rPr lang="en-GB" sz="1400" dirty="0"/>
              <a:t>y</a:t>
            </a:r>
            <a:r>
              <a:rPr lang="en-GB" sz="1400" dirty="0">
                <a:solidFill>
                  <a:srgbClr val="FF0000"/>
                </a:solidFill>
              </a:rPr>
              <a:t>=</a:t>
            </a:r>
            <a:r>
              <a:rPr lang="en-GB" sz="1400" dirty="0"/>
              <a:t>48</a:t>
            </a:r>
            <a:r>
              <a:rPr lang="en-GB" sz="1400" dirty="0">
                <a:solidFill>
                  <a:srgbClr val="FF0000"/>
                </a:solidFill>
              </a:rPr>
              <a:t>*</a:t>
            </a:r>
            <a:r>
              <a:rPr lang="en-GB" sz="1400" dirty="0"/>
              <a:t>j -24</a:t>
            </a:r>
          </a:p>
          <a:p>
            <a:r>
              <a:rPr lang="nl-NL" sz="1400" dirty="0">
                <a:solidFill>
                  <a:srgbClr val="A6A6A6"/>
                </a:solidFill>
                <a:sym typeface="Symbol" pitchFamily="2" charset="2"/>
              </a:rPr>
              <a:t></a:t>
            </a:r>
            <a:r>
              <a:rPr lang="en-GB" sz="1400" dirty="0" err="1"/>
              <a:t>tegel</a:t>
            </a:r>
            <a:r>
              <a:rPr lang="en-GB" sz="1400" dirty="0"/>
              <a:t>(x,y,zwart,1)</a:t>
            </a:r>
          </a:p>
          <a:p>
            <a:r>
              <a:rPr lang="nl-NL" sz="1400" dirty="0">
                <a:solidFill>
                  <a:srgbClr val="A6A6A6"/>
                </a:solidFill>
                <a:sym typeface="Symbol" pitchFamily="2" charset="2"/>
              </a:rPr>
              <a:t></a:t>
            </a:r>
            <a:r>
              <a:rPr lang="en-GB" sz="1400" dirty="0" err="1"/>
              <a:t>tegel</a:t>
            </a:r>
            <a:r>
              <a:rPr lang="en-GB" sz="1400" dirty="0"/>
              <a:t>(x,y,grijs,-1)</a:t>
            </a:r>
            <a:endParaRPr lang="en-BE" sz="1400" dirty="0"/>
          </a:p>
        </p:txBody>
      </p:sp>
      <p:sp>
        <p:nvSpPr>
          <p:cNvPr id="15" name="Rectangle 6">
            <a:extLst>
              <a:ext uri="{FF2B5EF4-FFF2-40B4-BE49-F238E27FC236}">
                <a16:creationId xmlns:a16="http://schemas.microsoft.com/office/drawing/2014/main" id="{DFC92EE1-9461-6142-AE3D-1793DAA1E2B9}"/>
              </a:ext>
            </a:extLst>
          </p:cNvPr>
          <p:cNvSpPr>
            <a:spLocks noChangeArrowheads="1"/>
          </p:cNvSpPr>
          <p:nvPr/>
        </p:nvSpPr>
        <p:spPr bwMode="auto">
          <a:xfrm>
            <a:off x="914400" y="4306303"/>
            <a:ext cx="221381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BE"/>
          </a:p>
        </p:txBody>
      </p:sp>
      <p:pic>
        <p:nvPicPr>
          <p:cNvPr id="2" name="Picture 1">
            <a:extLst>
              <a:ext uri="{FF2B5EF4-FFF2-40B4-BE49-F238E27FC236}">
                <a16:creationId xmlns:a16="http://schemas.microsoft.com/office/drawing/2014/main" id="{A4BAE816-B138-C54F-97B8-6C664AB37533}"/>
              </a:ext>
            </a:extLst>
          </p:cNvPr>
          <p:cNvPicPr>
            <a:picLocks noChangeAspect="1"/>
          </p:cNvPicPr>
          <p:nvPr/>
        </p:nvPicPr>
        <p:blipFill>
          <a:blip r:embed="rId6"/>
          <a:stretch>
            <a:fillRect/>
          </a:stretch>
        </p:blipFill>
        <p:spPr>
          <a:xfrm>
            <a:off x="9425132" y="2248845"/>
            <a:ext cx="2070100" cy="1562100"/>
          </a:xfrm>
          <a:prstGeom prst="rect">
            <a:avLst/>
          </a:prstGeom>
        </p:spPr>
      </p:pic>
      <p:grpSp>
        <p:nvGrpSpPr>
          <p:cNvPr id="4" name="Group 3">
            <a:extLst>
              <a:ext uri="{FF2B5EF4-FFF2-40B4-BE49-F238E27FC236}">
                <a16:creationId xmlns:a16="http://schemas.microsoft.com/office/drawing/2014/main" id="{E6B3F868-4DFA-B743-8FF0-68AA2157EA0E}"/>
              </a:ext>
            </a:extLst>
          </p:cNvPr>
          <p:cNvGrpSpPr/>
          <p:nvPr/>
        </p:nvGrpSpPr>
        <p:grpSpPr>
          <a:xfrm>
            <a:off x="9024929" y="1656560"/>
            <a:ext cx="2878898" cy="523220"/>
            <a:chOff x="8958426" y="1689811"/>
            <a:chExt cx="2878898" cy="523220"/>
          </a:xfrm>
        </p:grpSpPr>
        <p:sp>
          <p:nvSpPr>
            <p:cNvPr id="10" name="Rectangle 9">
              <a:extLst>
                <a:ext uri="{FF2B5EF4-FFF2-40B4-BE49-F238E27FC236}">
                  <a16:creationId xmlns:a16="http://schemas.microsoft.com/office/drawing/2014/main" id="{C566B496-079E-744C-B4FE-57B9AE78DE0B}"/>
                </a:ext>
              </a:extLst>
            </p:cNvPr>
            <p:cNvSpPr/>
            <p:nvPr/>
          </p:nvSpPr>
          <p:spPr>
            <a:xfrm>
              <a:off x="8958426" y="1689811"/>
              <a:ext cx="1392107" cy="523220"/>
            </a:xfrm>
            <a:prstGeom prst="rect">
              <a:avLst/>
            </a:prstGeom>
          </p:spPr>
          <p:txBody>
            <a:bodyPr wrap="square">
              <a:spAutoFit/>
            </a:bodyPr>
            <a:lstStyle/>
            <a:p>
              <a:r>
                <a:rPr lang="en-GB" sz="1400" dirty="0"/>
                <a:t>rood</a:t>
              </a:r>
              <a:r>
                <a:rPr lang="en-GB" sz="1400" dirty="0">
                  <a:solidFill>
                    <a:srgbClr val="FF0000"/>
                  </a:solidFill>
                </a:rPr>
                <a:t>=</a:t>
              </a:r>
              <a:r>
                <a:rPr lang="en-GB" sz="1400" dirty="0"/>
                <a:t>(255,0,0)</a:t>
              </a:r>
            </a:p>
            <a:p>
              <a:r>
                <a:rPr lang="en-GB" sz="1400" dirty="0"/>
                <a:t>blauw</a:t>
              </a:r>
              <a:r>
                <a:rPr lang="en-GB" sz="1400" dirty="0">
                  <a:solidFill>
                    <a:srgbClr val="FF0000"/>
                  </a:solidFill>
                </a:rPr>
                <a:t>=</a:t>
              </a:r>
              <a:r>
                <a:rPr lang="en-GB" sz="1400" dirty="0"/>
                <a:t>(0,0,255)</a:t>
              </a:r>
              <a:endParaRPr lang="en-BE" sz="1400" dirty="0"/>
            </a:p>
          </p:txBody>
        </p:sp>
        <p:sp>
          <p:nvSpPr>
            <p:cNvPr id="13" name="Rectangle 12">
              <a:extLst>
                <a:ext uri="{FF2B5EF4-FFF2-40B4-BE49-F238E27FC236}">
                  <a16:creationId xmlns:a16="http://schemas.microsoft.com/office/drawing/2014/main" id="{15BDAFF1-BA13-9847-8376-D07ADF90A191}"/>
                </a:ext>
              </a:extLst>
            </p:cNvPr>
            <p:cNvSpPr/>
            <p:nvPr/>
          </p:nvSpPr>
          <p:spPr>
            <a:xfrm>
              <a:off x="10374319" y="1689811"/>
              <a:ext cx="1463005" cy="523220"/>
            </a:xfrm>
            <a:prstGeom prst="rect">
              <a:avLst/>
            </a:prstGeom>
          </p:spPr>
          <p:txBody>
            <a:bodyPr wrap="square">
              <a:spAutoFit/>
            </a:bodyPr>
            <a:lstStyle/>
            <a:p>
              <a:r>
                <a:rPr lang="en-GB" sz="1400" dirty="0" err="1"/>
                <a:t>tegel</a:t>
              </a:r>
              <a:r>
                <a:rPr lang="en-GB" sz="1400" dirty="0"/>
                <a:t>(x,y,blauw,1)</a:t>
              </a:r>
            </a:p>
            <a:p>
              <a:r>
                <a:rPr lang="en-GB" sz="1400" dirty="0" err="1"/>
                <a:t>tegel</a:t>
              </a:r>
              <a:r>
                <a:rPr lang="en-GB" sz="1400" dirty="0"/>
                <a:t>(x,y,rood,-1)</a:t>
              </a:r>
              <a:endParaRPr lang="en-BE" sz="1400" dirty="0"/>
            </a:p>
          </p:txBody>
        </p:sp>
      </p:grpSp>
      <p:sp>
        <p:nvSpPr>
          <p:cNvPr id="16" name="Rectangle 15">
            <a:extLst>
              <a:ext uri="{FF2B5EF4-FFF2-40B4-BE49-F238E27FC236}">
                <a16:creationId xmlns:a16="http://schemas.microsoft.com/office/drawing/2014/main" id="{4155E42A-E667-1840-95EA-974849486306}"/>
              </a:ext>
            </a:extLst>
          </p:cNvPr>
          <p:cNvSpPr/>
          <p:nvPr/>
        </p:nvSpPr>
        <p:spPr>
          <a:xfrm>
            <a:off x="9449186" y="4215449"/>
            <a:ext cx="2046046" cy="738664"/>
          </a:xfrm>
          <a:prstGeom prst="rect">
            <a:avLst/>
          </a:prstGeom>
        </p:spPr>
        <p:txBody>
          <a:bodyPr wrap="square">
            <a:spAutoFit/>
          </a:bodyPr>
          <a:lstStyle/>
          <a:p>
            <a:pPr algn="ctr"/>
            <a:r>
              <a:rPr lang="en-GB" sz="1400" dirty="0"/>
              <a:t>geel</a:t>
            </a:r>
            <a:r>
              <a:rPr lang="en-GB" sz="1400" dirty="0">
                <a:solidFill>
                  <a:srgbClr val="FF0000"/>
                </a:solidFill>
              </a:rPr>
              <a:t>=</a:t>
            </a:r>
            <a:r>
              <a:rPr lang="en-GB" sz="1400" dirty="0"/>
              <a:t>(255,255,0)</a:t>
            </a:r>
            <a:br>
              <a:rPr lang="en-GB" sz="1400" dirty="0"/>
            </a:br>
            <a:r>
              <a:rPr lang="en-GB" sz="1400" dirty="0" err="1"/>
              <a:t>set_color</a:t>
            </a:r>
            <a:r>
              <a:rPr lang="en-GB" sz="1400" dirty="0"/>
              <a:t>(geel)</a:t>
            </a:r>
          </a:p>
          <a:p>
            <a:pPr algn="ctr"/>
            <a:r>
              <a:rPr lang="en-GB" sz="1400" dirty="0" err="1"/>
              <a:t>fill_rect</a:t>
            </a:r>
            <a:r>
              <a:rPr lang="en-GB" sz="1400" dirty="0"/>
              <a:t>(0,0,318,212)</a:t>
            </a:r>
            <a:endParaRPr lang="en-BE" sz="1400" dirty="0"/>
          </a:p>
        </p:txBody>
      </p:sp>
      <p:pic>
        <p:nvPicPr>
          <p:cNvPr id="12" name="Picture 11">
            <a:extLst>
              <a:ext uri="{FF2B5EF4-FFF2-40B4-BE49-F238E27FC236}">
                <a16:creationId xmlns:a16="http://schemas.microsoft.com/office/drawing/2014/main" id="{F4CC5000-822F-7345-9059-39EC6CE76AF5}"/>
              </a:ext>
            </a:extLst>
          </p:cNvPr>
          <p:cNvPicPr>
            <a:picLocks noChangeAspect="1"/>
          </p:cNvPicPr>
          <p:nvPr/>
        </p:nvPicPr>
        <p:blipFill>
          <a:blip r:embed="rId7"/>
          <a:stretch>
            <a:fillRect/>
          </a:stretch>
        </p:blipFill>
        <p:spPr>
          <a:xfrm>
            <a:off x="9449186" y="4991818"/>
            <a:ext cx="2070100" cy="1562100"/>
          </a:xfrm>
          <a:prstGeom prst="rect">
            <a:avLst/>
          </a:prstGeom>
        </p:spPr>
      </p:pic>
    </p:spTree>
    <p:extLst>
      <p:ext uri="{BB962C8B-B14F-4D97-AF65-F5344CB8AC3E}">
        <p14:creationId xmlns:p14="http://schemas.microsoft.com/office/powerpoint/2010/main" val="32465832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1BD37EED-8487-9649-87E5-112ACDBD60D7}"/>
              </a:ext>
            </a:extLst>
          </p:cNvPr>
          <p:cNvSpPr txBox="1"/>
          <p:nvPr/>
        </p:nvSpPr>
        <p:spPr>
          <a:xfrm>
            <a:off x="304402" y="404813"/>
            <a:ext cx="3760517" cy="954107"/>
          </a:xfrm>
          <a:prstGeom prst="rect">
            <a:avLst/>
          </a:prstGeom>
          <a:noFill/>
        </p:spPr>
        <p:txBody>
          <a:bodyPr wrap="none" rtlCol="0">
            <a:spAutoFit/>
          </a:bodyPr>
          <a:lstStyle/>
          <a:p>
            <a:r>
              <a:rPr lang="en-BE" sz="2800" b="1" dirty="0">
                <a:solidFill>
                  <a:srgbClr val="932833"/>
                </a:solidFill>
              </a:rPr>
              <a:t>Computational Thinking</a:t>
            </a:r>
            <a:br>
              <a:rPr lang="en-BE" sz="2800" b="1" dirty="0">
                <a:solidFill>
                  <a:srgbClr val="932833"/>
                </a:solidFill>
              </a:rPr>
            </a:br>
            <a:r>
              <a:rPr lang="en-BE" sz="2800" b="1" i="1" dirty="0">
                <a:solidFill>
                  <a:srgbClr val="932833"/>
                </a:solidFill>
              </a:rPr>
              <a:t>in de klas</a:t>
            </a:r>
          </a:p>
        </p:txBody>
      </p:sp>
      <p:sp>
        <p:nvSpPr>
          <p:cNvPr id="36" name="TextBox 35">
            <a:extLst>
              <a:ext uri="{FF2B5EF4-FFF2-40B4-BE49-F238E27FC236}">
                <a16:creationId xmlns:a16="http://schemas.microsoft.com/office/drawing/2014/main" id="{57D8E8D9-3C61-3B45-890A-8ED7FD030929}"/>
              </a:ext>
            </a:extLst>
          </p:cNvPr>
          <p:cNvSpPr txBox="1"/>
          <p:nvPr/>
        </p:nvSpPr>
        <p:spPr>
          <a:xfrm>
            <a:off x="10088985" y="404812"/>
            <a:ext cx="1847044" cy="1384995"/>
          </a:xfrm>
          <a:prstGeom prst="rect">
            <a:avLst/>
          </a:prstGeom>
          <a:noFill/>
        </p:spPr>
        <p:txBody>
          <a:bodyPr wrap="none" rtlCol="0">
            <a:spAutoFit/>
          </a:bodyPr>
          <a:lstStyle/>
          <a:p>
            <a:pPr algn="r"/>
            <a:r>
              <a:rPr lang="en-GB" sz="2800" b="1" i="1" dirty="0">
                <a:solidFill>
                  <a:srgbClr val="932833"/>
                </a:solidFill>
              </a:rPr>
              <a:t>Tegel</a:t>
            </a:r>
          </a:p>
          <a:p>
            <a:pPr algn="r"/>
            <a:r>
              <a:rPr lang="en-GB" sz="2800" b="1" i="1" dirty="0">
                <a:solidFill>
                  <a:srgbClr val="932833"/>
                </a:solidFill>
              </a:rPr>
              <a:t>Vlakvulling</a:t>
            </a:r>
          </a:p>
          <a:p>
            <a:pPr algn="r"/>
            <a:endParaRPr lang="en-BE" sz="2800" b="1" i="1" dirty="0">
              <a:solidFill>
                <a:srgbClr val="932833"/>
              </a:solidFill>
            </a:endParaRPr>
          </a:p>
        </p:txBody>
      </p:sp>
      <p:sp>
        <p:nvSpPr>
          <p:cNvPr id="6" name="Rectangle 5">
            <a:extLst>
              <a:ext uri="{FF2B5EF4-FFF2-40B4-BE49-F238E27FC236}">
                <a16:creationId xmlns:a16="http://schemas.microsoft.com/office/drawing/2014/main" id="{AEB76692-F160-5246-8A2B-FA59DC10CCEC}"/>
              </a:ext>
            </a:extLst>
          </p:cNvPr>
          <p:cNvSpPr/>
          <p:nvPr/>
        </p:nvSpPr>
        <p:spPr>
          <a:xfrm>
            <a:off x="1748631" y="1529138"/>
            <a:ext cx="3696974" cy="5139869"/>
          </a:xfrm>
          <a:prstGeom prst="rect">
            <a:avLst/>
          </a:prstGeom>
        </p:spPr>
        <p:txBody>
          <a:bodyPr wrap="square">
            <a:spAutoFit/>
          </a:bodyPr>
          <a:lstStyle/>
          <a:p>
            <a:r>
              <a:rPr lang="en-BE" sz="1400" dirty="0">
                <a:solidFill>
                  <a:srgbClr val="0000FF"/>
                </a:solidFill>
              </a:rPr>
              <a:t>from</a:t>
            </a:r>
            <a:r>
              <a:rPr lang="en-BE" sz="1400" dirty="0"/>
              <a:t> ti_draw </a:t>
            </a:r>
            <a:r>
              <a:rPr lang="en-BE" sz="1400" dirty="0">
                <a:solidFill>
                  <a:srgbClr val="0000FF"/>
                </a:solidFill>
              </a:rPr>
              <a:t>import</a:t>
            </a:r>
            <a:r>
              <a:rPr lang="en-BE" sz="1400" dirty="0"/>
              <a:t> </a:t>
            </a:r>
            <a:r>
              <a:rPr lang="en-BE" sz="1400" dirty="0">
                <a:solidFill>
                  <a:srgbClr val="FF0000"/>
                </a:solidFill>
              </a:rPr>
              <a:t>*</a:t>
            </a:r>
          </a:p>
          <a:p>
            <a:r>
              <a:rPr lang="en-GB" sz="1400" dirty="0">
                <a:solidFill>
                  <a:srgbClr val="0000FF"/>
                </a:solidFill>
              </a:rPr>
              <a:t>from</a:t>
            </a:r>
            <a:r>
              <a:rPr lang="en-GB" sz="1400" dirty="0"/>
              <a:t> math </a:t>
            </a:r>
            <a:r>
              <a:rPr lang="en-GB" sz="1400" dirty="0">
                <a:solidFill>
                  <a:srgbClr val="0000FF"/>
                </a:solidFill>
              </a:rPr>
              <a:t>import</a:t>
            </a:r>
            <a:r>
              <a:rPr lang="en-GB" sz="1400" dirty="0"/>
              <a:t> sqrt</a:t>
            </a:r>
          </a:p>
          <a:p>
            <a:endParaRPr lang="en-GB" sz="500" dirty="0"/>
          </a:p>
          <a:p>
            <a:r>
              <a:rPr lang="en-GB" sz="1400" dirty="0"/>
              <a:t>zwart</a:t>
            </a:r>
            <a:r>
              <a:rPr lang="en-GB" sz="1400" dirty="0">
                <a:solidFill>
                  <a:srgbClr val="FF0000"/>
                </a:solidFill>
              </a:rPr>
              <a:t>=</a:t>
            </a:r>
            <a:r>
              <a:rPr lang="en-GB" sz="1400" dirty="0"/>
              <a:t>(0,0,0)</a:t>
            </a:r>
          </a:p>
          <a:p>
            <a:r>
              <a:rPr lang="en-GB" sz="1400" dirty="0"/>
              <a:t>grijs</a:t>
            </a:r>
            <a:r>
              <a:rPr lang="en-GB" sz="1400" dirty="0">
                <a:solidFill>
                  <a:srgbClr val="FF0000"/>
                </a:solidFill>
              </a:rPr>
              <a:t>=</a:t>
            </a:r>
            <a:r>
              <a:rPr lang="en-GB" sz="1400" dirty="0"/>
              <a:t>(200,200,200)</a:t>
            </a:r>
          </a:p>
          <a:p>
            <a:endParaRPr lang="en-GB" sz="500" dirty="0"/>
          </a:p>
          <a:p>
            <a:r>
              <a:rPr lang="en-GB" sz="1400" dirty="0"/>
              <a:t>f</a:t>
            </a:r>
            <a:r>
              <a:rPr lang="en-GB" sz="1400" dirty="0">
                <a:solidFill>
                  <a:srgbClr val="FF0000"/>
                </a:solidFill>
              </a:rPr>
              <a:t>=</a:t>
            </a:r>
            <a:r>
              <a:rPr lang="en-GB" sz="1400" dirty="0"/>
              <a:t>0.5</a:t>
            </a:r>
            <a:r>
              <a:rPr lang="en-GB" sz="1400" dirty="0">
                <a:solidFill>
                  <a:srgbClr val="FF0000"/>
                </a:solidFill>
              </a:rPr>
              <a:t>*</a:t>
            </a:r>
            <a:r>
              <a:rPr lang="en-GB" sz="1400" dirty="0"/>
              <a:t>sqrt(3)</a:t>
            </a:r>
          </a:p>
          <a:p>
            <a:endParaRPr lang="en-GB" sz="500" dirty="0"/>
          </a:p>
          <a:p>
            <a:r>
              <a:rPr lang="en-GB" sz="1400" dirty="0">
                <a:solidFill>
                  <a:srgbClr val="0000FF"/>
                </a:solidFill>
              </a:rPr>
              <a:t>def</a:t>
            </a:r>
            <a:r>
              <a:rPr lang="en-GB" sz="1400" dirty="0"/>
              <a:t> </a:t>
            </a:r>
            <a:r>
              <a:rPr lang="en-GB" sz="1400" dirty="0" err="1"/>
              <a:t>tegel</a:t>
            </a:r>
            <a:r>
              <a:rPr lang="en-GB" sz="1400" dirty="0"/>
              <a:t>(</a:t>
            </a:r>
            <a:r>
              <a:rPr lang="en-GB" sz="1400" dirty="0" err="1"/>
              <a:t>x,y,kleur,orientatie</a:t>
            </a:r>
            <a:r>
              <a:rPr lang="en-GB" sz="1400" dirty="0"/>
              <a:t>):</a:t>
            </a:r>
          </a:p>
          <a:p>
            <a:r>
              <a:rPr lang="nl-NL" sz="1400" dirty="0">
                <a:solidFill>
                  <a:srgbClr val="A6A6A6"/>
                </a:solidFill>
                <a:sym typeface="Symbol" pitchFamily="2" charset="2"/>
              </a:rPr>
              <a:t></a:t>
            </a:r>
            <a:r>
              <a:rPr lang="en-GB" sz="1400" dirty="0"/>
              <a:t>px</a:t>
            </a:r>
            <a:r>
              <a:rPr lang="en-GB" sz="1400" dirty="0">
                <a:solidFill>
                  <a:srgbClr val="FF0000"/>
                </a:solidFill>
              </a:rPr>
              <a:t>=</a:t>
            </a:r>
            <a:r>
              <a:rPr lang="en-GB" sz="1400" dirty="0"/>
              <a:t>[0,f,f,2</a:t>
            </a:r>
            <a:r>
              <a:rPr lang="en-GB" sz="1400" dirty="0">
                <a:solidFill>
                  <a:srgbClr val="FF0000"/>
                </a:solidFill>
              </a:rPr>
              <a:t>*</a:t>
            </a:r>
            <a:r>
              <a:rPr lang="en-GB" sz="1400" dirty="0"/>
              <a:t>f,2</a:t>
            </a:r>
            <a:r>
              <a:rPr lang="en-GB" sz="1400" dirty="0">
                <a:solidFill>
                  <a:srgbClr val="FF0000"/>
                </a:solidFill>
              </a:rPr>
              <a:t>*</a:t>
            </a:r>
            <a:r>
              <a:rPr lang="en-GB" sz="1400" dirty="0"/>
              <a:t>f,0,0]</a:t>
            </a:r>
          </a:p>
          <a:p>
            <a:r>
              <a:rPr lang="nl-NL" sz="1400" dirty="0">
                <a:solidFill>
                  <a:srgbClr val="A6A6A6"/>
                </a:solidFill>
                <a:sym typeface="Symbol" pitchFamily="2" charset="2"/>
              </a:rPr>
              <a:t></a:t>
            </a:r>
            <a:r>
              <a:rPr lang="en-GB" sz="1400" dirty="0" err="1"/>
              <a:t>py</a:t>
            </a:r>
            <a:r>
              <a:rPr lang="en-GB" sz="1400" dirty="0">
                <a:solidFill>
                  <a:srgbClr val="FF0000"/>
                </a:solidFill>
              </a:rPr>
              <a:t>=</a:t>
            </a:r>
            <a:r>
              <a:rPr lang="en-GB" sz="1400" dirty="0"/>
              <a:t>[0,0.5,1.5,2,3,2,0]</a:t>
            </a:r>
          </a:p>
          <a:p>
            <a:r>
              <a:rPr lang="nl-NL" sz="1400" dirty="0">
                <a:solidFill>
                  <a:srgbClr val="A6A6A6"/>
                </a:solidFill>
                <a:sym typeface="Symbol" pitchFamily="2" charset="2"/>
              </a:rPr>
              <a:t></a:t>
            </a:r>
            <a:r>
              <a:rPr lang="en-GB" sz="1400" dirty="0">
                <a:solidFill>
                  <a:srgbClr val="0000FF"/>
                </a:solidFill>
              </a:rPr>
              <a:t>for</a:t>
            </a:r>
            <a:r>
              <a:rPr lang="en-GB" sz="1400" dirty="0"/>
              <a:t> i </a:t>
            </a:r>
            <a:r>
              <a:rPr lang="en-GB" sz="1400" dirty="0">
                <a:solidFill>
                  <a:srgbClr val="0000FF"/>
                </a:solidFill>
              </a:rPr>
              <a:t>in</a:t>
            </a:r>
            <a:r>
              <a:rPr lang="en-GB" sz="1400" dirty="0"/>
              <a:t> range(7):</a:t>
            </a:r>
          </a:p>
          <a:p>
            <a:r>
              <a:rPr lang="nl-NL" sz="1400" dirty="0">
                <a:solidFill>
                  <a:srgbClr val="A6A6A6"/>
                </a:solidFill>
                <a:sym typeface="Symbol" pitchFamily="2" charset="2"/>
              </a:rPr>
              <a:t></a:t>
            </a:r>
            <a:r>
              <a:rPr lang="en-GB" sz="1400" dirty="0"/>
              <a:t>px[i]</a:t>
            </a:r>
            <a:r>
              <a:rPr lang="en-GB" sz="1400" dirty="0">
                <a:solidFill>
                  <a:srgbClr val="FF0000"/>
                </a:solidFill>
              </a:rPr>
              <a:t>=</a:t>
            </a:r>
            <a:r>
              <a:rPr lang="en-GB" sz="1400" dirty="0"/>
              <a:t>x+16</a:t>
            </a:r>
            <a:r>
              <a:rPr lang="en-GB" sz="1400" dirty="0">
                <a:solidFill>
                  <a:srgbClr val="FF0000"/>
                </a:solidFill>
              </a:rPr>
              <a:t>*</a:t>
            </a:r>
            <a:r>
              <a:rPr lang="en-GB" sz="1400" dirty="0"/>
              <a:t>px[i]</a:t>
            </a:r>
            <a:r>
              <a:rPr lang="en-GB" sz="1400" dirty="0">
                <a:solidFill>
                  <a:srgbClr val="FF0000"/>
                </a:solidFill>
              </a:rPr>
              <a:t>*</a:t>
            </a:r>
            <a:r>
              <a:rPr lang="en-GB" sz="1400" dirty="0"/>
              <a:t>orientatie</a:t>
            </a:r>
          </a:p>
          <a:p>
            <a:r>
              <a:rPr lang="nl-NL" sz="1400" dirty="0">
                <a:solidFill>
                  <a:srgbClr val="A6A6A6"/>
                </a:solidFill>
                <a:sym typeface="Symbol" pitchFamily="2" charset="2"/>
              </a:rPr>
              <a:t></a:t>
            </a:r>
            <a:r>
              <a:rPr lang="en-GB" sz="1400" dirty="0" err="1"/>
              <a:t>py</a:t>
            </a:r>
            <a:r>
              <a:rPr lang="en-GB" sz="1400" dirty="0"/>
              <a:t>[i]</a:t>
            </a:r>
            <a:r>
              <a:rPr lang="en-GB" sz="1400" dirty="0">
                <a:solidFill>
                  <a:srgbClr val="FF0000"/>
                </a:solidFill>
              </a:rPr>
              <a:t>=</a:t>
            </a:r>
            <a:r>
              <a:rPr lang="en-GB" sz="1400" dirty="0"/>
              <a:t>y</a:t>
            </a:r>
            <a:r>
              <a:rPr lang="en-GB" sz="1400" dirty="0">
                <a:solidFill>
                  <a:srgbClr val="FF0000"/>
                </a:solidFill>
              </a:rPr>
              <a:t>-</a:t>
            </a:r>
            <a:r>
              <a:rPr lang="en-GB" sz="1400" dirty="0"/>
              <a:t>16</a:t>
            </a:r>
            <a:r>
              <a:rPr lang="en-GB" sz="1400" dirty="0">
                <a:solidFill>
                  <a:srgbClr val="FF0000"/>
                </a:solidFill>
              </a:rPr>
              <a:t>*</a:t>
            </a:r>
            <a:r>
              <a:rPr lang="en-GB" sz="1400" dirty="0" err="1"/>
              <a:t>py</a:t>
            </a:r>
            <a:r>
              <a:rPr lang="en-GB" sz="1400" dirty="0"/>
              <a:t>[i]</a:t>
            </a:r>
          </a:p>
          <a:p>
            <a:r>
              <a:rPr lang="nl-NL" sz="1400" dirty="0">
                <a:solidFill>
                  <a:srgbClr val="A6A6A6"/>
                </a:solidFill>
                <a:sym typeface="Symbol" pitchFamily="2" charset="2"/>
              </a:rPr>
              <a:t></a:t>
            </a:r>
            <a:r>
              <a:rPr lang="en-GB" sz="1400" dirty="0" err="1"/>
              <a:t>set_color</a:t>
            </a:r>
            <a:r>
              <a:rPr lang="en-GB" sz="1400" dirty="0"/>
              <a:t>(kleur)</a:t>
            </a:r>
          </a:p>
          <a:p>
            <a:r>
              <a:rPr lang="nl-NL" sz="1400" dirty="0">
                <a:solidFill>
                  <a:srgbClr val="A6A6A6"/>
                </a:solidFill>
                <a:sym typeface="Symbol" pitchFamily="2" charset="2"/>
              </a:rPr>
              <a:t></a:t>
            </a:r>
            <a:r>
              <a:rPr lang="en-GB" sz="1400" dirty="0" err="1"/>
              <a:t>fill_poly</a:t>
            </a:r>
            <a:r>
              <a:rPr lang="en-GB" sz="1400" dirty="0"/>
              <a:t>(</a:t>
            </a:r>
            <a:r>
              <a:rPr lang="en-GB" sz="1400" dirty="0" err="1"/>
              <a:t>px,py</a:t>
            </a:r>
            <a:r>
              <a:rPr lang="en-GB" sz="1400" dirty="0"/>
              <a:t>)</a:t>
            </a:r>
          </a:p>
          <a:p>
            <a:endParaRPr lang="en-GB" sz="500" dirty="0"/>
          </a:p>
          <a:p>
            <a:r>
              <a:rPr lang="en-GB" sz="1400" dirty="0">
                <a:solidFill>
                  <a:srgbClr val="0000FF"/>
                </a:solidFill>
              </a:rPr>
              <a:t>for</a:t>
            </a:r>
            <a:r>
              <a:rPr lang="en-GB" sz="1400" dirty="0"/>
              <a:t> i </a:t>
            </a:r>
            <a:r>
              <a:rPr lang="en-GB" sz="1400" dirty="0">
                <a:solidFill>
                  <a:srgbClr val="0000FF"/>
                </a:solidFill>
              </a:rPr>
              <a:t>in</a:t>
            </a:r>
            <a:r>
              <a:rPr lang="en-GB" sz="1400" dirty="0"/>
              <a:t> range(10):</a:t>
            </a:r>
          </a:p>
          <a:p>
            <a:r>
              <a:rPr lang="nl-NL" sz="1400" dirty="0">
                <a:solidFill>
                  <a:srgbClr val="A6A6A6"/>
                </a:solidFill>
                <a:sym typeface="Symbol" pitchFamily="2" charset="2"/>
              </a:rPr>
              <a:t></a:t>
            </a:r>
            <a:r>
              <a:rPr lang="nl-NL" sz="1400" dirty="0" err="1">
                <a:solidFill>
                  <a:srgbClr val="0000FF"/>
                </a:solidFill>
                <a:sym typeface="Symbol" pitchFamily="2" charset="2"/>
              </a:rPr>
              <a:t>for</a:t>
            </a:r>
            <a:r>
              <a:rPr lang="nl-NL" sz="1400" dirty="0">
                <a:sym typeface="Symbol" pitchFamily="2" charset="2"/>
              </a:rPr>
              <a:t> j </a:t>
            </a:r>
            <a:r>
              <a:rPr lang="nl-NL" sz="1400" dirty="0">
                <a:solidFill>
                  <a:srgbClr val="0000FF"/>
                </a:solidFill>
                <a:sym typeface="Symbol" pitchFamily="2" charset="2"/>
              </a:rPr>
              <a:t>in</a:t>
            </a:r>
            <a:r>
              <a:rPr lang="nl-NL" sz="1400" dirty="0">
                <a:sym typeface="Symbol" pitchFamily="2" charset="2"/>
              </a:rPr>
              <a:t> range(6):</a:t>
            </a:r>
          </a:p>
          <a:p>
            <a:r>
              <a:rPr lang="nl-NL" sz="1400" dirty="0">
                <a:solidFill>
                  <a:srgbClr val="A6A6A6"/>
                </a:solidFill>
                <a:sym typeface="Symbol" pitchFamily="2" charset="2"/>
              </a:rPr>
              <a:t></a:t>
            </a:r>
            <a:r>
              <a:rPr lang="en-GB" sz="1400" dirty="0"/>
              <a:t>x</a:t>
            </a:r>
            <a:r>
              <a:rPr lang="en-GB" sz="1400" dirty="0">
                <a:solidFill>
                  <a:srgbClr val="FF0000"/>
                </a:solidFill>
              </a:rPr>
              <a:t>=</a:t>
            </a:r>
            <a:r>
              <a:rPr lang="en-GB" sz="1400" dirty="0"/>
              <a:t>48</a:t>
            </a:r>
            <a:r>
              <a:rPr lang="en-GB" sz="1400" dirty="0">
                <a:solidFill>
                  <a:srgbClr val="FF0000"/>
                </a:solidFill>
              </a:rPr>
              <a:t>*</a:t>
            </a:r>
            <a:r>
              <a:rPr lang="en-GB" sz="1400" dirty="0"/>
              <a:t>f</a:t>
            </a:r>
            <a:r>
              <a:rPr lang="en-GB" sz="1400" dirty="0">
                <a:solidFill>
                  <a:srgbClr val="FF0000"/>
                </a:solidFill>
              </a:rPr>
              <a:t>*</a:t>
            </a:r>
            <a:r>
              <a:rPr lang="en-GB" sz="1400" dirty="0"/>
              <a:t>I</a:t>
            </a:r>
          </a:p>
          <a:p>
            <a:r>
              <a:rPr lang="nl-NL" sz="1400" dirty="0">
                <a:solidFill>
                  <a:srgbClr val="A6A6A6"/>
                </a:solidFill>
                <a:sym typeface="Symbol" pitchFamily="2" charset="2"/>
              </a:rPr>
              <a:t></a:t>
            </a:r>
            <a:r>
              <a:rPr lang="en-GB" sz="1400" dirty="0"/>
              <a:t>if i</a:t>
            </a:r>
            <a:r>
              <a:rPr lang="en-GB" sz="1400" dirty="0">
                <a:solidFill>
                  <a:srgbClr val="FF0000"/>
                </a:solidFill>
              </a:rPr>
              <a:t>%</a:t>
            </a:r>
            <a:r>
              <a:rPr lang="en-GB" sz="1400" dirty="0"/>
              <a:t>2</a:t>
            </a:r>
            <a:r>
              <a:rPr lang="en-GB" sz="1400" dirty="0">
                <a:solidFill>
                  <a:srgbClr val="FF0000"/>
                </a:solidFill>
              </a:rPr>
              <a:t>==</a:t>
            </a:r>
            <a:r>
              <a:rPr lang="en-GB" sz="1400" dirty="0"/>
              <a:t>0:</a:t>
            </a:r>
          </a:p>
          <a:p>
            <a:r>
              <a:rPr lang="nl-NL" sz="1400" dirty="0">
                <a:solidFill>
                  <a:srgbClr val="A6A6A6"/>
                </a:solidFill>
                <a:sym typeface="Symbol" pitchFamily="2" charset="2"/>
              </a:rPr>
              <a:t></a:t>
            </a:r>
            <a:r>
              <a:rPr lang="en-GB" sz="1400" dirty="0"/>
              <a:t>y</a:t>
            </a:r>
            <a:r>
              <a:rPr lang="en-GB" sz="1400" dirty="0">
                <a:solidFill>
                  <a:srgbClr val="FF0000"/>
                </a:solidFill>
              </a:rPr>
              <a:t>=</a:t>
            </a:r>
            <a:r>
              <a:rPr lang="en-GB" sz="1400" dirty="0"/>
              <a:t>48</a:t>
            </a:r>
            <a:r>
              <a:rPr lang="en-GB" sz="1400" dirty="0">
                <a:solidFill>
                  <a:srgbClr val="FF0000"/>
                </a:solidFill>
              </a:rPr>
              <a:t>*</a:t>
            </a:r>
            <a:r>
              <a:rPr lang="en-GB" sz="1400" dirty="0"/>
              <a:t>j</a:t>
            </a:r>
          </a:p>
          <a:p>
            <a:r>
              <a:rPr lang="nl-NL" sz="1400" dirty="0">
                <a:solidFill>
                  <a:srgbClr val="A6A6A6"/>
                </a:solidFill>
                <a:sym typeface="Symbol" pitchFamily="2" charset="2"/>
              </a:rPr>
              <a:t></a:t>
            </a:r>
            <a:r>
              <a:rPr lang="en-GB" sz="1400" dirty="0"/>
              <a:t>else:</a:t>
            </a:r>
          </a:p>
          <a:p>
            <a:r>
              <a:rPr lang="nl-NL" sz="1400" dirty="0">
                <a:solidFill>
                  <a:srgbClr val="A6A6A6"/>
                </a:solidFill>
                <a:sym typeface="Symbol" pitchFamily="2" charset="2"/>
              </a:rPr>
              <a:t></a:t>
            </a:r>
            <a:r>
              <a:rPr lang="en-GB" sz="1400" dirty="0"/>
              <a:t>y</a:t>
            </a:r>
            <a:r>
              <a:rPr lang="en-GB" sz="1400" dirty="0">
                <a:solidFill>
                  <a:srgbClr val="FF0000"/>
                </a:solidFill>
              </a:rPr>
              <a:t>=</a:t>
            </a:r>
            <a:r>
              <a:rPr lang="en-GB" sz="1400" dirty="0"/>
              <a:t>48</a:t>
            </a:r>
            <a:r>
              <a:rPr lang="en-GB" sz="1400" dirty="0">
                <a:solidFill>
                  <a:srgbClr val="FF0000"/>
                </a:solidFill>
              </a:rPr>
              <a:t>*</a:t>
            </a:r>
            <a:r>
              <a:rPr lang="en-GB" sz="1400" dirty="0"/>
              <a:t>j -24</a:t>
            </a:r>
          </a:p>
          <a:p>
            <a:r>
              <a:rPr lang="nl-NL" sz="1400" dirty="0">
                <a:solidFill>
                  <a:srgbClr val="A6A6A6"/>
                </a:solidFill>
                <a:sym typeface="Symbol" pitchFamily="2" charset="2"/>
              </a:rPr>
              <a:t></a:t>
            </a:r>
            <a:r>
              <a:rPr lang="en-GB" sz="1400" dirty="0" err="1"/>
              <a:t>tegel</a:t>
            </a:r>
            <a:r>
              <a:rPr lang="en-GB" sz="1400" dirty="0"/>
              <a:t>(x,y,zwart,1)</a:t>
            </a:r>
          </a:p>
          <a:p>
            <a:r>
              <a:rPr lang="nl-NL" sz="1400" dirty="0">
                <a:solidFill>
                  <a:srgbClr val="A6A6A6"/>
                </a:solidFill>
                <a:sym typeface="Symbol" pitchFamily="2" charset="2"/>
              </a:rPr>
              <a:t></a:t>
            </a:r>
            <a:r>
              <a:rPr lang="en-GB" sz="1400" dirty="0" err="1"/>
              <a:t>tegel</a:t>
            </a:r>
            <a:r>
              <a:rPr lang="en-GB" sz="1400" dirty="0"/>
              <a:t>(x,y,grijs,-1)</a:t>
            </a:r>
            <a:endParaRPr lang="en-BE" sz="1400" dirty="0"/>
          </a:p>
        </p:txBody>
      </p:sp>
      <p:sp>
        <p:nvSpPr>
          <p:cNvPr id="15" name="Rectangle 6">
            <a:extLst>
              <a:ext uri="{FF2B5EF4-FFF2-40B4-BE49-F238E27FC236}">
                <a16:creationId xmlns:a16="http://schemas.microsoft.com/office/drawing/2014/main" id="{DFC92EE1-9461-6142-AE3D-1793DAA1E2B9}"/>
              </a:ext>
            </a:extLst>
          </p:cNvPr>
          <p:cNvSpPr>
            <a:spLocks noChangeArrowheads="1"/>
          </p:cNvSpPr>
          <p:nvPr/>
        </p:nvSpPr>
        <p:spPr bwMode="auto">
          <a:xfrm>
            <a:off x="914400" y="4306303"/>
            <a:ext cx="221381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BE"/>
          </a:p>
        </p:txBody>
      </p:sp>
      <p:pic>
        <p:nvPicPr>
          <p:cNvPr id="2" name="Picture 1">
            <a:extLst>
              <a:ext uri="{FF2B5EF4-FFF2-40B4-BE49-F238E27FC236}">
                <a16:creationId xmlns:a16="http://schemas.microsoft.com/office/drawing/2014/main" id="{A4BAE816-B138-C54F-97B8-6C664AB37533}"/>
              </a:ext>
            </a:extLst>
          </p:cNvPr>
          <p:cNvPicPr>
            <a:picLocks noChangeAspect="1"/>
          </p:cNvPicPr>
          <p:nvPr/>
        </p:nvPicPr>
        <p:blipFill>
          <a:blip r:embed="rId3"/>
          <a:stretch>
            <a:fillRect/>
          </a:stretch>
        </p:blipFill>
        <p:spPr>
          <a:xfrm>
            <a:off x="9425132" y="2248845"/>
            <a:ext cx="2070100" cy="1562100"/>
          </a:xfrm>
          <a:prstGeom prst="rect">
            <a:avLst/>
          </a:prstGeom>
        </p:spPr>
      </p:pic>
      <p:grpSp>
        <p:nvGrpSpPr>
          <p:cNvPr id="4" name="Group 3">
            <a:extLst>
              <a:ext uri="{FF2B5EF4-FFF2-40B4-BE49-F238E27FC236}">
                <a16:creationId xmlns:a16="http://schemas.microsoft.com/office/drawing/2014/main" id="{E6B3F868-4DFA-B743-8FF0-68AA2157EA0E}"/>
              </a:ext>
            </a:extLst>
          </p:cNvPr>
          <p:cNvGrpSpPr/>
          <p:nvPr/>
        </p:nvGrpSpPr>
        <p:grpSpPr>
          <a:xfrm>
            <a:off x="9024929" y="1656560"/>
            <a:ext cx="2878898" cy="523220"/>
            <a:chOff x="8958426" y="1689811"/>
            <a:chExt cx="2878898" cy="523220"/>
          </a:xfrm>
        </p:grpSpPr>
        <p:sp>
          <p:nvSpPr>
            <p:cNvPr id="10" name="Rectangle 9">
              <a:extLst>
                <a:ext uri="{FF2B5EF4-FFF2-40B4-BE49-F238E27FC236}">
                  <a16:creationId xmlns:a16="http://schemas.microsoft.com/office/drawing/2014/main" id="{C566B496-079E-744C-B4FE-57B9AE78DE0B}"/>
                </a:ext>
              </a:extLst>
            </p:cNvPr>
            <p:cNvSpPr/>
            <p:nvPr/>
          </p:nvSpPr>
          <p:spPr>
            <a:xfrm>
              <a:off x="8958426" y="1689811"/>
              <a:ext cx="1392107" cy="523220"/>
            </a:xfrm>
            <a:prstGeom prst="rect">
              <a:avLst/>
            </a:prstGeom>
          </p:spPr>
          <p:txBody>
            <a:bodyPr wrap="square">
              <a:spAutoFit/>
            </a:bodyPr>
            <a:lstStyle/>
            <a:p>
              <a:r>
                <a:rPr lang="en-GB" sz="1400" dirty="0"/>
                <a:t>rood</a:t>
              </a:r>
              <a:r>
                <a:rPr lang="en-GB" sz="1400" dirty="0">
                  <a:solidFill>
                    <a:srgbClr val="FF0000"/>
                  </a:solidFill>
                </a:rPr>
                <a:t>=</a:t>
              </a:r>
              <a:r>
                <a:rPr lang="en-GB" sz="1400" dirty="0"/>
                <a:t>(255,0,0)</a:t>
              </a:r>
            </a:p>
            <a:p>
              <a:r>
                <a:rPr lang="en-GB" sz="1400" dirty="0"/>
                <a:t>blauw</a:t>
              </a:r>
              <a:r>
                <a:rPr lang="en-GB" sz="1400" dirty="0">
                  <a:solidFill>
                    <a:srgbClr val="FF0000"/>
                  </a:solidFill>
                </a:rPr>
                <a:t>=</a:t>
              </a:r>
              <a:r>
                <a:rPr lang="en-GB" sz="1400" dirty="0"/>
                <a:t>(0,0,255)</a:t>
              </a:r>
              <a:endParaRPr lang="en-BE" sz="1400" dirty="0"/>
            </a:p>
          </p:txBody>
        </p:sp>
        <p:sp>
          <p:nvSpPr>
            <p:cNvPr id="13" name="Rectangle 12">
              <a:extLst>
                <a:ext uri="{FF2B5EF4-FFF2-40B4-BE49-F238E27FC236}">
                  <a16:creationId xmlns:a16="http://schemas.microsoft.com/office/drawing/2014/main" id="{15BDAFF1-BA13-9847-8376-D07ADF90A191}"/>
                </a:ext>
              </a:extLst>
            </p:cNvPr>
            <p:cNvSpPr/>
            <p:nvPr/>
          </p:nvSpPr>
          <p:spPr>
            <a:xfrm>
              <a:off x="10374319" y="1689811"/>
              <a:ext cx="1463005" cy="523220"/>
            </a:xfrm>
            <a:prstGeom prst="rect">
              <a:avLst/>
            </a:prstGeom>
          </p:spPr>
          <p:txBody>
            <a:bodyPr wrap="square">
              <a:spAutoFit/>
            </a:bodyPr>
            <a:lstStyle/>
            <a:p>
              <a:r>
                <a:rPr lang="en-GB" sz="1400" dirty="0" err="1"/>
                <a:t>tegel</a:t>
              </a:r>
              <a:r>
                <a:rPr lang="en-GB" sz="1400" dirty="0"/>
                <a:t>(x,y,blauw,1)</a:t>
              </a:r>
            </a:p>
            <a:p>
              <a:r>
                <a:rPr lang="en-GB" sz="1400" dirty="0" err="1"/>
                <a:t>tegel</a:t>
              </a:r>
              <a:r>
                <a:rPr lang="en-GB" sz="1400" dirty="0"/>
                <a:t>(x,y,rood,-1)</a:t>
              </a:r>
              <a:endParaRPr lang="en-BE" sz="1400" dirty="0"/>
            </a:p>
          </p:txBody>
        </p:sp>
      </p:grpSp>
      <p:sp>
        <p:nvSpPr>
          <p:cNvPr id="16" name="Rectangle 15">
            <a:extLst>
              <a:ext uri="{FF2B5EF4-FFF2-40B4-BE49-F238E27FC236}">
                <a16:creationId xmlns:a16="http://schemas.microsoft.com/office/drawing/2014/main" id="{4155E42A-E667-1840-95EA-974849486306}"/>
              </a:ext>
            </a:extLst>
          </p:cNvPr>
          <p:cNvSpPr/>
          <p:nvPr/>
        </p:nvSpPr>
        <p:spPr>
          <a:xfrm>
            <a:off x="9449186" y="4215449"/>
            <a:ext cx="2046046" cy="738664"/>
          </a:xfrm>
          <a:prstGeom prst="rect">
            <a:avLst/>
          </a:prstGeom>
        </p:spPr>
        <p:txBody>
          <a:bodyPr wrap="square">
            <a:spAutoFit/>
          </a:bodyPr>
          <a:lstStyle/>
          <a:p>
            <a:pPr algn="ctr"/>
            <a:r>
              <a:rPr lang="en-GB" sz="1400" dirty="0"/>
              <a:t>geel</a:t>
            </a:r>
            <a:r>
              <a:rPr lang="en-GB" sz="1400" dirty="0">
                <a:solidFill>
                  <a:srgbClr val="FF0000"/>
                </a:solidFill>
              </a:rPr>
              <a:t>=</a:t>
            </a:r>
            <a:r>
              <a:rPr lang="en-GB" sz="1400" dirty="0"/>
              <a:t>(255,255,0)</a:t>
            </a:r>
            <a:br>
              <a:rPr lang="en-GB" sz="1400" dirty="0"/>
            </a:br>
            <a:r>
              <a:rPr lang="en-GB" sz="1400" dirty="0" err="1"/>
              <a:t>set_color</a:t>
            </a:r>
            <a:r>
              <a:rPr lang="en-GB" sz="1400" dirty="0"/>
              <a:t>(geel)</a:t>
            </a:r>
          </a:p>
          <a:p>
            <a:pPr algn="ctr"/>
            <a:r>
              <a:rPr lang="en-GB" sz="1400" dirty="0" err="1"/>
              <a:t>fill_rect</a:t>
            </a:r>
            <a:r>
              <a:rPr lang="en-GB" sz="1400" dirty="0"/>
              <a:t>(0,0,318,212)</a:t>
            </a:r>
            <a:endParaRPr lang="en-BE" sz="1400" dirty="0"/>
          </a:p>
        </p:txBody>
      </p:sp>
      <p:pic>
        <p:nvPicPr>
          <p:cNvPr id="12" name="Picture 11">
            <a:extLst>
              <a:ext uri="{FF2B5EF4-FFF2-40B4-BE49-F238E27FC236}">
                <a16:creationId xmlns:a16="http://schemas.microsoft.com/office/drawing/2014/main" id="{F4CC5000-822F-7345-9059-39EC6CE76AF5}"/>
              </a:ext>
            </a:extLst>
          </p:cNvPr>
          <p:cNvPicPr>
            <a:picLocks noChangeAspect="1"/>
          </p:cNvPicPr>
          <p:nvPr/>
        </p:nvPicPr>
        <p:blipFill>
          <a:blip r:embed="rId4"/>
          <a:stretch>
            <a:fillRect/>
          </a:stretch>
        </p:blipFill>
        <p:spPr>
          <a:xfrm>
            <a:off x="9449186" y="4991818"/>
            <a:ext cx="2070100" cy="1562100"/>
          </a:xfrm>
          <a:prstGeom prst="rect">
            <a:avLst/>
          </a:prstGeom>
        </p:spPr>
      </p:pic>
      <p:pic>
        <p:nvPicPr>
          <p:cNvPr id="9" name="Picture 8">
            <a:extLst>
              <a:ext uri="{FF2B5EF4-FFF2-40B4-BE49-F238E27FC236}">
                <a16:creationId xmlns:a16="http://schemas.microsoft.com/office/drawing/2014/main" id="{8266C9B1-CC14-A44F-90ED-27B8817881A4}"/>
              </a:ext>
            </a:extLst>
          </p:cNvPr>
          <p:cNvPicPr>
            <a:picLocks noChangeAspect="1"/>
          </p:cNvPicPr>
          <p:nvPr/>
        </p:nvPicPr>
        <p:blipFill>
          <a:blip r:embed="rId5"/>
          <a:stretch>
            <a:fillRect/>
          </a:stretch>
        </p:blipFill>
        <p:spPr>
          <a:xfrm>
            <a:off x="5251657" y="2248845"/>
            <a:ext cx="2989479" cy="2242109"/>
          </a:xfrm>
          <a:prstGeom prst="rect">
            <a:avLst/>
          </a:prstGeom>
        </p:spPr>
      </p:pic>
    </p:spTree>
    <p:extLst>
      <p:ext uri="{BB962C8B-B14F-4D97-AF65-F5344CB8AC3E}">
        <p14:creationId xmlns:p14="http://schemas.microsoft.com/office/powerpoint/2010/main" val="9743481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1BD37EED-8487-9649-87E5-112ACDBD60D7}"/>
              </a:ext>
            </a:extLst>
          </p:cNvPr>
          <p:cNvSpPr txBox="1"/>
          <p:nvPr/>
        </p:nvSpPr>
        <p:spPr>
          <a:xfrm>
            <a:off x="304402" y="404813"/>
            <a:ext cx="3760517" cy="954107"/>
          </a:xfrm>
          <a:prstGeom prst="rect">
            <a:avLst/>
          </a:prstGeom>
          <a:noFill/>
        </p:spPr>
        <p:txBody>
          <a:bodyPr wrap="none" rtlCol="0">
            <a:spAutoFit/>
          </a:bodyPr>
          <a:lstStyle/>
          <a:p>
            <a:r>
              <a:rPr lang="en-BE" sz="2800" b="1" dirty="0">
                <a:solidFill>
                  <a:srgbClr val="932833"/>
                </a:solidFill>
              </a:rPr>
              <a:t>Computational Thinking</a:t>
            </a:r>
            <a:br>
              <a:rPr lang="en-BE" sz="2800" b="1" dirty="0">
                <a:solidFill>
                  <a:srgbClr val="932833"/>
                </a:solidFill>
              </a:rPr>
            </a:br>
            <a:r>
              <a:rPr lang="en-BE" sz="2800" b="1" i="1" dirty="0">
                <a:solidFill>
                  <a:srgbClr val="932833"/>
                </a:solidFill>
              </a:rPr>
              <a:t>in de klas</a:t>
            </a:r>
          </a:p>
        </p:txBody>
      </p:sp>
      <p:pic>
        <p:nvPicPr>
          <p:cNvPr id="39938" name="Picture 2" descr="Image result for sébastien truchet">
            <a:extLst>
              <a:ext uri="{FF2B5EF4-FFF2-40B4-BE49-F238E27FC236}">
                <a16:creationId xmlns:a16="http://schemas.microsoft.com/office/drawing/2014/main" id="{DD1371F6-8727-6C41-8C8D-66A351DBE2E6}"/>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10932869" y="1358920"/>
            <a:ext cx="891299" cy="1053354"/>
          </a:xfrm>
          <a:prstGeom prst="rect">
            <a:avLst/>
          </a:prstGeom>
          <a:noFill/>
          <a:effectLst>
            <a:softEdge rad="25400"/>
          </a:effectLst>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D207303-2B76-FD44-A535-D438C7770E1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95325" y="1635042"/>
            <a:ext cx="827668" cy="783502"/>
          </a:xfrm>
          <a:prstGeom prst="rect">
            <a:avLst/>
          </a:prstGeom>
        </p:spPr>
      </p:pic>
      <p:pic>
        <p:nvPicPr>
          <p:cNvPr id="13" name="Picture 12">
            <a:extLst>
              <a:ext uri="{FF2B5EF4-FFF2-40B4-BE49-F238E27FC236}">
                <a16:creationId xmlns:a16="http://schemas.microsoft.com/office/drawing/2014/main" id="{35C6248B-D271-4B4D-9ABD-90FB60DFB3D9}"/>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594745" y="1635042"/>
            <a:ext cx="821051" cy="777232"/>
          </a:xfrm>
          <a:prstGeom prst="rect">
            <a:avLst/>
          </a:prstGeom>
        </p:spPr>
      </p:pic>
      <p:pic>
        <p:nvPicPr>
          <p:cNvPr id="16" name="Picture 15">
            <a:extLst>
              <a:ext uri="{FF2B5EF4-FFF2-40B4-BE49-F238E27FC236}">
                <a16:creationId xmlns:a16="http://schemas.microsoft.com/office/drawing/2014/main" id="{7AE4BD6F-FE80-A046-B107-A30A62830E33}"/>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2489135" y="1635426"/>
            <a:ext cx="821051" cy="777232"/>
          </a:xfrm>
          <a:prstGeom prst="rect">
            <a:avLst/>
          </a:prstGeom>
        </p:spPr>
      </p:pic>
      <p:pic>
        <p:nvPicPr>
          <p:cNvPr id="17" name="Picture 16">
            <a:extLst>
              <a:ext uri="{FF2B5EF4-FFF2-40B4-BE49-F238E27FC236}">
                <a16:creationId xmlns:a16="http://schemas.microsoft.com/office/drawing/2014/main" id="{10EB4219-7764-AC4F-9BAF-0BED165AC411}"/>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3381938" y="1635042"/>
            <a:ext cx="821051" cy="777232"/>
          </a:xfrm>
          <a:prstGeom prst="rect">
            <a:avLst/>
          </a:prstGeom>
        </p:spPr>
      </p:pic>
      <p:grpSp>
        <p:nvGrpSpPr>
          <p:cNvPr id="21" name="Group 20">
            <a:extLst>
              <a:ext uri="{FF2B5EF4-FFF2-40B4-BE49-F238E27FC236}">
                <a16:creationId xmlns:a16="http://schemas.microsoft.com/office/drawing/2014/main" id="{188A07B9-A498-2A4E-9151-F3B1C9B5CD35}"/>
              </a:ext>
            </a:extLst>
          </p:cNvPr>
          <p:cNvGrpSpPr>
            <a:grpSpLocks noChangeAspect="1"/>
          </p:cNvGrpSpPr>
          <p:nvPr/>
        </p:nvGrpSpPr>
        <p:grpSpPr>
          <a:xfrm>
            <a:off x="5745622" y="1264984"/>
            <a:ext cx="4561177" cy="1147290"/>
            <a:chOff x="4286085" y="853992"/>
            <a:chExt cx="6210300" cy="1562100"/>
          </a:xfrm>
        </p:grpSpPr>
        <p:pic>
          <p:nvPicPr>
            <p:cNvPr id="18" name="Picture 17">
              <a:extLst>
                <a:ext uri="{FF2B5EF4-FFF2-40B4-BE49-F238E27FC236}">
                  <a16:creationId xmlns:a16="http://schemas.microsoft.com/office/drawing/2014/main" id="{42FFF25C-C402-9D4D-8CFC-1F7F57549A41}"/>
                </a:ext>
              </a:extLst>
            </p:cNvPr>
            <p:cNvPicPr>
              <a:picLocks noChangeAspect="1"/>
            </p:cNvPicPr>
            <p:nvPr/>
          </p:nvPicPr>
          <p:blipFill>
            <a:blip r:embed="rId8"/>
            <a:stretch>
              <a:fillRect/>
            </a:stretch>
          </p:blipFill>
          <p:spPr>
            <a:xfrm>
              <a:off x="4286085" y="853992"/>
              <a:ext cx="2070100" cy="1562100"/>
            </a:xfrm>
            <a:prstGeom prst="rect">
              <a:avLst/>
            </a:prstGeom>
          </p:spPr>
        </p:pic>
        <p:pic>
          <p:nvPicPr>
            <p:cNvPr id="19" name="Picture 18">
              <a:extLst>
                <a:ext uri="{FF2B5EF4-FFF2-40B4-BE49-F238E27FC236}">
                  <a16:creationId xmlns:a16="http://schemas.microsoft.com/office/drawing/2014/main" id="{617D3A56-F967-C342-8E24-C92310DDF716}"/>
                </a:ext>
              </a:extLst>
            </p:cNvPr>
            <p:cNvPicPr>
              <a:picLocks noChangeAspect="1"/>
            </p:cNvPicPr>
            <p:nvPr/>
          </p:nvPicPr>
          <p:blipFill>
            <a:blip r:embed="rId9"/>
            <a:stretch>
              <a:fillRect/>
            </a:stretch>
          </p:blipFill>
          <p:spPr>
            <a:xfrm>
              <a:off x="6356185" y="853992"/>
              <a:ext cx="2070100" cy="1562100"/>
            </a:xfrm>
            <a:prstGeom prst="rect">
              <a:avLst/>
            </a:prstGeom>
          </p:spPr>
        </p:pic>
        <p:pic>
          <p:nvPicPr>
            <p:cNvPr id="20" name="Picture 19">
              <a:extLst>
                <a:ext uri="{FF2B5EF4-FFF2-40B4-BE49-F238E27FC236}">
                  <a16:creationId xmlns:a16="http://schemas.microsoft.com/office/drawing/2014/main" id="{8B438724-FD68-8148-A800-8E3674DA069B}"/>
                </a:ext>
              </a:extLst>
            </p:cNvPr>
            <p:cNvPicPr>
              <a:picLocks noChangeAspect="1"/>
            </p:cNvPicPr>
            <p:nvPr/>
          </p:nvPicPr>
          <p:blipFill>
            <a:blip r:embed="rId10"/>
            <a:stretch>
              <a:fillRect/>
            </a:stretch>
          </p:blipFill>
          <p:spPr>
            <a:xfrm>
              <a:off x="8426285" y="853992"/>
              <a:ext cx="2070100" cy="1562100"/>
            </a:xfrm>
            <a:prstGeom prst="rect">
              <a:avLst/>
            </a:prstGeom>
          </p:spPr>
        </p:pic>
      </p:grpSp>
      <p:cxnSp>
        <p:nvCxnSpPr>
          <p:cNvPr id="23" name="Straight Arrow Connector 22">
            <a:extLst>
              <a:ext uri="{FF2B5EF4-FFF2-40B4-BE49-F238E27FC236}">
                <a16:creationId xmlns:a16="http://schemas.microsoft.com/office/drawing/2014/main" id="{08685C7F-7004-AD41-88B6-6FF5E9E326DB}"/>
              </a:ext>
            </a:extLst>
          </p:cNvPr>
          <p:cNvCxnSpPr>
            <a:cxnSpLocks/>
          </p:cNvCxnSpPr>
          <p:nvPr/>
        </p:nvCxnSpPr>
        <p:spPr>
          <a:xfrm>
            <a:off x="4330700" y="2023658"/>
            <a:ext cx="1181100" cy="0"/>
          </a:xfrm>
          <a:prstGeom prst="straightConnector1">
            <a:avLst/>
          </a:prstGeom>
          <a:ln>
            <a:tailEnd type="triangle" w="lg" len="med"/>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D7DD9FDD-1202-5A44-BD18-57D383B746E4}"/>
              </a:ext>
            </a:extLst>
          </p:cNvPr>
          <p:cNvSpPr txBox="1"/>
          <p:nvPr/>
        </p:nvSpPr>
        <p:spPr>
          <a:xfrm>
            <a:off x="10623831" y="419803"/>
            <a:ext cx="1301574" cy="1384995"/>
          </a:xfrm>
          <a:prstGeom prst="rect">
            <a:avLst/>
          </a:prstGeom>
          <a:noFill/>
        </p:spPr>
        <p:txBody>
          <a:bodyPr wrap="none" rtlCol="0">
            <a:spAutoFit/>
          </a:bodyPr>
          <a:lstStyle/>
          <a:p>
            <a:pPr algn="r"/>
            <a:r>
              <a:rPr lang="en-GB" sz="2800" b="1" i="1" dirty="0">
                <a:solidFill>
                  <a:srgbClr val="932833"/>
                </a:solidFill>
              </a:rPr>
              <a:t>Truchet</a:t>
            </a:r>
          </a:p>
          <a:p>
            <a:pPr algn="r"/>
            <a:r>
              <a:rPr lang="en-GB" sz="2800" b="1" i="1" dirty="0" err="1">
                <a:solidFill>
                  <a:srgbClr val="932833"/>
                </a:solidFill>
              </a:rPr>
              <a:t>Tegels</a:t>
            </a:r>
            <a:endParaRPr lang="en-GB" sz="2800" b="1" i="1" dirty="0">
              <a:solidFill>
                <a:srgbClr val="932833"/>
              </a:solidFill>
            </a:endParaRPr>
          </a:p>
          <a:p>
            <a:pPr algn="r"/>
            <a:endParaRPr lang="en-BE" sz="2800" b="1" i="1" dirty="0">
              <a:solidFill>
                <a:srgbClr val="932833"/>
              </a:solidFill>
            </a:endParaRPr>
          </a:p>
        </p:txBody>
      </p:sp>
    </p:spTree>
    <p:extLst>
      <p:ext uri="{BB962C8B-B14F-4D97-AF65-F5344CB8AC3E}">
        <p14:creationId xmlns:p14="http://schemas.microsoft.com/office/powerpoint/2010/main" val="24279731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1BD37EED-8487-9649-87E5-112ACDBD60D7}"/>
              </a:ext>
            </a:extLst>
          </p:cNvPr>
          <p:cNvSpPr txBox="1"/>
          <p:nvPr/>
        </p:nvSpPr>
        <p:spPr>
          <a:xfrm>
            <a:off x="304402" y="404813"/>
            <a:ext cx="3760517" cy="954107"/>
          </a:xfrm>
          <a:prstGeom prst="rect">
            <a:avLst/>
          </a:prstGeom>
          <a:noFill/>
        </p:spPr>
        <p:txBody>
          <a:bodyPr wrap="none" rtlCol="0">
            <a:spAutoFit/>
          </a:bodyPr>
          <a:lstStyle/>
          <a:p>
            <a:r>
              <a:rPr lang="en-BE" sz="2800" b="1" dirty="0">
                <a:solidFill>
                  <a:srgbClr val="932833"/>
                </a:solidFill>
              </a:rPr>
              <a:t>Computational Thinking</a:t>
            </a:r>
            <a:br>
              <a:rPr lang="en-BE" sz="2800" b="1" dirty="0">
                <a:solidFill>
                  <a:srgbClr val="932833"/>
                </a:solidFill>
              </a:rPr>
            </a:br>
            <a:r>
              <a:rPr lang="en-BE" sz="2800" b="1" i="1" dirty="0">
                <a:solidFill>
                  <a:srgbClr val="932833"/>
                </a:solidFill>
              </a:rPr>
              <a:t>in de klas</a:t>
            </a:r>
          </a:p>
        </p:txBody>
      </p:sp>
      <p:sp>
        <p:nvSpPr>
          <p:cNvPr id="36" name="TextBox 35">
            <a:extLst>
              <a:ext uri="{FF2B5EF4-FFF2-40B4-BE49-F238E27FC236}">
                <a16:creationId xmlns:a16="http://schemas.microsoft.com/office/drawing/2014/main" id="{57D8E8D9-3C61-3B45-890A-8ED7FD030929}"/>
              </a:ext>
            </a:extLst>
          </p:cNvPr>
          <p:cNvSpPr txBox="1"/>
          <p:nvPr/>
        </p:nvSpPr>
        <p:spPr>
          <a:xfrm>
            <a:off x="629592" y="3039074"/>
            <a:ext cx="1830822" cy="1338828"/>
          </a:xfrm>
          <a:prstGeom prst="rect">
            <a:avLst/>
          </a:prstGeom>
          <a:noFill/>
        </p:spPr>
        <p:txBody>
          <a:bodyPr wrap="none" rtlCol="0">
            <a:spAutoFit/>
          </a:bodyPr>
          <a:lstStyle/>
          <a:p>
            <a:r>
              <a:rPr lang="en-GB" sz="2400" b="1" dirty="0">
                <a:solidFill>
                  <a:srgbClr val="606160"/>
                </a:solidFill>
              </a:rPr>
              <a:t>Diagonalen</a:t>
            </a:r>
          </a:p>
          <a:p>
            <a:endParaRPr lang="en-GB" sz="200" b="1" dirty="0">
              <a:solidFill>
                <a:srgbClr val="606160"/>
              </a:solidFill>
            </a:endParaRPr>
          </a:p>
          <a:p>
            <a:r>
              <a:rPr lang="en-GB" sz="2000" b="1" i="1" dirty="0">
                <a:solidFill>
                  <a:srgbClr val="606160"/>
                </a:solidFill>
              </a:rPr>
              <a:t>   </a:t>
            </a:r>
            <a:r>
              <a:rPr lang="en-GB" sz="2000" i="1" dirty="0">
                <a:solidFill>
                  <a:srgbClr val="C00000"/>
                </a:solidFill>
              </a:rPr>
              <a:t>Het algoritme</a:t>
            </a:r>
          </a:p>
          <a:p>
            <a:endParaRPr lang="en-BE" sz="3200" b="1" dirty="0">
              <a:solidFill>
                <a:srgbClr val="606160"/>
              </a:solidFill>
            </a:endParaRPr>
          </a:p>
        </p:txBody>
      </p:sp>
      <p:pic>
        <p:nvPicPr>
          <p:cNvPr id="39938" name="Picture 2" descr="Image result for sébastien truchet">
            <a:extLst>
              <a:ext uri="{FF2B5EF4-FFF2-40B4-BE49-F238E27FC236}">
                <a16:creationId xmlns:a16="http://schemas.microsoft.com/office/drawing/2014/main" id="{DD1371F6-8727-6C41-8C8D-66A351DBE2E6}"/>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10932869" y="1358920"/>
            <a:ext cx="891299" cy="1053354"/>
          </a:xfrm>
          <a:prstGeom prst="rect">
            <a:avLst/>
          </a:prstGeom>
          <a:noFill/>
          <a:effectLst>
            <a:softEdge rad="25400"/>
          </a:effectLst>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D207303-2B76-FD44-A535-D438C7770E1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95325" y="1635042"/>
            <a:ext cx="827668" cy="783502"/>
          </a:xfrm>
          <a:prstGeom prst="rect">
            <a:avLst/>
          </a:prstGeom>
        </p:spPr>
      </p:pic>
      <p:pic>
        <p:nvPicPr>
          <p:cNvPr id="13" name="Picture 12">
            <a:extLst>
              <a:ext uri="{FF2B5EF4-FFF2-40B4-BE49-F238E27FC236}">
                <a16:creationId xmlns:a16="http://schemas.microsoft.com/office/drawing/2014/main" id="{35C6248B-D271-4B4D-9ABD-90FB60DFB3D9}"/>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594745" y="1635042"/>
            <a:ext cx="821051" cy="777232"/>
          </a:xfrm>
          <a:prstGeom prst="rect">
            <a:avLst/>
          </a:prstGeom>
        </p:spPr>
      </p:pic>
      <p:pic>
        <p:nvPicPr>
          <p:cNvPr id="16" name="Picture 15">
            <a:extLst>
              <a:ext uri="{FF2B5EF4-FFF2-40B4-BE49-F238E27FC236}">
                <a16:creationId xmlns:a16="http://schemas.microsoft.com/office/drawing/2014/main" id="{7AE4BD6F-FE80-A046-B107-A30A62830E33}"/>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2489135" y="1635426"/>
            <a:ext cx="821051" cy="777232"/>
          </a:xfrm>
          <a:prstGeom prst="rect">
            <a:avLst/>
          </a:prstGeom>
        </p:spPr>
      </p:pic>
      <p:pic>
        <p:nvPicPr>
          <p:cNvPr id="17" name="Picture 16">
            <a:extLst>
              <a:ext uri="{FF2B5EF4-FFF2-40B4-BE49-F238E27FC236}">
                <a16:creationId xmlns:a16="http://schemas.microsoft.com/office/drawing/2014/main" id="{10EB4219-7764-AC4F-9BAF-0BED165AC411}"/>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3381938" y="1635042"/>
            <a:ext cx="821051" cy="777232"/>
          </a:xfrm>
          <a:prstGeom prst="rect">
            <a:avLst/>
          </a:prstGeom>
        </p:spPr>
      </p:pic>
      <p:grpSp>
        <p:nvGrpSpPr>
          <p:cNvPr id="21" name="Group 20">
            <a:extLst>
              <a:ext uri="{FF2B5EF4-FFF2-40B4-BE49-F238E27FC236}">
                <a16:creationId xmlns:a16="http://schemas.microsoft.com/office/drawing/2014/main" id="{188A07B9-A498-2A4E-9151-F3B1C9B5CD35}"/>
              </a:ext>
            </a:extLst>
          </p:cNvPr>
          <p:cNvGrpSpPr>
            <a:grpSpLocks noChangeAspect="1"/>
          </p:cNvGrpSpPr>
          <p:nvPr/>
        </p:nvGrpSpPr>
        <p:grpSpPr>
          <a:xfrm>
            <a:off x="5745622" y="1264984"/>
            <a:ext cx="4561177" cy="1147290"/>
            <a:chOff x="4286085" y="853992"/>
            <a:chExt cx="6210300" cy="1562100"/>
          </a:xfrm>
        </p:grpSpPr>
        <p:pic>
          <p:nvPicPr>
            <p:cNvPr id="18" name="Picture 17">
              <a:extLst>
                <a:ext uri="{FF2B5EF4-FFF2-40B4-BE49-F238E27FC236}">
                  <a16:creationId xmlns:a16="http://schemas.microsoft.com/office/drawing/2014/main" id="{42FFF25C-C402-9D4D-8CFC-1F7F57549A41}"/>
                </a:ext>
              </a:extLst>
            </p:cNvPr>
            <p:cNvPicPr>
              <a:picLocks noChangeAspect="1"/>
            </p:cNvPicPr>
            <p:nvPr/>
          </p:nvPicPr>
          <p:blipFill>
            <a:blip r:embed="rId8"/>
            <a:stretch>
              <a:fillRect/>
            </a:stretch>
          </p:blipFill>
          <p:spPr>
            <a:xfrm>
              <a:off x="4286085" y="853992"/>
              <a:ext cx="2070100" cy="1562100"/>
            </a:xfrm>
            <a:prstGeom prst="rect">
              <a:avLst/>
            </a:prstGeom>
          </p:spPr>
        </p:pic>
        <p:pic>
          <p:nvPicPr>
            <p:cNvPr id="19" name="Picture 18">
              <a:extLst>
                <a:ext uri="{FF2B5EF4-FFF2-40B4-BE49-F238E27FC236}">
                  <a16:creationId xmlns:a16="http://schemas.microsoft.com/office/drawing/2014/main" id="{617D3A56-F967-C342-8E24-C92310DDF716}"/>
                </a:ext>
              </a:extLst>
            </p:cNvPr>
            <p:cNvPicPr>
              <a:picLocks noChangeAspect="1"/>
            </p:cNvPicPr>
            <p:nvPr/>
          </p:nvPicPr>
          <p:blipFill>
            <a:blip r:embed="rId9"/>
            <a:stretch>
              <a:fillRect/>
            </a:stretch>
          </p:blipFill>
          <p:spPr>
            <a:xfrm>
              <a:off x="6356185" y="853992"/>
              <a:ext cx="2070100" cy="1562100"/>
            </a:xfrm>
            <a:prstGeom prst="rect">
              <a:avLst/>
            </a:prstGeom>
          </p:spPr>
        </p:pic>
        <p:pic>
          <p:nvPicPr>
            <p:cNvPr id="20" name="Picture 19">
              <a:extLst>
                <a:ext uri="{FF2B5EF4-FFF2-40B4-BE49-F238E27FC236}">
                  <a16:creationId xmlns:a16="http://schemas.microsoft.com/office/drawing/2014/main" id="{8B438724-FD68-8148-A800-8E3674DA069B}"/>
                </a:ext>
              </a:extLst>
            </p:cNvPr>
            <p:cNvPicPr>
              <a:picLocks noChangeAspect="1"/>
            </p:cNvPicPr>
            <p:nvPr/>
          </p:nvPicPr>
          <p:blipFill>
            <a:blip r:embed="rId10"/>
            <a:stretch>
              <a:fillRect/>
            </a:stretch>
          </p:blipFill>
          <p:spPr>
            <a:xfrm>
              <a:off x="8426285" y="853992"/>
              <a:ext cx="2070100" cy="1562100"/>
            </a:xfrm>
            <a:prstGeom prst="rect">
              <a:avLst/>
            </a:prstGeom>
          </p:spPr>
        </p:pic>
      </p:grpSp>
      <p:cxnSp>
        <p:nvCxnSpPr>
          <p:cNvPr id="23" name="Straight Arrow Connector 22">
            <a:extLst>
              <a:ext uri="{FF2B5EF4-FFF2-40B4-BE49-F238E27FC236}">
                <a16:creationId xmlns:a16="http://schemas.microsoft.com/office/drawing/2014/main" id="{08685C7F-7004-AD41-88B6-6FF5E9E326DB}"/>
              </a:ext>
            </a:extLst>
          </p:cNvPr>
          <p:cNvCxnSpPr>
            <a:cxnSpLocks/>
          </p:cNvCxnSpPr>
          <p:nvPr/>
        </p:nvCxnSpPr>
        <p:spPr>
          <a:xfrm>
            <a:off x="4330700" y="2023658"/>
            <a:ext cx="1181100" cy="0"/>
          </a:xfrm>
          <a:prstGeom prst="straightConnector1">
            <a:avLst/>
          </a:prstGeom>
          <a:ln>
            <a:tailEnd type="triangle"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0DC7F3DC-BCCF-0447-BCB5-BC0F2A2F34FA}"/>
                  </a:ext>
                </a:extLst>
              </p:cNvPr>
              <p:cNvSpPr/>
              <p:nvPr/>
            </p:nvSpPr>
            <p:spPr>
              <a:xfrm>
                <a:off x="922657" y="3897558"/>
                <a:ext cx="4244039" cy="2462213"/>
              </a:xfrm>
              <a:prstGeom prst="rect">
                <a:avLst/>
              </a:prstGeom>
            </p:spPr>
            <p:txBody>
              <a:bodyPr wrap="square">
                <a:spAutoFit/>
              </a:bodyPr>
              <a:lstStyle/>
              <a:p>
                <a:r>
                  <a:rPr lang="en-BE" sz="1400" dirty="0"/>
                  <a:t>n</a:t>
                </a:r>
                <a:r>
                  <a:rPr lang="en-BE" sz="1400" dirty="0">
                    <a:solidFill>
                      <a:srgbClr val="FF0000"/>
                    </a:solidFill>
                  </a:rPr>
                  <a:t>=</a:t>
                </a:r>
                <a:r>
                  <a:rPr lang="en-BE" sz="1400" dirty="0"/>
                  <a:t>int(input(</a:t>
                </a:r>
                <a:r>
                  <a:rPr lang="en-BE" sz="1400" dirty="0">
                    <a:solidFill>
                      <a:srgbClr val="008000"/>
                    </a:solidFill>
                  </a:rPr>
                  <a:t>”# Tegels n = ")</a:t>
                </a:r>
                <a:r>
                  <a:rPr lang="en-BE" sz="1400" dirty="0"/>
                  <a:t>)</a:t>
                </a:r>
              </a:p>
              <a:p>
                <a:r>
                  <a:rPr lang="en-BE" sz="1400" dirty="0"/>
                  <a:t>w</a:t>
                </a:r>
                <a:r>
                  <a:rPr lang="en-BE" sz="1400" dirty="0">
                    <a:solidFill>
                      <a:srgbClr val="FF0000"/>
                    </a:solidFill>
                  </a:rPr>
                  <a:t>=</a:t>
                </a:r>
                <a:r>
                  <a:rPr lang="en-BE" sz="1400" dirty="0"/>
                  <a:t>200</a:t>
                </a:r>
                <a:r>
                  <a:rPr lang="en-BE" sz="1400" dirty="0">
                    <a:solidFill>
                      <a:srgbClr val="FF0000"/>
                    </a:solidFill>
                  </a:rPr>
                  <a:t>/</a:t>
                </a:r>
                <a:r>
                  <a:rPr lang="en-BE" sz="1400" dirty="0"/>
                  <a:t>(2</a:t>
                </a:r>
                <a:r>
                  <a:rPr lang="en-BE" sz="1400" dirty="0">
                    <a:solidFill>
                      <a:srgbClr val="FF0000"/>
                    </a:solidFill>
                  </a:rPr>
                  <a:t>**</a:t>
                </a:r>
                <a:r>
                  <a:rPr lang="en-BE" sz="1400" dirty="0"/>
                  <a:t>n)</a:t>
                </a:r>
              </a:p>
              <a:p>
                <a:r>
                  <a:rPr lang="en-BE" sz="1400" dirty="0"/>
                  <a:t>rnd</a:t>
                </a:r>
                <a:r>
                  <a:rPr lang="en-BE" sz="1400" dirty="0">
                    <a:solidFill>
                      <a:srgbClr val="FF0000"/>
                    </a:solidFill>
                  </a:rPr>
                  <a:t>=</a:t>
                </a:r>
                <a:r>
                  <a:rPr lang="en-BE" sz="1400" dirty="0"/>
                  <a:t>[randint(0,1) for i in range(4</a:t>
                </a:r>
                <a:r>
                  <a:rPr lang="en-BE" sz="1400" dirty="0">
                    <a:solidFill>
                      <a:srgbClr val="FF0000"/>
                    </a:solidFill>
                  </a:rPr>
                  <a:t>**</a:t>
                </a:r>
                <a:r>
                  <a:rPr lang="en-BE" sz="1400" dirty="0"/>
                  <a:t>n)]</a:t>
                </a:r>
              </a:p>
              <a:p>
                <a:pPr/>
                <a14:m>
                  <m:oMathPara xmlns:m="http://schemas.openxmlformats.org/officeDocument/2006/math">
                    <m:oMathParaPr>
                      <m:jc m:val="left"/>
                    </m:oMathParaPr>
                    <m:oMath xmlns:m="http://schemas.openxmlformats.org/officeDocument/2006/math">
                      <m:r>
                        <a:rPr lang="en-US" sz="1400" b="0" i="1" smtClean="0">
                          <a:latin typeface="Cambria Math" panose="02040503050406030204" pitchFamily="18" charset="0"/>
                          <a:ea typeface="Cambria Math" panose="02040503050406030204" pitchFamily="18" charset="0"/>
                        </a:rPr>
                        <m:t>  </m:t>
                      </m:r>
                      <m:r>
                        <a:rPr lang="en-BE" sz="1400" i="1" smtClean="0">
                          <a:latin typeface="Cambria Math" panose="02040503050406030204" pitchFamily="18" charset="0"/>
                          <a:ea typeface="Cambria Math" panose="02040503050406030204" pitchFamily="18" charset="0"/>
                        </a:rPr>
                        <m:t>⋮</m:t>
                      </m:r>
                    </m:oMath>
                  </m:oMathPara>
                </a14:m>
                <a:endParaRPr lang="en-BE" sz="1400" dirty="0"/>
              </a:p>
              <a:p>
                <a:r>
                  <a:rPr lang="en-BE" sz="1400" dirty="0"/>
                  <a:t>k</a:t>
                </a:r>
                <a:r>
                  <a:rPr lang="en-BE" sz="1400" dirty="0">
                    <a:solidFill>
                      <a:srgbClr val="FF0000"/>
                    </a:solidFill>
                  </a:rPr>
                  <a:t>=</a:t>
                </a:r>
                <a:r>
                  <a:rPr lang="en-BE" sz="1400" dirty="0"/>
                  <a:t>0</a:t>
                </a:r>
              </a:p>
              <a:p>
                <a:r>
                  <a:rPr lang="en-BE" sz="1400" dirty="0"/>
                  <a:t>for i in range(2</a:t>
                </a:r>
                <a:r>
                  <a:rPr lang="en-BE" sz="1400" dirty="0">
                    <a:solidFill>
                      <a:srgbClr val="FF0000"/>
                    </a:solidFill>
                  </a:rPr>
                  <a:t>**</a:t>
                </a:r>
                <a:r>
                  <a:rPr lang="en-BE" sz="1400" dirty="0"/>
                  <a:t>n):</a:t>
                </a:r>
              </a:p>
              <a:p>
                <a:r>
                  <a:rPr lang="nl-NL" sz="1400" dirty="0">
                    <a:solidFill>
                      <a:srgbClr val="A6A6A6"/>
                    </a:solidFill>
                    <a:sym typeface="Symbol" pitchFamily="2" charset="2"/>
                  </a:rPr>
                  <a:t></a:t>
                </a:r>
                <a:r>
                  <a:rPr lang="en-BE" sz="1400" dirty="0"/>
                  <a:t>for j in range(2</a:t>
                </a:r>
                <a:r>
                  <a:rPr lang="en-BE" sz="1400" dirty="0">
                    <a:solidFill>
                      <a:srgbClr val="FF0000"/>
                    </a:solidFill>
                  </a:rPr>
                  <a:t>**</a:t>
                </a:r>
                <a:r>
                  <a:rPr lang="en-BE" sz="1400" dirty="0"/>
                  <a:t>n):</a:t>
                </a:r>
              </a:p>
              <a:p>
                <a:r>
                  <a:rPr lang="nl-NL" sz="1400" dirty="0">
                    <a:solidFill>
                      <a:srgbClr val="A6A6A6"/>
                    </a:solidFill>
                    <a:sym typeface="Symbol" pitchFamily="2" charset="2"/>
                  </a:rPr>
                  <a:t></a:t>
                </a:r>
                <a:r>
                  <a:rPr lang="en-BE" sz="1400" dirty="0"/>
                  <a:t>x</a:t>
                </a:r>
                <a:r>
                  <a:rPr lang="en-BE" sz="1400" dirty="0">
                    <a:solidFill>
                      <a:srgbClr val="FF0000"/>
                    </a:solidFill>
                  </a:rPr>
                  <a:t>=</a:t>
                </a:r>
                <a:r>
                  <a:rPr lang="en-BE" sz="1400" dirty="0"/>
                  <a:t>rnd[k]</a:t>
                </a:r>
                <a:r>
                  <a:rPr lang="en-BE" sz="1400" dirty="0">
                    <a:solidFill>
                      <a:srgbClr val="FF0000"/>
                    </a:solidFill>
                  </a:rPr>
                  <a:t>*</a:t>
                </a:r>
                <a:r>
                  <a:rPr lang="en-BE" sz="1400" dirty="0"/>
                  <a:t>w</a:t>
                </a:r>
              </a:p>
              <a:p>
                <a:r>
                  <a:rPr lang="nl-NL" sz="1400" dirty="0">
                    <a:solidFill>
                      <a:srgbClr val="A6A6A6"/>
                    </a:solidFill>
                    <a:sym typeface="Symbol" pitchFamily="2" charset="2"/>
                  </a:rPr>
                  <a:t></a:t>
                </a:r>
                <a:r>
                  <a:rPr lang="en-BE" sz="1400" dirty="0"/>
                  <a:t>set_color(kleur)</a:t>
                </a:r>
              </a:p>
              <a:p>
                <a:r>
                  <a:rPr lang="nl-NL" sz="1400" dirty="0">
                    <a:solidFill>
                      <a:srgbClr val="A6A6A6"/>
                    </a:solidFill>
                    <a:sym typeface="Symbol" pitchFamily="2" charset="2"/>
                  </a:rPr>
                  <a:t></a:t>
                </a:r>
                <a:r>
                  <a:rPr lang="en-BE" sz="1400" dirty="0"/>
                  <a:t>draw_line(x</a:t>
                </a:r>
                <a:r>
                  <a:rPr lang="en-BE" sz="1400" dirty="0">
                    <a:solidFill>
                      <a:srgbClr val="FF0000"/>
                    </a:solidFill>
                  </a:rPr>
                  <a:t>+</a:t>
                </a:r>
                <a:r>
                  <a:rPr lang="en-BE" sz="1400" dirty="0"/>
                  <a:t>w</a:t>
                </a:r>
                <a:r>
                  <a:rPr lang="en-BE" sz="1400" dirty="0">
                    <a:solidFill>
                      <a:srgbClr val="FF0000"/>
                    </a:solidFill>
                  </a:rPr>
                  <a:t>*</a:t>
                </a:r>
                <a:r>
                  <a:rPr lang="en-BE" sz="1400" dirty="0"/>
                  <a:t>i,w</a:t>
                </a:r>
                <a:r>
                  <a:rPr lang="en-BE" sz="1400" dirty="0">
                    <a:solidFill>
                      <a:srgbClr val="FF0000"/>
                    </a:solidFill>
                  </a:rPr>
                  <a:t>*</a:t>
                </a:r>
                <a:r>
                  <a:rPr lang="en-BE" sz="1400" dirty="0"/>
                  <a:t>j,w</a:t>
                </a:r>
                <a:r>
                  <a:rPr lang="en-BE" sz="1400" dirty="0">
                    <a:solidFill>
                      <a:srgbClr val="FF0000"/>
                    </a:solidFill>
                  </a:rPr>
                  <a:t>*</a:t>
                </a:r>
                <a:r>
                  <a:rPr lang="en-BE" sz="1400" dirty="0"/>
                  <a:t>(i</a:t>
                </a:r>
                <a:r>
                  <a:rPr lang="en-BE" sz="1400" dirty="0">
                    <a:solidFill>
                      <a:srgbClr val="FF0000"/>
                    </a:solidFill>
                  </a:rPr>
                  <a:t>+</a:t>
                </a:r>
                <a:r>
                  <a:rPr lang="en-BE" sz="1400" dirty="0"/>
                  <a:t>1)</a:t>
                </a:r>
                <a:r>
                  <a:rPr lang="en-BE" sz="1400" dirty="0">
                    <a:solidFill>
                      <a:srgbClr val="FF0000"/>
                    </a:solidFill>
                  </a:rPr>
                  <a:t>-</a:t>
                </a:r>
                <a:r>
                  <a:rPr lang="en-BE" sz="1400" dirty="0"/>
                  <a:t>x,w</a:t>
                </a:r>
                <a:r>
                  <a:rPr lang="en-BE" sz="1400" dirty="0">
                    <a:solidFill>
                      <a:srgbClr val="FF0000"/>
                    </a:solidFill>
                  </a:rPr>
                  <a:t>*</a:t>
                </a:r>
                <a:r>
                  <a:rPr lang="en-BE" sz="1400" dirty="0"/>
                  <a:t>(j</a:t>
                </a:r>
                <a:r>
                  <a:rPr lang="en-BE" sz="1400" dirty="0">
                    <a:solidFill>
                      <a:srgbClr val="FF0000"/>
                    </a:solidFill>
                  </a:rPr>
                  <a:t>+</a:t>
                </a:r>
                <a:r>
                  <a:rPr lang="en-BE" sz="1400" dirty="0"/>
                  <a:t>1))</a:t>
                </a:r>
              </a:p>
              <a:p>
                <a:r>
                  <a:rPr lang="nl-NL" sz="1400" dirty="0">
                    <a:solidFill>
                      <a:srgbClr val="A6A6A6"/>
                    </a:solidFill>
                    <a:sym typeface="Symbol" pitchFamily="2" charset="2"/>
                  </a:rPr>
                  <a:t></a:t>
                </a:r>
                <a:r>
                  <a:rPr lang="en-BE" sz="1400" dirty="0"/>
                  <a:t>k</a:t>
                </a:r>
                <a:r>
                  <a:rPr lang="en-BE" sz="1400" dirty="0">
                    <a:solidFill>
                      <a:srgbClr val="FF0000"/>
                    </a:solidFill>
                  </a:rPr>
                  <a:t>+=</a:t>
                </a:r>
                <a:r>
                  <a:rPr lang="en-BE" sz="1400" dirty="0"/>
                  <a:t>1</a:t>
                </a:r>
              </a:p>
            </p:txBody>
          </p:sp>
        </mc:Choice>
        <mc:Fallback xmlns="">
          <p:sp>
            <p:nvSpPr>
              <p:cNvPr id="25" name="Rectangle 24">
                <a:extLst>
                  <a:ext uri="{FF2B5EF4-FFF2-40B4-BE49-F238E27FC236}">
                    <a16:creationId xmlns:a16="http://schemas.microsoft.com/office/drawing/2014/main" id="{0DC7F3DC-BCCF-0447-BCB5-BC0F2A2F34FA}"/>
                  </a:ext>
                </a:extLst>
              </p:cNvPr>
              <p:cNvSpPr>
                <a:spLocks noRot="1" noChangeAspect="1" noMove="1" noResize="1" noEditPoints="1" noAdjustHandles="1" noChangeArrowheads="1" noChangeShapeType="1" noTextEdit="1"/>
              </p:cNvSpPr>
              <p:nvPr/>
            </p:nvSpPr>
            <p:spPr>
              <a:xfrm>
                <a:off x="922657" y="3897558"/>
                <a:ext cx="4244039" cy="2462213"/>
              </a:xfrm>
              <a:prstGeom prst="rect">
                <a:avLst/>
              </a:prstGeom>
              <a:blipFill>
                <a:blip r:embed="rId11"/>
                <a:stretch>
                  <a:fillRect l="-298" b="-2051"/>
                </a:stretch>
              </a:blipFill>
            </p:spPr>
            <p:txBody>
              <a:bodyPr/>
              <a:lstStyle/>
              <a:p>
                <a:r>
                  <a:rPr lang="en-BE">
                    <a:noFill/>
                  </a:rPr>
                  <a:t> </a:t>
                </a:r>
              </a:p>
            </p:txBody>
          </p:sp>
        </mc:Fallback>
      </mc:AlternateContent>
      <p:sp>
        <p:nvSpPr>
          <p:cNvPr id="31" name="TextBox 30">
            <a:extLst>
              <a:ext uri="{FF2B5EF4-FFF2-40B4-BE49-F238E27FC236}">
                <a16:creationId xmlns:a16="http://schemas.microsoft.com/office/drawing/2014/main" id="{D7DD9FDD-1202-5A44-BD18-57D383B746E4}"/>
              </a:ext>
            </a:extLst>
          </p:cNvPr>
          <p:cNvSpPr txBox="1"/>
          <p:nvPr/>
        </p:nvSpPr>
        <p:spPr>
          <a:xfrm>
            <a:off x="10623831" y="419803"/>
            <a:ext cx="1301574" cy="1384995"/>
          </a:xfrm>
          <a:prstGeom prst="rect">
            <a:avLst/>
          </a:prstGeom>
          <a:noFill/>
        </p:spPr>
        <p:txBody>
          <a:bodyPr wrap="none" rtlCol="0">
            <a:spAutoFit/>
          </a:bodyPr>
          <a:lstStyle/>
          <a:p>
            <a:pPr algn="r"/>
            <a:r>
              <a:rPr lang="en-GB" sz="2800" b="1" i="1" dirty="0">
                <a:solidFill>
                  <a:srgbClr val="932833"/>
                </a:solidFill>
              </a:rPr>
              <a:t>Truchet</a:t>
            </a:r>
          </a:p>
          <a:p>
            <a:pPr algn="r"/>
            <a:r>
              <a:rPr lang="en-GB" sz="2800" b="1" i="1" dirty="0" err="1">
                <a:solidFill>
                  <a:srgbClr val="932833"/>
                </a:solidFill>
              </a:rPr>
              <a:t>Tegels</a:t>
            </a:r>
            <a:endParaRPr lang="en-GB" sz="2800" b="1" i="1" dirty="0">
              <a:solidFill>
                <a:srgbClr val="932833"/>
              </a:solidFill>
            </a:endParaRPr>
          </a:p>
          <a:p>
            <a:pPr algn="r"/>
            <a:endParaRPr lang="en-BE" sz="2800" b="1" i="1" dirty="0">
              <a:solidFill>
                <a:srgbClr val="932833"/>
              </a:solidFill>
            </a:endParaRPr>
          </a:p>
        </p:txBody>
      </p:sp>
      <p:grpSp>
        <p:nvGrpSpPr>
          <p:cNvPr id="2" name="Group 1">
            <a:extLst>
              <a:ext uri="{FF2B5EF4-FFF2-40B4-BE49-F238E27FC236}">
                <a16:creationId xmlns:a16="http://schemas.microsoft.com/office/drawing/2014/main" id="{4E95253C-11D2-3748-9EFE-D90C0F62F0B1}"/>
              </a:ext>
            </a:extLst>
          </p:cNvPr>
          <p:cNvGrpSpPr/>
          <p:nvPr/>
        </p:nvGrpSpPr>
        <p:grpSpPr>
          <a:xfrm>
            <a:off x="4623942" y="3739851"/>
            <a:ext cx="5067442" cy="2755948"/>
            <a:chOff x="4623942" y="3739851"/>
            <a:chExt cx="5067442" cy="2755948"/>
          </a:xfrm>
        </p:grpSpPr>
        <p:pic>
          <p:nvPicPr>
            <p:cNvPr id="26" name="Picture 25">
              <a:extLst>
                <a:ext uri="{FF2B5EF4-FFF2-40B4-BE49-F238E27FC236}">
                  <a16:creationId xmlns:a16="http://schemas.microsoft.com/office/drawing/2014/main" id="{090BC157-3F38-C244-9459-E5B654E1719F}"/>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p:blipFill>
          <p:spPr>
            <a:xfrm>
              <a:off x="4623942" y="3739851"/>
              <a:ext cx="1366837" cy="1314350"/>
            </a:xfrm>
            <a:prstGeom prst="rect">
              <a:avLst/>
            </a:prstGeom>
          </p:spPr>
        </p:pic>
        <p:pic>
          <p:nvPicPr>
            <p:cNvPr id="27" name="Picture 26">
              <a:extLst>
                <a:ext uri="{FF2B5EF4-FFF2-40B4-BE49-F238E27FC236}">
                  <a16:creationId xmlns:a16="http://schemas.microsoft.com/office/drawing/2014/main" id="{305661E4-9D10-F745-8521-20771C6C5368}"/>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a:stretch/>
          </p:blipFill>
          <p:spPr>
            <a:xfrm>
              <a:off x="4623942" y="5181449"/>
              <a:ext cx="1366837" cy="1314350"/>
            </a:xfrm>
            <a:prstGeom prst="rect">
              <a:avLst/>
            </a:prstGeom>
          </p:spPr>
        </p:pic>
        <p:pic>
          <p:nvPicPr>
            <p:cNvPr id="28" name="Picture 27">
              <a:extLst>
                <a:ext uri="{FF2B5EF4-FFF2-40B4-BE49-F238E27FC236}">
                  <a16:creationId xmlns:a16="http://schemas.microsoft.com/office/drawing/2014/main" id="{2BA3E825-6046-4648-9757-0654ECB2CAE0}"/>
                </a:ext>
              </a:extLst>
            </p:cNvPr>
            <p:cNvPicPr>
              <a:picLocks noChangeAspect="1"/>
            </p:cNvPicPr>
            <p:nvPr/>
          </p:nvPicPr>
          <p:blipFill>
            <a:blip r:embed="rId14"/>
            <a:stretch>
              <a:fillRect/>
            </a:stretch>
          </p:blipFill>
          <p:spPr>
            <a:xfrm>
              <a:off x="6161700" y="3772591"/>
              <a:ext cx="1681982" cy="1269226"/>
            </a:xfrm>
            <a:prstGeom prst="rect">
              <a:avLst/>
            </a:prstGeom>
          </p:spPr>
        </p:pic>
        <p:pic>
          <p:nvPicPr>
            <p:cNvPr id="29" name="Picture 28">
              <a:extLst>
                <a:ext uri="{FF2B5EF4-FFF2-40B4-BE49-F238E27FC236}">
                  <a16:creationId xmlns:a16="http://schemas.microsoft.com/office/drawing/2014/main" id="{EE679870-6624-B940-843A-85D7B945CFE1}"/>
                </a:ext>
              </a:extLst>
            </p:cNvPr>
            <p:cNvPicPr>
              <a:picLocks noChangeAspect="1"/>
            </p:cNvPicPr>
            <p:nvPr/>
          </p:nvPicPr>
          <p:blipFill>
            <a:blip r:embed="rId15"/>
            <a:stretch>
              <a:fillRect/>
            </a:stretch>
          </p:blipFill>
          <p:spPr>
            <a:xfrm>
              <a:off x="6166901" y="5226487"/>
              <a:ext cx="1676781" cy="1265301"/>
            </a:xfrm>
            <a:prstGeom prst="rect">
              <a:avLst/>
            </a:prstGeom>
          </p:spPr>
        </p:pic>
        <p:pic>
          <p:nvPicPr>
            <p:cNvPr id="30" name="Picture 29">
              <a:extLst>
                <a:ext uri="{FF2B5EF4-FFF2-40B4-BE49-F238E27FC236}">
                  <a16:creationId xmlns:a16="http://schemas.microsoft.com/office/drawing/2014/main" id="{017E7201-D89D-6642-9C2F-FECF04F02829}"/>
                </a:ext>
              </a:extLst>
            </p:cNvPr>
            <p:cNvPicPr>
              <a:picLocks noChangeAspect="1"/>
            </p:cNvPicPr>
            <p:nvPr/>
          </p:nvPicPr>
          <p:blipFill>
            <a:blip r:embed="rId16"/>
            <a:stretch>
              <a:fillRect/>
            </a:stretch>
          </p:blipFill>
          <p:spPr>
            <a:xfrm>
              <a:off x="8014603" y="3776516"/>
              <a:ext cx="1676781" cy="1265301"/>
            </a:xfrm>
            <a:prstGeom prst="rect">
              <a:avLst/>
            </a:prstGeom>
          </p:spPr>
        </p:pic>
        <p:pic>
          <p:nvPicPr>
            <p:cNvPr id="32" name="Picture 31">
              <a:extLst>
                <a:ext uri="{FF2B5EF4-FFF2-40B4-BE49-F238E27FC236}">
                  <a16:creationId xmlns:a16="http://schemas.microsoft.com/office/drawing/2014/main" id="{6401FDBF-F788-2449-A2EE-05758021053C}"/>
                </a:ext>
              </a:extLst>
            </p:cNvPr>
            <p:cNvPicPr>
              <a:picLocks noChangeAspect="1"/>
            </p:cNvPicPr>
            <p:nvPr/>
          </p:nvPicPr>
          <p:blipFill>
            <a:blip r:embed="rId17"/>
            <a:stretch>
              <a:fillRect/>
            </a:stretch>
          </p:blipFill>
          <p:spPr>
            <a:xfrm>
              <a:off x="8014603" y="5226487"/>
              <a:ext cx="1676781" cy="1265301"/>
            </a:xfrm>
            <a:prstGeom prst="rect">
              <a:avLst/>
            </a:prstGeom>
          </p:spPr>
        </p:pic>
      </p:grpSp>
      <p:sp>
        <p:nvSpPr>
          <p:cNvPr id="3" name="TextBox 2">
            <a:extLst>
              <a:ext uri="{FF2B5EF4-FFF2-40B4-BE49-F238E27FC236}">
                <a16:creationId xmlns:a16="http://schemas.microsoft.com/office/drawing/2014/main" id="{721A1F96-9220-F24E-94D2-A34B9223C502}"/>
              </a:ext>
            </a:extLst>
          </p:cNvPr>
          <p:cNvSpPr txBox="1"/>
          <p:nvPr/>
        </p:nvSpPr>
        <p:spPr>
          <a:xfrm>
            <a:off x="4603330" y="3449373"/>
            <a:ext cx="538930" cy="369332"/>
          </a:xfrm>
          <a:prstGeom prst="rect">
            <a:avLst/>
          </a:prstGeom>
          <a:noFill/>
        </p:spPr>
        <p:txBody>
          <a:bodyPr wrap="none" rtlCol="0">
            <a:spAutoFit/>
          </a:bodyPr>
          <a:lstStyle/>
          <a:p>
            <a:r>
              <a:rPr lang="en-GB" dirty="0">
                <a:solidFill>
                  <a:srgbClr val="606160"/>
                </a:solidFill>
              </a:rPr>
              <a:t>n</a:t>
            </a:r>
            <a:r>
              <a:rPr lang="en-GB" dirty="0">
                <a:solidFill>
                  <a:srgbClr val="FF0000"/>
                </a:solidFill>
              </a:rPr>
              <a:t>=</a:t>
            </a:r>
            <a:r>
              <a:rPr lang="en-GB" dirty="0">
                <a:solidFill>
                  <a:srgbClr val="606160"/>
                </a:solidFill>
              </a:rPr>
              <a:t>0</a:t>
            </a:r>
            <a:endParaRPr lang="en-BE" dirty="0">
              <a:solidFill>
                <a:srgbClr val="606160"/>
              </a:solidFill>
            </a:endParaRPr>
          </a:p>
        </p:txBody>
      </p:sp>
      <p:sp>
        <p:nvSpPr>
          <p:cNvPr id="24" name="TextBox 23">
            <a:extLst>
              <a:ext uri="{FF2B5EF4-FFF2-40B4-BE49-F238E27FC236}">
                <a16:creationId xmlns:a16="http://schemas.microsoft.com/office/drawing/2014/main" id="{5573FEDB-6D95-1D46-8F27-1806B654E9B7}"/>
              </a:ext>
            </a:extLst>
          </p:cNvPr>
          <p:cNvSpPr txBox="1"/>
          <p:nvPr/>
        </p:nvSpPr>
        <p:spPr>
          <a:xfrm>
            <a:off x="6071819" y="3449373"/>
            <a:ext cx="538930" cy="369332"/>
          </a:xfrm>
          <a:prstGeom prst="rect">
            <a:avLst/>
          </a:prstGeom>
          <a:noFill/>
        </p:spPr>
        <p:txBody>
          <a:bodyPr wrap="none" rtlCol="0">
            <a:spAutoFit/>
          </a:bodyPr>
          <a:lstStyle/>
          <a:p>
            <a:r>
              <a:rPr lang="en-GB" dirty="0">
                <a:solidFill>
                  <a:srgbClr val="606160"/>
                </a:solidFill>
              </a:rPr>
              <a:t>n</a:t>
            </a:r>
            <a:r>
              <a:rPr lang="en-GB" dirty="0">
                <a:solidFill>
                  <a:srgbClr val="FF0000"/>
                </a:solidFill>
              </a:rPr>
              <a:t>=</a:t>
            </a:r>
            <a:r>
              <a:rPr lang="en-GB" dirty="0">
                <a:solidFill>
                  <a:srgbClr val="606160"/>
                </a:solidFill>
              </a:rPr>
              <a:t>1</a:t>
            </a:r>
            <a:endParaRPr lang="en-BE" dirty="0">
              <a:solidFill>
                <a:srgbClr val="606160"/>
              </a:solidFill>
            </a:endParaRPr>
          </a:p>
        </p:txBody>
      </p:sp>
      <p:sp>
        <p:nvSpPr>
          <p:cNvPr id="33" name="TextBox 32">
            <a:extLst>
              <a:ext uri="{FF2B5EF4-FFF2-40B4-BE49-F238E27FC236}">
                <a16:creationId xmlns:a16="http://schemas.microsoft.com/office/drawing/2014/main" id="{4AC5DA08-9CA5-5349-9238-D06B30946B38}"/>
              </a:ext>
            </a:extLst>
          </p:cNvPr>
          <p:cNvSpPr txBox="1"/>
          <p:nvPr/>
        </p:nvSpPr>
        <p:spPr>
          <a:xfrm>
            <a:off x="7946263" y="3449373"/>
            <a:ext cx="538930" cy="369332"/>
          </a:xfrm>
          <a:prstGeom prst="rect">
            <a:avLst/>
          </a:prstGeom>
          <a:noFill/>
        </p:spPr>
        <p:txBody>
          <a:bodyPr wrap="none" rtlCol="0">
            <a:spAutoFit/>
          </a:bodyPr>
          <a:lstStyle/>
          <a:p>
            <a:r>
              <a:rPr lang="en-GB" dirty="0">
                <a:solidFill>
                  <a:srgbClr val="606160"/>
                </a:solidFill>
              </a:rPr>
              <a:t>n</a:t>
            </a:r>
            <a:r>
              <a:rPr lang="en-GB" dirty="0">
                <a:solidFill>
                  <a:srgbClr val="FF0000"/>
                </a:solidFill>
              </a:rPr>
              <a:t>=</a:t>
            </a:r>
            <a:r>
              <a:rPr lang="en-GB" dirty="0">
                <a:solidFill>
                  <a:srgbClr val="606160"/>
                </a:solidFill>
              </a:rPr>
              <a:t>2</a:t>
            </a:r>
            <a:endParaRPr lang="en-BE" dirty="0">
              <a:solidFill>
                <a:srgbClr val="606160"/>
              </a:solidFill>
            </a:endParaRPr>
          </a:p>
        </p:txBody>
      </p:sp>
    </p:spTree>
    <p:extLst>
      <p:ext uri="{BB962C8B-B14F-4D97-AF65-F5344CB8AC3E}">
        <p14:creationId xmlns:p14="http://schemas.microsoft.com/office/powerpoint/2010/main" val="1546002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1BD37EED-8487-9649-87E5-112ACDBD60D7}"/>
              </a:ext>
            </a:extLst>
          </p:cNvPr>
          <p:cNvSpPr txBox="1"/>
          <p:nvPr/>
        </p:nvSpPr>
        <p:spPr>
          <a:xfrm>
            <a:off x="304402" y="404813"/>
            <a:ext cx="3760517" cy="954107"/>
          </a:xfrm>
          <a:prstGeom prst="rect">
            <a:avLst/>
          </a:prstGeom>
          <a:noFill/>
        </p:spPr>
        <p:txBody>
          <a:bodyPr wrap="none" rtlCol="0">
            <a:spAutoFit/>
          </a:bodyPr>
          <a:lstStyle/>
          <a:p>
            <a:r>
              <a:rPr lang="en-BE" sz="2800" b="1" dirty="0">
                <a:solidFill>
                  <a:srgbClr val="932833"/>
                </a:solidFill>
              </a:rPr>
              <a:t>Computational Thinking</a:t>
            </a:r>
            <a:br>
              <a:rPr lang="en-BE" sz="2800" b="1" dirty="0">
                <a:solidFill>
                  <a:srgbClr val="932833"/>
                </a:solidFill>
              </a:rPr>
            </a:br>
            <a:r>
              <a:rPr lang="en-BE" sz="2800" b="1" i="1" dirty="0">
                <a:solidFill>
                  <a:srgbClr val="932833"/>
                </a:solidFill>
              </a:rPr>
              <a:t>in de klas</a:t>
            </a:r>
          </a:p>
        </p:txBody>
      </p:sp>
      <p:sp>
        <p:nvSpPr>
          <p:cNvPr id="36" name="TextBox 35">
            <a:extLst>
              <a:ext uri="{FF2B5EF4-FFF2-40B4-BE49-F238E27FC236}">
                <a16:creationId xmlns:a16="http://schemas.microsoft.com/office/drawing/2014/main" id="{57D8E8D9-3C61-3B45-890A-8ED7FD030929}"/>
              </a:ext>
            </a:extLst>
          </p:cNvPr>
          <p:cNvSpPr txBox="1"/>
          <p:nvPr/>
        </p:nvSpPr>
        <p:spPr>
          <a:xfrm>
            <a:off x="629592" y="3039074"/>
            <a:ext cx="1830822" cy="1338828"/>
          </a:xfrm>
          <a:prstGeom prst="rect">
            <a:avLst/>
          </a:prstGeom>
          <a:noFill/>
        </p:spPr>
        <p:txBody>
          <a:bodyPr wrap="none" rtlCol="0">
            <a:spAutoFit/>
          </a:bodyPr>
          <a:lstStyle/>
          <a:p>
            <a:r>
              <a:rPr lang="en-GB" sz="2400" b="1" dirty="0">
                <a:solidFill>
                  <a:srgbClr val="606160"/>
                </a:solidFill>
              </a:rPr>
              <a:t>Diagonalen</a:t>
            </a:r>
          </a:p>
          <a:p>
            <a:endParaRPr lang="en-GB" sz="200" b="1" dirty="0">
              <a:solidFill>
                <a:srgbClr val="606160"/>
              </a:solidFill>
            </a:endParaRPr>
          </a:p>
          <a:p>
            <a:r>
              <a:rPr lang="en-GB" sz="2000" b="1" i="1" dirty="0">
                <a:solidFill>
                  <a:srgbClr val="606160"/>
                </a:solidFill>
              </a:rPr>
              <a:t>   </a:t>
            </a:r>
            <a:r>
              <a:rPr lang="en-GB" sz="2000" i="1" dirty="0">
                <a:solidFill>
                  <a:srgbClr val="C00000"/>
                </a:solidFill>
              </a:rPr>
              <a:t>Het algoritme</a:t>
            </a:r>
          </a:p>
          <a:p>
            <a:endParaRPr lang="en-BE" sz="3200" b="1" dirty="0">
              <a:solidFill>
                <a:srgbClr val="606160"/>
              </a:solidFill>
            </a:endParaRPr>
          </a:p>
        </p:txBody>
      </p:sp>
      <p:pic>
        <p:nvPicPr>
          <p:cNvPr id="39938" name="Picture 2" descr="Image result for sébastien truchet">
            <a:extLst>
              <a:ext uri="{FF2B5EF4-FFF2-40B4-BE49-F238E27FC236}">
                <a16:creationId xmlns:a16="http://schemas.microsoft.com/office/drawing/2014/main" id="{DD1371F6-8727-6C41-8C8D-66A351DBE2E6}"/>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10932869" y="1358920"/>
            <a:ext cx="891299" cy="1053354"/>
          </a:xfrm>
          <a:prstGeom prst="rect">
            <a:avLst/>
          </a:prstGeom>
          <a:noFill/>
          <a:effectLst>
            <a:softEdge rad="25400"/>
          </a:effectLst>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D207303-2B76-FD44-A535-D438C7770E1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95325" y="1635042"/>
            <a:ext cx="827668" cy="783502"/>
          </a:xfrm>
          <a:prstGeom prst="rect">
            <a:avLst/>
          </a:prstGeom>
        </p:spPr>
      </p:pic>
      <p:pic>
        <p:nvPicPr>
          <p:cNvPr id="13" name="Picture 12">
            <a:extLst>
              <a:ext uri="{FF2B5EF4-FFF2-40B4-BE49-F238E27FC236}">
                <a16:creationId xmlns:a16="http://schemas.microsoft.com/office/drawing/2014/main" id="{35C6248B-D271-4B4D-9ABD-90FB60DFB3D9}"/>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594745" y="1635042"/>
            <a:ext cx="821051" cy="777232"/>
          </a:xfrm>
          <a:prstGeom prst="rect">
            <a:avLst/>
          </a:prstGeom>
        </p:spPr>
      </p:pic>
      <p:pic>
        <p:nvPicPr>
          <p:cNvPr id="16" name="Picture 15">
            <a:extLst>
              <a:ext uri="{FF2B5EF4-FFF2-40B4-BE49-F238E27FC236}">
                <a16:creationId xmlns:a16="http://schemas.microsoft.com/office/drawing/2014/main" id="{7AE4BD6F-FE80-A046-B107-A30A62830E33}"/>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2489135" y="1635426"/>
            <a:ext cx="821051" cy="777232"/>
          </a:xfrm>
          <a:prstGeom prst="rect">
            <a:avLst/>
          </a:prstGeom>
        </p:spPr>
      </p:pic>
      <p:pic>
        <p:nvPicPr>
          <p:cNvPr id="17" name="Picture 16">
            <a:extLst>
              <a:ext uri="{FF2B5EF4-FFF2-40B4-BE49-F238E27FC236}">
                <a16:creationId xmlns:a16="http://schemas.microsoft.com/office/drawing/2014/main" id="{10EB4219-7764-AC4F-9BAF-0BED165AC411}"/>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3381938" y="1635042"/>
            <a:ext cx="821051" cy="777232"/>
          </a:xfrm>
          <a:prstGeom prst="rect">
            <a:avLst/>
          </a:prstGeom>
        </p:spPr>
      </p:pic>
      <p:grpSp>
        <p:nvGrpSpPr>
          <p:cNvPr id="21" name="Group 20">
            <a:extLst>
              <a:ext uri="{FF2B5EF4-FFF2-40B4-BE49-F238E27FC236}">
                <a16:creationId xmlns:a16="http://schemas.microsoft.com/office/drawing/2014/main" id="{188A07B9-A498-2A4E-9151-F3B1C9B5CD35}"/>
              </a:ext>
            </a:extLst>
          </p:cNvPr>
          <p:cNvGrpSpPr>
            <a:grpSpLocks noChangeAspect="1"/>
          </p:cNvGrpSpPr>
          <p:nvPr/>
        </p:nvGrpSpPr>
        <p:grpSpPr>
          <a:xfrm>
            <a:off x="5745622" y="1264984"/>
            <a:ext cx="4561177" cy="1147290"/>
            <a:chOff x="4286085" y="853992"/>
            <a:chExt cx="6210300" cy="1562100"/>
          </a:xfrm>
        </p:grpSpPr>
        <p:pic>
          <p:nvPicPr>
            <p:cNvPr id="18" name="Picture 17">
              <a:extLst>
                <a:ext uri="{FF2B5EF4-FFF2-40B4-BE49-F238E27FC236}">
                  <a16:creationId xmlns:a16="http://schemas.microsoft.com/office/drawing/2014/main" id="{42FFF25C-C402-9D4D-8CFC-1F7F57549A41}"/>
                </a:ext>
              </a:extLst>
            </p:cNvPr>
            <p:cNvPicPr>
              <a:picLocks noChangeAspect="1"/>
            </p:cNvPicPr>
            <p:nvPr/>
          </p:nvPicPr>
          <p:blipFill>
            <a:blip r:embed="rId8"/>
            <a:stretch>
              <a:fillRect/>
            </a:stretch>
          </p:blipFill>
          <p:spPr>
            <a:xfrm>
              <a:off x="4286085" y="853992"/>
              <a:ext cx="2070100" cy="1562100"/>
            </a:xfrm>
            <a:prstGeom prst="rect">
              <a:avLst/>
            </a:prstGeom>
          </p:spPr>
        </p:pic>
        <p:pic>
          <p:nvPicPr>
            <p:cNvPr id="19" name="Picture 18">
              <a:extLst>
                <a:ext uri="{FF2B5EF4-FFF2-40B4-BE49-F238E27FC236}">
                  <a16:creationId xmlns:a16="http://schemas.microsoft.com/office/drawing/2014/main" id="{617D3A56-F967-C342-8E24-C92310DDF716}"/>
                </a:ext>
              </a:extLst>
            </p:cNvPr>
            <p:cNvPicPr>
              <a:picLocks noChangeAspect="1"/>
            </p:cNvPicPr>
            <p:nvPr/>
          </p:nvPicPr>
          <p:blipFill>
            <a:blip r:embed="rId9"/>
            <a:stretch>
              <a:fillRect/>
            </a:stretch>
          </p:blipFill>
          <p:spPr>
            <a:xfrm>
              <a:off x="6356185" y="853992"/>
              <a:ext cx="2070100" cy="1562100"/>
            </a:xfrm>
            <a:prstGeom prst="rect">
              <a:avLst/>
            </a:prstGeom>
          </p:spPr>
        </p:pic>
        <p:pic>
          <p:nvPicPr>
            <p:cNvPr id="20" name="Picture 19">
              <a:extLst>
                <a:ext uri="{FF2B5EF4-FFF2-40B4-BE49-F238E27FC236}">
                  <a16:creationId xmlns:a16="http://schemas.microsoft.com/office/drawing/2014/main" id="{8B438724-FD68-8148-A800-8E3674DA069B}"/>
                </a:ext>
              </a:extLst>
            </p:cNvPr>
            <p:cNvPicPr>
              <a:picLocks noChangeAspect="1"/>
            </p:cNvPicPr>
            <p:nvPr/>
          </p:nvPicPr>
          <p:blipFill>
            <a:blip r:embed="rId10"/>
            <a:stretch>
              <a:fillRect/>
            </a:stretch>
          </p:blipFill>
          <p:spPr>
            <a:xfrm>
              <a:off x="8426285" y="853992"/>
              <a:ext cx="2070100" cy="1562100"/>
            </a:xfrm>
            <a:prstGeom prst="rect">
              <a:avLst/>
            </a:prstGeom>
          </p:spPr>
        </p:pic>
      </p:grpSp>
      <p:cxnSp>
        <p:nvCxnSpPr>
          <p:cNvPr id="23" name="Straight Arrow Connector 22">
            <a:extLst>
              <a:ext uri="{FF2B5EF4-FFF2-40B4-BE49-F238E27FC236}">
                <a16:creationId xmlns:a16="http://schemas.microsoft.com/office/drawing/2014/main" id="{08685C7F-7004-AD41-88B6-6FF5E9E326DB}"/>
              </a:ext>
            </a:extLst>
          </p:cNvPr>
          <p:cNvCxnSpPr>
            <a:cxnSpLocks/>
          </p:cNvCxnSpPr>
          <p:nvPr/>
        </p:nvCxnSpPr>
        <p:spPr>
          <a:xfrm>
            <a:off x="4330700" y="2023658"/>
            <a:ext cx="1181100" cy="0"/>
          </a:xfrm>
          <a:prstGeom prst="straightConnector1">
            <a:avLst/>
          </a:prstGeom>
          <a:ln>
            <a:tailEnd type="triangle"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0DC7F3DC-BCCF-0447-BCB5-BC0F2A2F34FA}"/>
                  </a:ext>
                </a:extLst>
              </p:cNvPr>
              <p:cNvSpPr/>
              <p:nvPr/>
            </p:nvSpPr>
            <p:spPr>
              <a:xfrm>
                <a:off x="922657" y="3897558"/>
                <a:ext cx="4244039" cy="2462213"/>
              </a:xfrm>
              <a:prstGeom prst="rect">
                <a:avLst/>
              </a:prstGeom>
            </p:spPr>
            <p:txBody>
              <a:bodyPr wrap="square">
                <a:spAutoFit/>
              </a:bodyPr>
              <a:lstStyle/>
              <a:p>
                <a:r>
                  <a:rPr lang="en-BE" sz="1400" dirty="0"/>
                  <a:t>n</a:t>
                </a:r>
                <a:r>
                  <a:rPr lang="en-BE" sz="1400" dirty="0">
                    <a:solidFill>
                      <a:srgbClr val="FF0000"/>
                    </a:solidFill>
                  </a:rPr>
                  <a:t>=</a:t>
                </a:r>
                <a:r>
                  <a:rPr lang="en-BE" sz="1400" dirty="0"/>
                  <a:t>int(input(</a:t>
                </a:r>
                <a:r>
                  <a:rPr lang="en-BE" sz="1400" dirty="0">
                    <a:solidFill>
                      <a:srgbClr val="008000"/>
                    </a:solidFill>
                  </a:rPr>
                  <a:t>”# Tegels n = ")</a:t>
                </a:r>
                <a:r>
                  <a:rPr lang="en-BE" sz="1400" dirty="0"/>
                  <a:t>)</a:t>
                </a:r>
              </a:p>
              <a:p>
                <a:r>
                  <a:rPr lang="en-BE" sz="1400" dirty="0"/>
                  <a:t>w</a:t>
                </a:r>
                <a:r>
                  <a:rPr lang="en-BE" sz="1400" dirty="0">
                    <a:solidFill>
                      <a:srgbClr val="FF0000"/>
                    </a:solidFill>
                  </a:rPr>
                  <a:t>=</a:t>
                </a:r>
                <a:r>
                  <a:rPr lang="en-BE" sz="1400" dirty="0"/>
                  <a:t>200</a:t>
                </a:r>
                <a:r>
                  <a:rPr lang="en-BE" sz="1400" dirty="0">
                    <a:solidFill>
                      <a:srgbClr val="FF0000"/>
                    </a:solidFill>
                  </a:rPr>
                  <a:t>/</a:t>
                </a:r>
                <a:r>
                  <a:rPr lang="en-BE" sz="1400" dirty="0"/>
                  <a:t>(2</a:t>
                </a:r>
                <a:r>
                  <a:rPr lang="en-BE" sz="1400" dirty="0">
                    <a:solidFill>
                      <a:srgbClr val="FF0000"/>
                    </a:solidFill>
                  </a:rPr>
                  <a:t>**</a:t>
                </a:r>
                <a:r>
                  <a:rPr lang="en-BE" sz="1400" dirty="0"/>
                  <a:t>n)</a:t>
                </a:r>
              </a:p>
              <a:p>
                <a:r>
                  <a:rPr lang="en-BE" sz="1400" dirty="0"/>
                  <a:t>rnd</a:t>
                </a:r>
                <a:r>
                  <a:rPr lang="en-BE" sz="1400" dirty="0">
                    <a:solidFill>
                      <a:srgbClr val="FF0000"/>
                    </a:solidFill>
                  </a:rPr>
                  <a:t>=</a:t>
                </a:r>
                <a:r>
                  <a:rPr lang="en-BE" sz="1400" dirty="0"/>
                  <a:t>[randint(0,1) for i in range(4</a:t>
                </a:r>
                <a:r>
                  <a:rPr lang="en-BE" sz="1400" dirty="0">
                    <a:solidFill>
                      <a:srgbClr val="FF0000"/>
                    </a:solidFill>
                  </a:rPr>
                  <a:t>**</a:t>
                </a:r>
                <a:r>
                  <a:rPr lang="en-BE" sz="1400" dirty="0"/>
                  <a:t>n)]</a:t>
                </a:r>
              </a:p>
              <a:p>
                <a:pPr/>
                <a14:m>
                  <m:oMathPara xmlns:m="http://schemas.openxmlformats.org/officeDocument/2006/math">
                    <m:oMathParaPr>
                      <m:jc m:val="left"/>
                    </m:oMathParaPr>
                    <m:oMath xmlns:m="http://schemas.openxmlformats.org/officeDocument/2006/math">
                      <m:r>
                        <a:rPr lang="en-US" sz="1400" b="0" i="1" smtClean="0">
                          <a:latin typeface="Cambria Math" panose="02040503050406030204" pitchFamily="18" charset="0"/>
                          <a:ea typeface="Cambria Math" panose="02040503050406030204" pitchFamily="18" charset="0"/>
                        </a:rPr>
                        <m:t>  </m:t>
                      </m:r>
                      <m:r>
                        <a:rPr lang="en-BE" sz="1400" i="1" smtClean="0">
                          <a:latin typeface="Cambria Math" panose="02040503050406030204" pitchFamily="18" charset="0"/>
                          <a:ea typeface="Cambria Math" panose="02040503050406030204" pitchFamily="18" charset="0"/>
                        </a:rPr>
                        <m:t>⋮</m:t>
                      </m:r>
                    </m:oMath>
                  </m:oMathPara>
                </a14:m>
                <a:endParaRPr lang="en-BE" sz="1400" dirty="0"/>
              </a:p>
              <a:p>
                <a:r>
                  <a:rPr lang="en-BE" sz="1400" dirty="0"/>
                  <a:t>k</a:t>
                </a:r>
                <a:r>
                  <a:rPr lang="en-BE" sz="1400" dirty="0">
                    <a:solidFill>
                      <a:srgbClr val="FF0000"/>
                    </a:solidFill>
                  </a:rPr>
                  <a:t>=</a:t>
                </a:r>
                <a:r>
                  <a:rPr lang="en-BE" sz="1400" dirty="0"/>
                  <a:t>0</a:t>
                </a:r>
              </a:p>
              <a:p>
                <a:r>
                  <a:rPr lang="en-BE" sz="1400" dirty="0"/>
                  <a:t>for i in range(2</a:t>
                </a:r>
                <a:r>
                  <a:rPr lang="en-BE" sz="1400" dirty="0">
                    <a:solidFill>
                      <a:srgbClr val="FF0000"/>
                    </a:solidFill>
                  </a:rPr>
                  <a:t>**</a:t>
                </a:r>
                <a:r>
                  <a:rPr lang="en-BE" sz="1400" dirty="0"/>
                  <a:t>n):</a:t>
                </a:r>
              </a:p>
              <a:p>
                <a:r>
                  <a:rPr lang="nl-NL" sz="1400" dirty="0">
                    <a:solidFill>
                      <a:srgbClr val="A6A6A6"/>
                    </a:solidFill>
                    <a:sym typeface="Symbol" pitchFamily="2" charset="2"/>
                  </a:rPr>
                  <a:t></a:t>
                </a:r>
                <a:r>
                  <a:rPr lang="en-BE" sz="1400" dirty="0"/>
                  <a:t>for j in range(2</a:t>
                </a:r>
                <a:r>
                  <a:rPr lang="en-BE" sz="1400" dirty="0">
                    <a:solidFill>
                      <a:srgbClr val="FF0000"/>
                    </a:solidFill>
                  </a:rPr>
                  <a:t>**</a:t>
                </a:r>
                <a:r>
                  <a:rPr lang="en-BE" sz="1400" dirty="0"/>
                  <a:t>n):</a:t>
                </a:r>
              </a:p>
              <a:p>
                <a:r>
                  <a:rPr lang="nl-NL" sz="1400" dirty="0">
                    <a:solidFill>
                      <a:srgbClr val="A6A6A6"/>
                    </a:solidFill>
                    <a:sym typeface="Symbol" pitchFamily="2" charset="2"/>
                  </a:rPr>
                  <a:t></a:t>
                </a:r>
                <a:r>
                  <a:rPr lang="en-BE" sz="1400" dirty="0"/>
                  <a:t>x</a:t>
                </a:r>
                <a:r>
                  <a:rPr lang="en-BE" sz="1400" dirty="0">
                    <a:solidFill>
                      <a:srgbClr val="FF0000"/>
                    </a:solidFill>
                  </a:rPr>
                  <a:t>=</a:t>
                </a:r>
                <a:r>
                  <a:rPr lang="en-BE" sz="1400" dirty="0"/>
                  <a:t>rnd[k]</a:t>
                </a:r>
                <a:r>
                  <a:rPr lang="en-BE" sz="1400" dirty="0">
                    <a:solidFill>
                      <a:srgbClr val="FF0000"/>
                    </a:solidFill>
                  </a:rPr>
                  <a:t>*</a:t>
                </a:r>
                <a:r>
                  <a:rPr lang="en-BE" sz="1400" dirty="0"/>
                  <a:t>w</a:t>
                </a:r>
              </a:p>
              <a:p>
                <a:r>
                  <a:rPr lang="nl-NL" sz="1400" dirty="0">
                    <a:solidFill>
                      <a:srgbClr val="A6A6A6"/>
                    </a:solidFill>
                    <a:sym typeface="Symbol" pitchFamily="2" charset="2"/>
                  </a:rPr>
                  <a:t></a:t>
                </a:r>
                <a:r>
                  <a:rPr lang="en-BE" sz="1400" dirty="0"/>
                  <a:t>set_color(kleur)</a:t>
                </a:r>
              </a:p>
              <a:p>
                <a:r>
                  <a:rPr lang="nl-NL" sz="1400" dirty="0">
                    <a:solidFill>
                      <a:srgbClr val="A6A6A6"/>
                    </a:solidFill>
                    <a:sym typeface="Symbol" pitchFamily="2" charset="2"/>
                  </a:rPr>
                  <a:t></a:t>
                </a:r>
                <a:r>
                  <a:rPr lang="en-BE" sz="1400" dirty="0"/>
                  <a:t>draw_line(x</a:t>
                </a:r>
                <a:r>
                  <a:rPr lang="en-BE" sz="1400" dirty="0">
                    <a:solidFill>
                      <a:srgbClr val="FF0000"/>
                    </a:solidFill>
                  </a:rPr>
                  <a:t>+</a:t>
                </a:r>
                <a:r>
                  <a:rPr lang="en-BE" sz="1400" dirty="0"/>
                  <a:t>w</a:t>
                </a:r>
                <a:r>
                  <a:rPr lang="en-BE" sz="1400" dirty="0">
                    <a:solidFill>
                      <a:srgbClr val="FF0000"/>
                    </a:solidFill>
                  </a:rPr>
                  <a:t>*</a:t>
                </a:r>
                <a:r>
                  <a:rPr lang="en-BE" sz="1400" dirty="0"/>
                  <a:t>i,w</a:t>
                </a:r>
                <a:r>
                  <a:rPr lang="en-BE" sz="1400" dirty="0">
                    <a:solidFill>
                      <a:srgbClr val="FF0000"/>
                    </a:solidFill>
                  </a:rPr>
                  <a:t>*</a:t>
                </a:r>
                <a:r>
                  <a:rPr lang="en-BE" sz="1400" dirty="0"/>
                  <a:t>j,w</a:t>
                </a:r>
                <a:r>
                  <a:rPr lang="en-BE" sz="1400" dirty="0">
                    <a:solidFill>
                      <a:srgbClr val="FF0000"/>
                    </a:solidFill>
                  </a:rPr>
                  <a:t>*</a:t>
                </a:r>
                <a:r>
                  <a:rPr lang="en-BE" sz="1400" dirty="0"/>
                  <a:t>(i</a:t>
                </a:r>
                <a:r>
                  <a:rPr lang="en-BE" sz="1400" dirty="0">
                    <a:solidFill>
                      <a:srgbClr val="FF0000"/>
                    </a:solidFill>
                  </a:rPr>
                  <a:t>+</a:t>
                </a:r>
                <a:r>
                  <a:rPr lang="en-BE" sz="1400" dirty="0"/>
                  <a:t>1)</a:t>
                </a:r>
                <a:r>
                  <a:rPr lang="en-BE" sz="1400" dirty="0">
                    <a:solidFill>
                      <a:srgbClr val="FF0000"/>
                    </a:solidFill>
                  </a:rPr>
                  <a:t>-</a:t>
                </a:r>
                <a:r>
                  <a:rPr lang="en-BE" sz="1400" dirty="0"/>
                  <a:t>x,w</a:t>
                </a:r>
                <a:r>
                  <a:rPr lang="en-BE" sz="1400" dirty="0">
                    <a:solidFill>
                      <a:srgbClr val="FF0000"/>
                    </a:solidFill>
                  </a:rPr>
                  <a:t>*</a:t>
                </a:r>
                <a:r>
                  <a:rPr lang="en-BE" sz="1400" dirty="0"/>
                  <a:t>(j</a:t>
                </a:r>
                <a:r>
                  <a:rPr lang="en-BE" sz="1400" dirty="0">
                    <a:solidFill>
                      <a:srgbClr val="FF0000"/>
                    </a:solidFill>
                  </a:rPr>
                  <a:t>+</a:t>
                </a:r>
                <a:r>
                  <a:rPr lang="en-BE" sz="1400" dirty="0"/>
                  <a:t>1))</a:t>
                </a:r>
              </a:p>
              <a:p>
                <a:r>
                  <a:rPr lang="nl-NL" sz="1400" dirty="0">
                    <a:solidFill>
                      <a:srgbClr val="A6A6A6"/>
                    </a:solidFill>
                    <a:sym typeface="Symbol" pitchFamily="2" charset="2"/>
                  </a:rPr>
                  <a:t></a:t>
                </a:r>
                <a:r>
                  <a:rPr lang="en-BE" sz="1400" dirty="0"/>
                  <a:t>k</a:t>
                </a:r>
                <a:r>
                  <a:rPr lang="en-BE" sz="1400" dirty="0">
                    <a:solidFill>
                      <a:srgbClr val="FF0000"/>
                    </a:solidFill>
                  </a:rPr>
                  <a:t>+=</a:t>
                </a:r>
                <a:r>
                  <a:rPr lang="en-BE" sz="1400" dirty="0"/>
                  <a:t>1</a:t>
                </a:r>
              </a:p>
            </p:txBody>
          </p:sp>
        </mc:Choice>
        <mc:Fallback xmlns="">
          <p:sp>
            <p:nvSpPr>
              <p:cNvPr id="25" name="Rectangle 24">
                <a:extLst>
                  <a:ext uri="{FF2B5EF4-FFF2-40B4-BE49-F238E27FC236}">
                    <a16:creationId xmlns:a16="http://schemas.microsoft.com/office/drawing/2014/main" id="{0DC7F3DC-BCCF-0447-BCB5-BC0F2A2F34FA}"/>
                  </a:ext>
                </a:extLst>
              </p:cNvPr>
              <p:cNvSpPr>
                <a:spLocks noRot="1" noChangeAspect="1" noMove="1" noResize="1" noEditPoints="1" noAdjustHandles="1" noChangeArrowheads="1" noChangeShapeType="1" noTextEdit="1"/>
              </p:cNvSpPr>
              <p:nvPr/>
            </p:nvSpPr>
            <p:spPr>
              <a:xfrm>
                <a:off x="922657" y="3897558"/>
                <a:ext cx="4244039" cy="2462213"/>
              </a:xfrm>
              <a:prstGeom prst="rect">
                <a:avLst/>
              </a:prstGeom>
              <a:blipFill>
                <a:blip r:embed="rId11"/>
                <a:stretch>
                  <a:fillRect l="-298" b="-2051"/>
                </a:stretch>
              </a:blipFill>
            </p:spPr>
            <p:txBody>
              <a:bodyPr/>
              <a:lstStyle/>
              <a:p>
                <a:r>
                  <a:rPr lang="en-BE">
                    <a:noFill/>
                  </a:rPr>
                  <a:t> </a:t>
                </a:r>
              </a:p>
            </p:txBody>
          </p:sp>
        </mc:Fallback>
      </mc:AlternateContent>
      <p:pic>
        <p:nvPicPr>
          <p:cNvPr id="26" name="Picture 25">
            <a:extLst>
              <a:ext uri="{FF2B5EF4-FFF2-40B4-BE49-F238E27FC236}">
                <a16:creationId xmlns:a16="http://schemas.microsoft.com/office/drawing/2014/main" id="{090BC157-3F38-C244-9459-E5B654E1719F}"/>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p:blipFill>
        <p:spPr>
          <a:xfrm>
            <a:off x="4623942" y="3739851"/>
            <a:ext cx="1366837" cy="1314350"/>
          </a:xfrm>
          <a:prstGeom prst="rect">
            <a:avLst/>
          </a:prstGeom>
        </p:spPr>
      </p:pic>
      <p:pic>
        <p:nvPicPr>
          <p:cNvPr id="27" name="Picture 26">
            <a:extLst>
              <a:ext uri="{FF2B5EF4-FFF2-40B4-BE49-F238E27FC236}">
                <a16:creationId xmlns:a16="http://schemas.microsoft.com/office/drawing/2014/main" id="{305661E4-9D10-F745-8521-20771C6C5368}"/>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a:stretch/>
        </p:blipFill>
        <p:spPr>
          <a:xfrm>
            <a:off x="4623942" y="5181449"/>
            <a:ext cx="1366837" cy="1314350"/>
          </a:xfrm>
          <a:prstGeom prst="rect">
            <a:avLst/>
          </a:prstGeom>
        </p:spPr>
      </p:pic>
      <p:sp>
        <p:nvSpPr>
          <p:cNvPr id="31" name="TextBox 30">
            <a:extLst>
              <a:ext uri="{FF2B5EF4-FFF2-40B4-BE49-F238E27FC236}">
                <a16:creationId xmlns:a16="http://schemas.microsoft.com/office/drawing/2014/main" id="{D7DD9FDD-1202-5A44-BD18-57D383B746E4}"/>
              </a:ext>
            </a:extLst>
          </p:cNvPr>
          <p:cNvSpPr txBox="1"/>
          <p:nvPr/>
        </p:nvSpPr>
        <p:spPr>
          <a:xfrm>
            <a:off x="10623831" y="419803"/>
            <a:ext cx="1301574" cy="1384995"/>
          </a:xfrm>
          <a:prstGeom prst="rect">
            <a:avLst/>
          </a:prstGeom>
          <a:noFill/>
        </p:spPr>
        <p:txBody>
          <a:bodyPr wrap="none" rtlCol="0">
            <a:spAutoFit/>
          </a:bodyPr>
          <a:lstStyle/>
          <a:p>
            <a:pPr algn="r"/>
            <a:r>
              <a:rPr lang="en-GB" sz="2800" b="1" i="1" dirty="0">
                <a:solidFill>
                  <a:srgbClr val="932833"/>
                </a:solidFill>
              </a:rPr>
              <a:t>Truchet</a:t>
            </a:r>
          </a:p>
          <a:p>
            <a:pPr algn="r"/>
            <a:r>
              <a:rPr lang="en-GB" sz="2800" b="1" i="1" dirty="0" err="1">
                <a:solidFill>
                  <a:srgbClr val="932833"/>
                </a:solidFill>
              </a:rPr>
              <a:t>Tegels</a:t>
            </a:r>
            <a:endParaRPr lang="en-GB" sz="2800" b="1" i="1" dirty="0">
              <a:solidFill>
                <a:srgbClr val="932833"/>
              </a:solidFill>
            </a:endParaRPr>
          </a:p>
          <a:p>
            <a:pPr algn="r"/>
            <a:endParaRPr lang="en-BE" sz="2800" b="1" i="1" dirty="0">
              <a:solidFill>
                <a:srgbClr val="932833"/>
              </a:solidFill>
            </a:endParaRPr>
          </a:p>
        </p:txBody>
      </p:sp>
      <p:pic>
        <p:nvPicPr>
          <p:cNvPr id="28" name="Picture 27">
            <a:extLst>
              <a:ext uri="{FF2B5EF4-FFF2-40B4-BE49-F238E27FC236}">
                <a16:creationId xmlns:a16="http://schemas.microsoft.com/office/drawing/2014/main" id="{2BA3E825-6046-4648-9757-0654ECB2CAE0}"/>
              </a:ext>
            </a:extLst>
          </p:cNvPr>
          <p:cNvPicPr>
            <a:picLocks noChangeAspect="1"/>
          </p:cNvPicPr>
          <p:nvPr/>
        </p:nvPicPr>
        <p:blipFill>
          <a:blip r:embed="rId14"/>
          <a:stretch>
            <a:fillRect/>
          </a:stretch>
        </p:blipFill>
        <p:spPr>
          <a:xfrm>
            <a:off x="6161700" y="3772591"/>
            <a:ext cx="1681982" cy="1269226"/>
          </a:xfrm>
          <a:prstGeom prst="rect">
            <a:avLst/>
          </a:prstGeom>
        </p:spPr>
      </p:pic>
      <p:pic>
        <p:nvPicPr>
          <p:cNvPr id="29" name="Picture 28">
            <a:extLst>
              <a:ext uri="{FF2B5EF4-FFF2-40B4-BE49-F238E27FC236}">
                <a16:creationId xmlns:a16="http://schemas.microsoft.com/office/drawing/2014/main" id="{EE679870-6624-B940-843A-85D7B945CFE1}"/>
              </a:ext>
            </a:extLst>
          </p:cNvPr>
          <p:cNvPicPr>
            <a:picLocks noChangeAspect="1"/>
          </p:cNvPicPr>
          <p:nvPr/>
        </p:nvPicPr>
        <p:blipFill>
          <a:blip r:embed="rId15"/>
          <a:stretch>
            <a:fillRect/>
          </a:stretch>
        </p:blipFill>
        <p:spPr>
          <a:xfrm>
            <a:off x="6166901" y="5226487"/>
            <a:ext cx="1676781" cy="1265301"/>
          </a:xfrm>
          <a:prstGeom prst="rect">
            <a:avLst/>
          </a:prstGeom>
        </p:spPr>
      </p:pic>
      <p:pic>
        <p:nvPicPr>
          <p:cNvPr id="30" name="Picture 29">
            <a:extLst>
              <a:ext uri="{FF2B5EF4-FFF2-40B4-BE49-F238E27FC236}">
                <a16:creationId xmlns:a16="http://schemas.microsoft.com/office/drawing/2014/main" id="{017E7201-D89D-6642-9C2F-FECF04F02829}"/>
              </a:ext>
            </a:extLst>
          </p:cNvPr>
          <p:cNvPicPr>
            <a:picLocks noChangeAspect="1"/>
          </p:cNvPicPr>
          <p:nvPr/>
        </p:nvPicPr>
        <p:blipFill>
          <a:blip r:embed="rId16"/>
          <a:stretch>
            <a:fillRect/>
          </a:stretch>
        </p:blipFill>
        <p:spPr>
          <a:xfrm>
            <a:off x="8014603" y="3776516"/>
            <a:ext cx="1676781" cy="1265301"/>
          </a:xfrm>
          <a:prstGeom prst="rect">
            <a:avLst/>
          </a:prstGeom>
        </p:spPr>
      </p:pic>
      <p:pic>
        <p:nvPicPr>
          <p:cNvPr id="32" name="Picture 31">
            <a:extLst>
              <a:ext uri="{FF2B5EF4-FFF2-40B4-BE49-F238E27FC236}">
                <a16:creationId xmlns:a16="http://schemas.microsoft.com/office/drawing/2014/main" id="{6401FDBF-F788-2449-A2EE-05758021053C}"/>
              </a:ext>
            </a:extLst>
          </p:cNvPr>
          <p:cNvPicPr>
            <a:picLocks noChangeAspect="1"/>
          </p:cNvPicPr>
          <p:nvPr/>
        </p:nvPicPr>
        <p:blipFill>
          <a:blip r:embed="rId17"/>
          <a:stretch>
            <a:fillRect/>
          </a:stretch>
        </p:blipFill>
        <p:spPr>
          <a:xfrm>
            <a:off x="8014603" y="5226487"/>
            <a:ext cx="1676781" cy="1265301"/>
          </a:xfrm>
          <a:prstGeom prst="rect">
            <a:avLst/>
          </a:prstGeom>
        </p:spPr>
      </p:pic>
      <p:pic>
        <p:nvPicPr>
          <p:cNvPr id="34" name="Picture 33" descr="A picture containing graphical user interface&#10;&#10;Description automatically generated">
            <a:extLst>
              <a:ext uri="{FF2B5EF4-FFF2-40B4-BE49-F238E27FC236}">
                <a16:creationId xmlns:a16="http://schemas.microsoft.com/office/drawing/2014/main" id="{A464414A-400E-DE42-8B76-42B4089B35F4}"/>
              </a:ext>
            </a:extLst>
          </p:cNvPr>
          <p:cNvPicPr>
            <a:picLocks noChangeAspect="1"/>
          </p:cNvPicPr>
          <p:nvPr/>
        </p:nvPicPr>
        <p:blipFill>
          <a:blip r:embed="rId18"/>
          <a:stretch>
            <a:fillRect/>
          </a:stretch>
        </p:blipFill>
        <p:spPr>
          <a:xfrm>
            <a:off x="9398804" y="4176331"/>
            <a:ext cx="2546233" cy="1909675"/>
          </a:xfrm>
          <a:prstGeom prst="rect">
            <a:avLst/>
          </a:prstGeom>
        </p:spPr>
      </p:pic>
      <p:sp>
        <p:nvSpPr>
          <p:cNvPr id="24" name="TextBox 23">
            <a:extLst>
              <a:ext uri="{FF2B5EF4-FFF2-40B4-BE49-F238E27FC236}">
                <a16:creationId xmlns:a16="http://schemas.microsoft.com/office/drawing/2014/main" id="{B5C14DBF-95E3-114B-9904-66A7E7ABD72B}"/>
              </a:ext>
            </a:extLst>
          </p:cNvPr>
          <p:cNvSpPr txBox="1"/>
          <p:nvPr/>
        </p:nvSpPr>
        <p:spPr>
          <a:xfrm>
            <a:off x="4603330" y="3449373"/>
            <a:ext cx="538930" cy="369332"/>
          </a:xfrm>
          <a:prstGeom prst="rect">
            <a:avLst/>
          </a:prstGeom>
          <a:noFill/>
        </p:spPr>
        <p:txBody>
          <a:bodyPr wrap="none" rtlCol="0">
            <a:spAutoFit/>
          </a:bodyPr>
          <a:lstStyle/>
          <a:p>
            <a:r>
              <a:rPr lang="en-GB" dirty="0">
                <a:solidFill>
                  <a:srgbClr val="606160"/>
                </a:solidFill>
              </a:rPr>
              <a:t>n</a:t>
            </a:r>
            <a:r>
              <a:rPr lang="en-GB" dirty="0">
                <a:solidFill>
                  <a:srgbClr val="FF0000"/>
                </a:solidFill>
              </a:rPr>
              <a:t>=</a:t>
            </a:r>
            <a:r>
              <a:rPr lang="en-GB" dirty="0">
                <a:solidFill>
                  <a:srgbClr val="606160"/>
                </a:solidFill>
              </a:rPr>
              <a:t>0</a:t>
            </a:r>
            <a:endParaRPr lang="en-BE" dirty="0">
              <a:solidFill>
                <a:srgbClr val="606160"/>
              </a:solidFill>
            </a:endParaRPr>
          </a:p>
        </p:txBody>
      </p:sp>
      <p:sp>
        <p:nvSpPr>
          <p:cNvPr id="33" name="TextBox 32">
            <a:extLst>
              <a:ext uri="{FF2B5EF4-FFF2-40B4-BE49-F238E27FC236}">
                <a16:creationId xmlns:a16="http://schemas.microsoft.com/office/drawing/2014/main" id="{304A0267-F35A-2846-8BAA-CF8F1B7827B4}"/>
              </a:ext>
            </a:extLst>
          </p:cNvPr>
          <p:cNvSpPr txBox="1"/>
          <p:nvPr/>
        </p:nvSpPr>
        <p:spPr>
          <a:xfrm>
            <a:off x="6071819" y="3449373"/>
            <a:ext cx="538930" cy="369332"/>
          </a:xfrm>
          <a:prstGeom prst="rect">
            <a:avLst/>
          </a:prstGeom>
          <a:noFill/>
        </p:spPr>
        <p:txBody>
          <a:bodyPr wrap="none" rtlCol="0">
            <a:spAutoFit/>
          </a:bodyPr>
          <a:lstStyle/>
          <a:p>
            <a:r>
              <a:rPr lang="en-GB" dirty="0">
                <a:solidFill>
                  <a:srgbClr val="606160"/>
                </a:solidFill>
              </a:rPr>
              <a:t>n</a:t>
            </a:r>
            <a:r>
              <a:rPr lang="en-GB" dirty="0">
                <a:solidFill>
                  <a:srgbClr val="FF0000"/>
                </a:solidFill>
              </a:rPr>
              <a:t>=</a:t>
            </a:r>
            <a:r>
              <a:rPr lang="en-GB" dirty="0">
                <a:solidFill>
                  <a:srgbClr val="606160"/>
                </a:solidFill>
              </a:rPr>
              <a:t>1</a:t>
            </a:r>
            <a:endParaRPr lang="en-BE" dirty="0">
              <a:solidFill>
                <a:srgbClr val="606160"/>
              </a:solidFill>
            </a:endParaRPr>
          </a:p>
        </p:txBody>
      </p:sp>
      <p:sp>
        <p:nvSpPr>
          <p:cNvPr id="35" name="TextBox 34">
            <a:extLst>
              <a:ext uri="{FF2B5EF4-FFF2-40B4-BE49-F238E27FC236}">
                <a16:creationId xmlns:a16="http://schemas.microsoft.com/office/drawing/2014/main" id="{61804AB4-F6AE-FC41-8FCF-7F1D97B04961}"/>
              </a:ext>
            </a:extLst>
          </p:cNvPr>
          <p:cNvSpPr txBox="1"/>
          <p:nvPr/>
        </p:nvSpPr>
        <p:spPr>
          <a:xfrm>
            <a:off x="7946263" y="3449373"/>
            <a:ext cx="538930" cy="369332"/>
          </a:xfrm>
          <a:prstGeom prst="rect">
            <a:avLst/>
          </a:prstGeom>
          <a:noFill/>
        </p:spPr>
        <p:txBody>
          <a:bodyPr wrap="none" rtlCol="0">
            <a:spAutoFit/>
          </a:bodyPr>
          <a:lstStyle/>
          <a:p>
            <a:r>
              <a:rPr lang="en-GB" dirty="0">
                <a:solidFill>
                  <a:srgbClr val="606160"/>
                </a:solidFill>
              </a:rPr>
              <a:t>n</a:t>
            </a:r>
            <a:r>
              <a:rPr lang="en-GB" dirty="0">
                <a:solidFill>
                  <a:srgbClr val="FF0000"/>
                </a:solidFill>
              </a:rPr>
              <a:t>=</a:t>
            </a:r>
            <a:r>
              <a:rPr lang="en-GB" dirty="0">
                <a:solidFill>
                  <a:srgbClr val="606160"/>
                </a:solidFill>
              </a:rPr>
              <a:t>2</a:t>
            </a:r>
            <a:endParaRPr lang="en-BE" dirty="0">
              <a:solidFill>
                <a:srgbClr val="606160"/>
              </a:solidFill>
            </a:endParaRPr>
          </a:p>
        </p:txBody>
      </p:sp>
    </p:spTree>
    <p:extLst>
      <p:ext uri="{BB962C8B-B14F-4D97-AF65-F5344CB8AC3E}">
        <p14:creationId xmlns:p14="http://schemas.microsoft.com/office/powerpoint/2010/main" val="26879209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1BD37EED-8487-9649-87E5-112ACDBD60D7}"/>
              </a:ext>
            </a:extLst>
          </p:cNvPr>
          <p:cNvSpPr txBox="1"/>
          <p:nvPr/>
        </p:nvSpPr>
        <p:spPr>
          <a:xfrm>
            <a:off x="304402" y="404813"/>
            <a:ext cx="3760517" cy="954107"/>
          </a:xfrm>
          <a:prstGeom prst="rect">
            <a:avLst/>
          </a:prstGeom>
          <a:noFill/>
        </p:spPr>
        <p:txBody>
          <a:bodyPr wrap="none" rtlCol="0">
            <a:spAutoFit/>
          </a:bodyPr>
          <a:lstStyle/>
          <a:p>
            <a:r>
              <a:rPr lang="en-BE" sz="2800" b="1" dirty="0">
                <a:solidFill>
                  <a:srgbClr val="932833"/>
                </a:solidFill>
              </a:rPr>
              <a:t>Computational Thinking</a:t>
            </a:r>
            <a:br>
              <a:rPr lang="en-BE" sz="2800" b="1" dirty="0">
                <a:solidFill>
                  <a:srgbClr val="932833"/>
                </a:solidFill>
              </a:rPr>
            </a:br>
            <a:r>
              <a:rPr lang="en-BE" sz="2800" b="1" i="1" dirty="0">
                <a:solidFill>
                  <a:srgbClr val="932833"/>
                </a:solidFill>
              </a:rPr>
              <a:t>in de klas</a:t>
            </a:r>
          </a:p>
        </p:txBody>
      </p:sp>
      <p:sp>
        <p:nvSpPr>
          <p:cNvPr id="36" name="TextBox 35">
            <a:extLst>
              <a:ext uri="{FF2B5EF4-FFF2-40B4-BE49-F238E27FC236}">
                <a16:creationId xmlns:a16="http://schemas.microsoft.com/office/drawing/2014/main" id="{57D8E8D9-3C61-3B45-890A-8ED7FD030929}"/>
              </a:ext>
            </a:extLst>
          </p:cNvPr>
          <p:cNvSpPr txBox="1"/>
          <p:nvPr/>
        </p:nvSpPr>
        <p:spPr>
          <a:xfrm>
            <a:off x="629592" y="3039074"/>
            <a:ext cx="1864485" cy="1292662"/>
          </a:xfrm>
          <a:prstGeom prst="rect">
            <a:avLst/>
          </a:prstGeom>
          <a:noFill/>
        </p:spPr>
        <p:txBody>
          <a:bodyPr wrap="none" rtlCol="0">
            <a:spAutoFit/>
          </a:bodyPr>
          <a:lstStyle/>
          <a:p>
            <a:r>
              <a:rPr lang="en-GB" sz="2400" b="1" dirty="0">
                <a:solidFill>
                  <a:srgbClr val="606160"/>
                </a:solidFill>
              </a:rPr>
              <a:t>Bogen</a:t>
            </a:r>
          </a:p>
          <a:p>
            <a:endParaRPr lang="en-GB" sz="200" b="1" dirty="0">
              <a:solidFill>
                <a:srgbClr val="606160"/>
              </a:solidFill>
            </a:endParaRPr>
          </a:p>
          <a:p>
            <a:r>
              <a:rPr lang="en-GB" sz="2000" b="1" i="1" dirty="0">
                <a:solidFill>
                  <a:srgbClr val="606160"/>
                </a:solidFill>
              </a:rPr>
              <a:t>   </a:t>
            </a:r>
            <a:r>
              <a:rPr lang="en-GB" sz="2000" i="1" dirty="0">
                <a:solidFill>
                  <a:srgbClr val="C00000"/>
                </a:solidFill>
              </a:rPr>
              <a:t>Het algoritme</a:t>
            </a:r>
          </a:p>
          <a:p>
            <a:endParaRPr lang="en-BE" sz="3200" b="1" dirty="0">
              <a:solidFill>
                <a:srgbClr val="606160"/>
              </a:solidFill>
            </a:endParaRPr>
          </a:p>
        </p:txBody>
      </p:sp>
      <p:pic>
        <p:nvPicPr>
          <p:cNvPr id="39938" name="Picture 2" descr="Image result for sébastien truchet">
            <a:extLst>
              <a:ext uri="{FF2B5EF4-FFF2-40B4-BE49-F238E27FC236}">
                <a16:creationId xmlns:a16="http://schemas.microsoft.com/office/drawing/2014/main" id="{DD1371F6-8727-6C41-8C8D-66A351DBE2E6}"/>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10932869" y="1358920"/>
            <a:ext cx="891299" cy="1053354"/>
          </a:xfrm>
          <a:prstGeom prst="rect">
            <a:avLst/>
          </a:prstGeom>
          <a:noFill/>
          <a:effectLst>
            <a:softEdge rad="25400"/>
          </a:effectLst>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D207303-2B76-FD44-A535-D438C7770E1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95325" y="1635042"/>
            <a:ext cx="827668" cy="783502"/>
          </a:xfrm>
          <a:prstGeom prst="rect">
            <a:avLst/>
          </a:prstGeom>
        </p:spPr>
      </p:pic>
      <p:pic>
        <p:nvPicPr>
          <p:cNvPr id="13" name="Picture 12">
            <a:extLst>
              <a:ext uri="{FF2B5EF4-FFF2-40B4-BE49-F238E27FC236}">
                <a16:creationId xmlns:a16="http://schemas.microsoft.com/office/drawing/2014/main" id="{35C6248B-D271-4B4D-9ABD-90FB60DFB3D9}"/>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594745" y="1635042"/>
            <a:ext cx="821051" cy="777232"/>
          </a:xfrm>
          <a:prstGeom prst="rect">
            <a:avLst/>
          </a:prstGeom>
        </p:spPr>
      </p:pic>
      <p:pic>
        <p:nvPicPr>
          <p:cNvPr id="16" name="Picture 15">
            <a:extLst>
              <a:ext uri="{FF2B5EF4-FFF2-40B4-BE49-F238E27FC236}">
                <a16:creationId xmlns:a16="http://schemas.microsoft.com/office/drawing/2014/main" id="{7AE4BD6F-FE80-A046-B107-A30A62830E33}"/>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2489135" y="1635426"/>
            <a:ext cx="821051" cy="777232"/>
          </a:xfrm>
          <a:prstGeom prst="rect">
            <a:avLst/>
          </a:prstGeom>
        </p:spPr>
      </p:pic>
      <p:pic>
        <p:nvPicPr>
          <p:cNvPr id="17" name="Picture 16">
            <a:extLst>
              <a:ext uri="{FF2B5EF4-FFF2-40B4-BE49-F238E27FC236}">
                <a16:creationId xmlns:a16="http://schemas.microsoft.com/office/drawing/2014/main" id="{10EB4219-7764-AC4F-9BAF-0BED165AC411}"/>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3381938" y="1635042"/>
            <a:ext cx="821051" cy="777232"/>
          </a:xfrm>
          <a:prstGeom prst="rect">
            <a:avLst/>
          </a:prstGeom>
        </p:spPr>
      </p:pic>
      <p:grpSp>
        <p:nvGrpSpPr>
          <p:cNvPr id="21" name="Group 20">
            <a:extLst>
              <a:ext uri="{FF2B5EF4-FFF2-40B4-BE49-F238E27FC236}">
                <a16:creationId xmlns:a16="http://schemas.microsoft.com/office/drawing/2014/main" id="{188A07B9-A498-2A4E-9151-F3B1C9B5CD35}"/>
              </a:ext>
            </a:extLst>
          </p:cNvPr>
          <p:cNvGrpSpPr>
            <a:grpSpLocks noChangeAspect="1"/>
          </p:cNvGrpSpPr>
          <p:nvPr/>
        </p:nvGrpSpPr>
        <p:grpSpPr>
          <a:xfrm>
            <a:off x="5745622" y="1264984"/>
            <a:ext cx="4561177" cy="1147290"/>
            <a:chOff x="4286085" y="853992"/>
            <a:chExt cx="6210300" cy="1562100"/>
          </a:xfrm>
        </p:grpSpPr>
        <p:pic>
          <p:nvPicPr>
            <p:cNvPr id="18" name="Picture 17">
              <a:extLst>
                <a:ext uri="{FF2B5EF4-FFF2-40B4-BE49-F238E27FC236}">
                  <a16:creationId xmlns:a16="http://schemas.microsoft.com/office/drawing/2014/main" id="{42FFF25C-C402-9D4D-8CFC-1F7F57549A41}"/>
                </a:ext>
              </a:extLst>
            </p:cNvPr>
            <p:cNvPicPr>
              <a:picLocks noChangeAspect="1"/>
            </p:cNvPicPr>
            <p:nvPr/>
          </p:nvPicPr>
          <p:blipFill>
            <a:blip r:embed="rId8"/>
            <a:stretch>
              <a:fillRect/>
            </a:stretch>
          </p:blipFill>
          <p:spPr>
            <a:xfrm>
              <a:off x="4286085" y="853992"/>
              <a:ext cx="2070100" cy="1562100"/>
            </a:xfrm>
            <a:prstGeom prst="rect">
              <a:avLst/>
            </a:prstGeom>
          </p:spPr>
        </p:pic>
        <p:pic>
          <p:nvPicPr>
            <p:cNvPr id="19" name="Picture 18">
              <a:extLst>
                <a:ext uri="{FF2B5EF4-FFF2-40B4-BE49-F238E27FC236}">
                  <a16:creationId xmlns:a16="http://schemas.microsoft.com/office/drawing/2014/main" id="{617D3A56-F967-C342-8E24-C92310DDF716}"/>
                </a:ext>
              </a:extLst>
            </p:cNvPr>
            <p:cNvPicPr>
              <a:picLocks noChangeAspect="1"/>
            </p:cNvPicPr>
            <p:nvPr/>
          </p:nvPicPr>
          <p:blipFill>
            <a:blip r:embed="rId9"/>
            <a:stretch>
              <a:fillRect/>
            </a:stretch>
          </p:blipFill>
          <p:spPr>
            <a:xfrm>
              <a:off x="6356185" y="853992"/>
              <a:ext cx="2070100" cy="1562100"/>
            </a:xfrm>
            <a:prstGeom prst="rect">
              <a:avLst/>
            </a:prstGeom>
          </p:spPr>
        </p:pic>
        <p:pic>
          <p:nvPicPr>
            <p:cNvPr id="20" name="Picture 19">
              <a:extLst>
                <a:ext uri="{FF2B5EF4-FFF2-40B4-BE49-F238E27FC236}">
                  <a16:creationId xmlns:a16="http://schemas.microsoft.com/office/drawing/2014/main" id="{8B438724-FD68-8148-A800-8E3674DA069B}"/>
                </a:ext>
              </a:extLst>
            </p:cNvPr>
            <p:cNvPicPr>
              <a:picLocks noChangeAspect="1"/>
            </p:cNvPicPr>
            <p:nvPr/>
          </p:nvPicPr>
          <p:blipFill>
            <a:blip r:embed="rId10"/>
            <a:stretch>
              <a:fillRect/>
            </a:stretch>
          </p:blipFill>
          <p:spPr>
            <a:xfrm>
              <a:off x="8426285" y="853992"/>
              <a:ext cx="2070100" cy="1562100"/>
            </a:xfrm>
            <a:prstGeom prst="rect">
              <a:avLst/>
            </a:prstGeom>
          </p:spPr>
        </p:pic>
      </p:grpSp>
      <p:cxnSp>
        <p:nvCxnSpPr>
          <p:cNvPr id="23" name="Straight Arrow Connector 22">
            <a:extLst>
              <a:ext uri="{FF2B5EF4-FFF2-40B4-BE49-F238E27FC236}">
                <a16:creationId xmlns:a16="http://schemas.microsoft.com/office/drawing/2014/main" id="{08685C7F-7004-AD41-88B6-6FF5E9E326DB}"/>
              </a:ext>
            </a:extLst>
          </p:cNvPr>
          <p:cNvCxnSpPr>
            <a:cxnSpLocks/>
          </p:cNvCxnSpPr>
          <p:nvPr/>
        </p:nvCxnSpPr>
        <p:spPr>
          <a:xfrm>
            <a:off x="4330700" y="2023658"/>
            <a:ext cx="1181100" cy="0"/>
          </a:xfrm>
          <a:prstGeom prst="straightConnector1">
            <a:avLst/>
          </a:prstGeom>
          <a:ln>
            <a:tailEnd type="triangle"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0DC7F3DC-BCCF-0447-BCB5-BC0F2A2F34FA}"/>
                  </a:ext>
                </a:extLst>
              </p:cNvPr>
              <p:cNvSpPr/>
              <p:nvPr/>
            </p:nvSpPr>
            <p:spPr>
              <a:xfrm>
                <a:off x="922657" y="3897558"/>
                <a:ext cx="4244039" cy="2462213"/>
              </a:xfrm>
              <a:prstGeom prst="rect">
                <a:avLst/>
              </a:prstGeom>
            </p:spPr>
            <p:txBody>
              <a:bodyPr wrap="square">
                <a:spAutoFit/>
              </a:bodyPr>
              <a:lstStyle/>
              <a:p>
                <a:r>
                  <a:rPr lang="en-BE" sz="1400" dirty="0"/>
                  <a:t>n</a:t>
                </a:r>
                <a:r>
                  <a:rPr lang="en-BE" sz="1400" dirty="0">
                    <a:solidFill>
                      <a:srgbClr val="FF0000"/>
                    </a:solidFill>
                  </a:rPr>
                  <a:t>=</a:t>
                </a:r>
                <a:r>
                  <a:rPr lang="en-BE" sz="1400" dirty="0"/>
                  <a:t>int(input(</a:t>
                </a:r>
                <a:r>
                  <a:rPr lang="en-BE" sz="1400" dirty="0">
                    <a:solidFill>
                      <a:srgbClr val="008000"/>
                    </a:solidFill>
                  </a:rPr>
                  <a:t>”# Tegels n = ")</a:t>
                </a:r>
                <a:r>
                  <a:rPr lang="en-BE" sz="1400" dirty="0"/>
                  <a:t>)</a:t>
                </a:r>
              </a:p>
              <a:p>
                <a:r>
                  <a:rPr lang="en-BE" sz="1400" dirty="0"/>
                  <a:t>w</a:t>
                </a:r>
                <a:r>
                  <a:rPr lang="en-BE" sz="1400" dirty="0">
                    <a:solidFill>
                      <a:srgbClr val="FF0000"/>
                    </a:solidFill>
                  </a:rPr>
                  <a:t>=</a:t>
                </a:r>
                <a:r>
                  <a:rPr lang="en-BE" sz="1400" dirty="0"/>
                  <a:t>200</a:t>
                </a:r>
                <a:r>
                  <a:rPr lang="en-BE" sz="1400" dirty="0">
                    <a:solidFill>
                      <a:srgbClr val="FF0000"/>
                    </a:solidFill>
                  </a:rPr>
                  <a:t>/</a:t>
                </a:r>
                <a:r>
                  <a:rPr lang="en-BE" sz="1400" dirty="0"/>
                  <a:t>(2</a:t>
                </a:r>
                <a:r>
                  <a:rPr lang="en-BE" sz="1400" dirty="0">
                    <a:solidFill>
                      <a:srgbClr val="FF0000"/>
                    </a:solidFill>
                  </a:rPr>
                  <a:t>**</a:t>
                </a:r>
                <a:r>
                  <a:rPr lang="en-BE" sz="1400" dirty="0"/>
                  <a:t>n)</a:t>
                </a:r>
              </a:p>
              <a:p>
                <a:r>
                  <a:rPr lang="en-BE" sz="1400" dirty="0"/>
                  <a:t>rnd</a:t>
                </a:r>
                <a:r>
                  <a:rPr lang="en-BE" sz="1400" dirty="0">
                    <a:solidFill>
                      <a:srgbClr val="FF0000"/>
                    </a:solidFill>
                  </a:rPr>
                  <a:t>=</a:t>
                </a:r>
                <a:r>
                  <a:rPr lang="en-BE" sz="1400" dirty="0"/>
                  <a:t>[randint(0,1) for i in range(4</a:t>
                </a:r>
                <a:r>
                  <a:rPr lang="en-BE" sz="1400" dirty="0">
                    <a:solidFill>
                      <a:srgbClr val="FF0000"/>
                    </a:solidFill>
                  </a:rPr>
                  <a:t>**</a:t>
                </a:r>
                <a:r>
                  <a:rPr lang="en-BE" sz="1400" dirty="0"/>
                  <a:t>n)]</a:t>
                </a:r>
              </a:p>
              <a:p>
                <a:pPr/>
                <a14:m>
                  <m:oMathPara xmlns:m="http://schemas.openxmlformats.org/officeDocument/2006/math">
                    <m:oMathParaPr>
                      <m:jc m:val="left"/>
                    </m:oMathParaPr>
                    <m:oMath xmlns:m="http://schemas.openxmlformats.org/officeDocument/2006/math">
                      <m:r>
                        <a:rPr lang="en-US" sz="1400" b="0" i="1" smtClean="0">
                          <a:latin typeface="Cambria Math" panose="02040503050406030204" pitchFamily="18" charset="0"/>
                          <a:ea typeface="Cambria Math" panose="02040503050406030204" pitchFamily="18" charset="0"/>
                        </a:rPr>
                        <m:t>  </m:t>
                      </m:r>
                      <m:r>
                        <a:rPr lang="en-BE" sz="1400" i="1" smtClean="0">
                          <a:latin typeface="Cambria Math" panose="02040503050406030204" pitchFamily="18" charset="0"/>
                          <a:ea typeface="Cambria Math" panose="02040503050406030204" pitchFamily="18" charset="0"/>
                        </a:rPr>
                        <m:t>⋮</m:t>
                      </m:r>
                    </m:oMath>
                  </m:oMathPara>
                </a14:m>
                <a:endParaRPr lang="en-BE" sz="1400" dirty="0"/>
              </a:p>
              <a:p>
                <a:r>
                  <a:rPr lang="en-BE" sz="1400" dirty="0"/>
                  <a:t>k</a:t>
                </a:r>
                <a:r>
                  <a:rPr lang="en-BE" sz="1400" dirty="0">
                    <a:solidFill>
                      <a:srgbClr val="FF0000"/>
                    </a:solidFill>
                  </a:rPr>
                  <a:t>=</a:t>
                </a:r>
                <a:r>
                  <a:rPr lang="en-BE" sz="1400" dirty="0"/>
                  <a:t>0</a:t>
                </a:r>
              </a:p>
              <a:p>
                <a:r>
                  <a:rPr lang="en-BE" sz="1400" dirty="0"/>
                  <a:t>for i in range(2</a:t>
                </a:r>
                <a:r>
                  <a:rPr lang="en-BE" sz="1400" dirty="0">
                    <a:solidFill>
                      <a:srgbClr val="FF0000"/>
                    </a:solidFill>
                  </a:rPr>
                  <a:t>**</a:t>
                </a:r>
                <a:r>
                  <a:rPr lang="en-BE" sz="1400" dirty="0"/>
                  <a:t>n):</a:t>
                </a:r>
              </a:p>
              <a:p>
                <a:r>
                  <a:rPr lang="nl-NL" sz="1400" dirty="0">
                    <a:solidFill>
                      <a:srgbClr val="A6A6A6"/>
                    </a:solidFill>
                    <a:sym typeface="Symbol" pitchFamily="2" charset="2"/>
                  </a:rPr>
                  <a:t></a:t>
                </a:r>
                <a:r>
                  <a:rPr lang="en-BE" sz="1400" dirty="0"/>
                  <a:t>for j in range(2</a:t>
                </a:r>
                <a:r>
                  <a:rPr lang="en-BE" sz="1400" dirty="0">
                    <a:solidFill>
                      <a:srgbClr val="FF0000"/>
                    </a:solidFill>
                  </a:rPr>
                  <a:t>**</a:t>
                </a:r>
                <a:r>
                  <a:rPr lang="en-BE" sz="1400" dirty="0"/>
                  <a:t>n):</a:t>
                </a:r>
              </a:p>
              <a:p>
                <a:r>
                  <a:rPr lang="nl-NL" sz="1400" dirty="0">
                    <a:solidFill>
                      <a:srgbClr val="A6A6A6"/>
                    </a:solidFill>
                    <a:sym typeface="Symbol" pitchFamily="2" charset="2"/>
                  </a:rPr>
                  <a:t></a:t>
                </a:r>
                <a:r>
                  <a:rPr lang="en-BE" sz="1400" dirty="0"/>
                  <a:t>x</a:t>
                </a:r>
                <a:r>
                  <a:rPr lang="en-BE" sz="1400" dirty="0">
                    <a:solidFill>
                      <a:srgbClr val="FF0000"/>
                    </a:solidFill>
                  </a:rPr>
                  <a:t>=</a:t>
                </a:r>
                <a:r>
                  <a:rPr lang="en-BE" sz="1400" dirty="0"/>
                  <a:t>rnd[k]</a:t>
                </a:r>
                <a:r>
                  <a:rPr lang="en-BE" sz="1400" dirty="0">
                    <a:solidFill>
                      <a:srgbClr val="FF0000"/>
                    </a:solidFill>
                  </a:rPr>
                  <a:t>*</a:t>
                </a:r>
                <a:r>
                  <a:rPr lang="en-BE" sz="1400" dirty="0"/>
                  <a:t>w</a:t>
                </a:r>
              </a:p>
              <a:p>
                <a:r>
                  <a:rPr lang="nl-NL" sz="1400" dirty="0">
                    <a:solidFill>
                      <a:srgbClr val="A6A6A6"/>
                    </a:solidFill>
                    <a:sym typeface="Symbol" pitchFamily="2" charset="2"/>
                  </a:rPr>
                  <a:t></a:t>
                </a:r>
                <a:r>
                  <a:rPr lang="en-BE" sz="1400" dirty="0"/>
                  <a:t>set_color(kleur)</a:t>
                </a:r>
              </a:p>
              <a:p>
                <a:r>
                  <a:rPr lang="nl-NL" sz="1400" dirty="0">
                    <a:solidFill>
                      <a:srgbClr val="A6A6A6"/>
                    </a:solidFill>
                    <a:sym typeface="Symbol" pitchFamily="2" charset="2"/>
                  </a:rPr>
                  <a:t></a:t>
                </a:r>
                <a:r>
                  <a:rPr lang="en-BE" sz="1400" dirty="0"/>
                  <a:t>boog(x)</a:t>
                </a:r>
              </a:p>
              <a:p>
                <a:r>
                  <a:rPr lang="nl-NL" sz="1400" dirty="0">
                    <a:solidFill>
                      <a:srgbClr val="A6A6A6"/>
                    </a:solidFill>
                    <a:sym typeface="Symbol" pitchFamily="2" charset="2"/>
                  </a:rPr>
                  <a:t></a:t>
                </a:r>
                <a:r>
                  <a:rPr lang="en-BE" sz="1400" dirty="0"/>
                  <a:t>k</a:t>
                </a:r>
                <a:r>
                  <a:rPr lang="en-BE" sz="1400" dirty="0">
                    <a:solidFill>
                      <a:srgbClr val="FF0000"/>
                    </a:solidFill>
                  </a:rPr>
                  <a:t>+=</a:t>
                </a:r>
                <a:r>
                  <a:rPr lang="en-BE" sz="1400" dirty="0"/>
                  <a:t>1</a:t>
                </a:r>
              </a:p>
            </p:txBody>
          </p:sp>
        </mc:Choice>
        <mc:Fallback xmlns="">
          <p:sp>
            <p:nvSpPr>
              <p:cNvPr id="25" name="Rectangle 24">
                <a:extLst>
                  <a:ext uri="{FF2B5EF4-FFF2-40B4-BE49-F238E27FC236}">
                    <a16:creationId xmlns:a16="http://schemas.microsoft.com/office/drawing/2014/main" id="{0DC7F3DC-BCCF-0447-BCB5-BC0F2A2F34FA}"/>
                  </a:ext>
                </a:extLst>
              </p:cNvPr>
              <p:cNvSpPr>
                <a:spLocks noRot="1" noChangeAspect="1" noMove="1" noResize="1" noEditPoints="1" noAdjustHandles="1" noChangeArrowheads="1" noChangeShapeType="1" noTextEdit="1"/>
              </p:cNvSpPr>
              <p:nvPr/>
            </p:nvSpPr>
            <p:spPr>
              <a:xfrm>
                <a:off x="922657" y="3897558"/>
                <a:ext cx="4244039" cy="2462213"/>
              </a:xfrm>
              <a:prstGeom prst="rect">
                <a:avLst/>
              </a:prstGeom>
              <a:blipFill>
                <a:blip r:embed="rId11"/>
                <a:stretch>
                  <a:fillRect l="-298" b="-2051"/>
                </a:stretch>
              </a:blipFill>
            </p:spPr>
            <p:txBody>
              <a:bodyPr/>
              <a:lstStyle/>
              <a:p>
                <a:r>
                  <a:rPr lang="en-BE">
                    <a:noFill/>
                  </a:rPr>
                  <a:t> </a:t>
                </a:r>
              </a:p>
            </p:txBody>
          </p:sp>
        </mc:Fallback>
      </mc:AlternateContent>
      <p:sp>
        <p:nvSpPr>
          <p:cNvPr id="31" name="TextBox 30">
            <a:extLst>
              <a:ext uri="{FF2B5EF4-FFF2-40B4-BE49-F238E27FC236}">
                <a16:creationId xmlns:a16="http://schemas.microsoft.com/office/drawing/2014/main" id="{D7DD9FDD-1202-5A44-BD18-57D383B746E4}"/>
              </a:ext>
            </a:extLst>
          </p:cNvPr>
          <p:cNvSpPr txBox="1"/>
          <p:nvPr/>
        </p:nvSpPr>
        <p:spPr>
          <a:xfrm>
            <a:off x="10623831" y="419803"/>
            <a:ext cx="1301574" cy="1384995"/>
          </a:xfrm>
          <a:prstGeom prst="rect">
            <a:avLst/>
          </a:prstGeom>
          <a:noFill/>
        </p:spPr>
        <p:txBody>
          <a:bodyPr wrap="none" rtlCol="0">
            <a:spAutoFit/>
          </a:bodyPr>
          <a:lstStyle/>
          <a:p>
            <a:pPr algn="r"/>
            <a:r>
              <a:rPr lang="en-GB" sz="2800" b="1" i="1" dirty="0">
                <a:solidFill>
                  <a:srgbClr val="932833"/>
                </a:solidFill>
              </a:rPr>
              <a:t>Truchet</a:t>
            </a:r>
          </a:p>
          <a:p>
            <a:pPr algn="r"/>
            <a:r>
              <a:rPr lang="en-GB" sz="2800" b="1" i="1" dirty="0" err="1">
                <a:solidFill>
                  <a:srgbClr val="932833"/>
                </a:solidFill>
              </a:rPr>
              <a:t>Tegels</a:t>
            </a:r>
            <a:endParaRPr lang="en-GB" sz="2800" b="1" i="1" dirty="0">
              <a:solidFill>
                <a:srgbClr val="932833"/>
              </a:solidFill>
            </a:endParaRPr>
          </a:p>
          <a:p>
            <a:pPr algn="r"/>
            <a:endParaRPr lang="en-BE" sz="2800" b="1" i="1" dirty="0">
              <a:solidFill>
                <a:srgbClr val="932833"/>
              </a:solidFill>
            </a:endParaRPr>
          </a:p>
        </p:txBody>
      </p:sp>
      <p:sp>
        <p:nvSpPr>
          <p:cNvPr id="24" name="Rectangle 23">
            <a:extLst>
              <a:ext uri="{FF2B5EF4-FFF2-40B4-BE49-F238E27FC236}">
                <a16:creationId xmlns:a16="http://schemas.microsoft.com/office/drawing/2014/main" id="{10AC0A70-F5A2-DB44-AB57-3FC4AF325F87}"/>
              </a:ext>
            </a:extLst>
          </p:cNvPr>
          <p:cNvSpPr/>
          <p:nvPr/>
        </p:nvSpPr>
        <p:spPr>
          <a:xfrm>
            <a:off x="4202989" y="3039074"/>
            <a:ext cx="4244039" cy="3323987"/>
          </a:xfrm>
          <a:prstGeom prst="rect">
            <a:avLst/>
          </a:prstGeom>
        </p:spPr>
        <p:txBody>
          <a:bodyPr wrap="square">
            <a:spAutoFit/>
          </a:bodyPr>
          <a:lstStyle/>
          <a:p>
            <a:r>
              <a:rPr lang="en-GB" sz="1400" dirty="0">
                <a:solidFill>
                  <a:srgbClr val="0000FF"/>
                </a:solidFill>
              </a:rPr>
              <a:t>def</a:t>
            </a:r>
            <a:r>
              <a:rPr lang="en-GB" sz="1400" dirty="0"/>
              <a:t> boog(r):</a:t>
            </a:r>
          </a:p>
          <a:p>
            <a:r>
              <a:rPr lang="nl-NL" sz="1400" dirty="0">
                <a:solidFill>
                  <a:srgbClr val="A6A6A6"/>
                </a:solidFill>
                <a:sym typeface="Symbol" pitchFamily="2" charset="2"/>
              </a:rPr>
              <a:t></a:t>
            </a:r>
            <a:r>
              <a:rPr lang="en-GB" sz="1400" dirty="0">
                <a:solidFill>
                  <a:srgbClr val="0000FF"/>
                </a:solidFill>
              </a:rPr>
              <a:t>if</a:t>
            </a:r>
            <a:r>
              <a:rPr lang="en-GB" sz="1400" dirty="0"/>
              <a:t> r</a:t>
            </a:r>
            <a:r>
              <a:rPr lang="en-GB" sz="1400" dirty="0">
                <a:solidFill>
                  <a:srgbClr val="FF0000"/>
                </a:solidFill>
              </a:rPr>
              <a:t>==</a:t>
            </a:r>
            <a:r>
              <a:rPr lang="en-GB" sz="1400" dirty="0"/>
              <a:t>0:</a:t>
            </a:r>
          </a:p>
          <a:p>
            <a:r>
              <a:rPr lang="nl-NL" sz="1400" dirty="0">
                <a:solidFill>
                  <a:srgbClr val="A6A6A6"/>
                </a:solidFill>
                <a:sym typeface="Symbol" pitchFamily="2" charset="2"/>
              </a:rPr>
              <a:t></a:t>
            </a:r>
            <a:r>
              <a:rPr lang="en-GB" sz="1400" dirty="0"/>
              <a:t>x</a:t>
            </a:r>
            <a:r>
              <a:rPr lang="en-GB" sz="1400" dirty="0">
                <a:solidFill>
                  <a:srgbClr val="FF0000"/>
                </a:solidFill>
              </a:rPr>
              <a:t>=</a:t>
            </a:r>
            <a:r>
              <a:rPr lang="en-GB" sz="1400" dirty="0"/>
              <a:t>(i</a:t>
            </a:r>
            <a:r>
              <a:rPr lang="en-GB" sz="1400" dirty="0">
                <a:solidFill>
                  <a:srgbClr val="FF0000"/>
                </a:solidFill>
              </a:rPr>
              <a:t>-</a:t>
            </a:r>
            <a:r>
              <a:rPr lang="en-GB" sz="1400" dirty="0"/>
              <a:t>0.5)</a:t>
            </a:r>
            <a:r>
              <a:rPr lang="en-GB" sz="1400" dirty="0">
                <a:solidFill>
                  <a:srgbClr val="FF0000"/>
                </a:solidFill>
              </a:rPr>
              <a:t>*</a:t>
            </a:r>
            <a:r>
              <a:rPr lang="en-GB" sz="1400" dirty="0"/>
              <a:t>w</a:t>
            </a:r>
          </a:p>
          <a:p>
            <a:r>
              <a:rPr lang="nl-NL" sz="1400" dirty="0">
                <a:solidFill>
                  <a:srgbClr val="A6A6A6"/>
                </a:solidFill>
                <a:sym typeface="Symbol" pitchFamily="2" charset="2"/>
              </a:rPr>
              <a:t></a:t>
            </a:r>
            <a:r>
              <a:rPr lang="en-GB" sz="1400" dirty="0"/>
              <a:t>y</a:t>
            </a:r>
            <a:r>
              <a:rPr lang="en-GB" sz="1400" dirty="0">
                <a:solidFill>
                  <a:srgbClr val="FF0000"/>
                </a:solidFill>
              </a:rPr>
              <a:t>=</a:t>
            </a:r>
            <a:r>
              <a:rPr lang="en-GB" sz="1400" dirty="0"/>
              <a:t>(j</a:t>
            </a:r>
            <a:r>
              <a:rPr lang="en-GB" sz="1400" dirty="0">
                <a:solidFill>
                  <a:srgbClr val="FF0000"/>
                </a:solidFill>
              </a:rPr>
              <a:t>-</a:t>
            </a:r>
            <a:r>
              <a:rPr lang="en-GB" sz="1400" dirty="0"/>
              <a:t>0.5)</a:t>
            </a:r>
            <a:r>
              <a:rPr lang="en-GB" sz="1400" dirty="0">
                <a:solidFill>
                  <a:srgbClr val="FF0000"/>
                </a:solidFill>
              </a:rPr>
              <a:t>*</a:t>
            </a:r>
            <a:r>
              <a:rPr lang="en-GB" sz="1400" dirty="0"/>
              <a:t>w</a:t>
            </a:r>
          </a:p>
          <a:p>
            <a:r>
              <a:rPr lang="nl-NL" sz="1400" dirty="0">
                <a:solidFill>
                  <a:srgbClr val="A6A6A6"/>
                </a:solidFill>
                <a:sym typeface="Symbol" pitchFamily="2" charset="2"/>
              </a:rPr>
              <a:t></a:t>
            </a:r>
            <a:r>
              <a:rPr lang="en-GB" sz="1400" dirty="0" err="1"/>
              <a:t>draw_arc</a:t>
            </a:r>
            <a:r>
              <a:rPr lang="en-GB" sz="1400" dirty="0"/>
              <a:t>(x,y,w,w,0,90)</a:t>
            </a:r>
          </a:p>
          <a:p>
            <a:r>
              <a:rPr lang="nl-NL" sz="1400" dirty="0">
                <a:solidFill>
                  <a:srgbClr val="A6A6A6"/>
                </a:solidFill>
                <a:sym typeface="Symbol" pitchFamily="2" charset="2"/>
              </a:rPr>
              <a:t></a:t>
            </a:r>
            <a:r>
              <a:rPr lang="en-GB" sz="1400" dirty="0"/>
              <a:t>x</a:t>
            </a:r>
            <a:r>
              <a:rPr lang="en-GB" sz="1400" dirty="0">
                <a:solidFill>
                  <a:srgbClr val="FF0000"/>
                </a:solidFill>
              </a:rPr>
              <a:t>=</a:t>
            </a:r>
            <a:r>
              <a:rPr lang="en-GB" sz="1400" dirty="0"/>
              <a:t>(i</a:t>
            </a:r>
            <a:r>
              <a:rPr lang="en-GB" sz="1400" dirty="0">
                <a:solidFill>
                  <a:srgbClr val="FF0000"/>
                </a:solidFill>
              </a:rPr>
              <a:t>+</a:t>
            </a:r>
            <a:r>
              <a:rPr lang="en-GB" sz="1400" dirty="0"/>
              <a:t>0.5)</a:t>
            </a:r>
            <a:r>
              <a:rPr lang="en-GB" sz="1400" dirty="0">
                <a:solidFill>
                  <a:srgbClr val="FF0000"/>
                </a:solidFill>
              </a:rPr>
              <a:t>*</a:t>
            </a:r>
            <a:r>
              <a:rPr lang="en-GB" sz="1400" dirty="0"/>
              <a:t>w</a:t>
            </a:r>
          </a:p>
          <a:p>
            <a:r>
              <a:rPr lang="nl-NL" sz="1400" dirty="0">
                <a:solidFill>
                  <a:srgbClr val="A6A6A6"/>
                </a:solidFill>
                <a:sym typeface="Symbol" pitchFamily="2" charset="2"/>
              </a:rPr>
              <a:t></a:t>
            </a:r>
            <a:r>
              <a:rPr lang="en-GB" sz="1400" dirty="0"/>
              <a:t>y</a:t>
            </a:r>
            <a:r>
              <a:rPr lang="en-GB" sz="1400" dirty="0">
                <a:solidFill>
                  <a:srgbClr val="FF0000"/>
                </a:solidFill>
              </a:rPr>
              <a:t>=</a:t>
            </a:r>
            <a:r>
              <a:rPr lang="en-GB" sz="1400" dirty="0"/>
              <a:t>(j</a:t>
            </a:r>
            <a:r>
              <a:rPr lang="en-GB" sz="1400" dirty="0">
                <a:solidFill>
                  <a:srgbClr val="FF0000"/>
                </a:solidFill>
              </a:rPr>
              <a:t>+</a:t>
            </a:r>
            <a:r>
              <a:rPr lang="en-GB" sz="1400" dirty="0"/>
              <a:t>0.5)</a:t>
            </a:r>
            <a:r>
              <a:rPr lang="en-GB" sz="1400" dirty="0">
                <a:solidFill>
                  <a:srgbClr val="FF0000"/>
                </a:solidFill>
              </a:rPr>
              <a:t>*</a:t>
            </a:r>
            <a:r>
              <a:rPr lang="en-GB" sz="1400" dirty="0"/>
              <a:t>w</a:t>
            </a:r>
          </a:p>
          <a:p>
            <a:r>
              <a:rPr lang="nl-NL" sz="1400" dirty="0">
                <a:solidFill>
                  <a:srgbClr val="A6A6A6"/>
                </a:solidFill>
                <a:sym typeface="Symbol" pitchFamily="2" charset="2"/>
              </a:rPr>
              <a:t></a:t>
            </a:r>
            <a:r>
              <a:rPr lang="en-GB" sz="1400" dirty="0" err="1"/>
              <a:t>draw_arc</a:t>
            </a:r>
            <a:r>
              <a:rPr lang="en-GB" sz="1400" dirty="0"/>
              <a:t>(x,y,w,w,180,90)</a:t>
            </a:r>
          </a:p>
          <a:p>
            <a:r>
              <a:rPr lang="nl-NL" sz="1400" dirty="0">
                <a:solidFill>
                  <a:srgbClr val="A6A6A6"/>
                </a:solidFill>
                <a:sym typeface="Symbol" pitchFamily="2" charset="2"/>
              </a:rPr>
              <a:t></a:t>
            </a:r>
            <a:r>
              <a:rPr lang="en-GB" sz="1400" dirty="0">
                <a:solidFill>
                  <a:srgbClr val="0000FF"/>
                </a:solidFill>
              </a:rPr>
              <a:t>else</a:t>
            </a:r>
            <a:r>
              <a:rPr lang="en-GB" sz="1400" dirty="0"/>
              <a:t>:</a:t>
            </a:r>
          </a:p>
          <a:p>
            <a:r>
              <a:rPr lang="nl-NL" sz="1400" dirty="0">
                <a:solidFill>
                  <a:srgbClr val="A6A6A6"/>
                </a:solidFill>
                <a:sym typeface="Symbol" pitchFamily="2" charset="2"/>
              </a:rPr>
              <a:t></a:t>
            </a:r>
            <a:r>
              <a:rPr lang="en-GB" sz="1400" dirty="0"/>
              <a:t>x</a:t>
            </a:r>
            <a:r>
              <a:rPr lang="en-GB" sz="1400" dirty="0">
                <a:solidFill>
                  <a:srgbClr val="FF0000"/>
                </a:solidFill>
              </a:rPr>
              <a:t>=</a:t>
            </a:r>
            <a:r>
              <a:rPr lang="en-GB" sz="1400" dirty="0"/>
              <a:t>(i</a:t>
            </a:r>
            <a:r>
              <a:rPr lang="en-GB" sz="1400" dirty="0">
                <a:solidFill>
                  <a:srgbClr val="FF0000"/>
                </a:solidFill>
              </a:rPr>
              <a:t>-</a:t>
            </a:r>
            <a:r>
              <a:rPr lang="en-GB" sz="1400" dirty="0"/>
              <a:t>0.5)</a:t>
            </a:r>
            <a:r>
              <a:rPr lang="en-GB" sz="1400" dirty="0">
                <a:solidFill>
                  <a:srgbClr val="FF0000"/>
                </a:solidFill>
              </a:rPr>
              <a:t>*</a:t>
            </a:r>
            <a:r>
              <a:rPr lang="en-GB" sz="1400" dirty="0"/>
              <a:t>w</a:t>
            </a:r>
          </a:p>
          <a:p>
            <a:r>
              <a:rPr lang="nl-NL" sz="1400" dirty="0">
                <a:solidFill>
                  <a:srgbClr val="A6A6A6"/>
                </a:solidFill>
                <a:sym typeface="Symbol" pitchFamily="2" charset="2"/>
              </a:rPr>
              <a:t></a:t>
            </a:r>
            <a:r>
              <a:rPr lang="en-GB" sz="1400" dirty="0"/>
              <a:t>y</a:t>
            </a:r>
            <a:r>
              <a:rPr lang="en-GB" sz="1400" dirty="0">
                <a:solidFill>
                  <a:srgbClr val="FF0000"/>
                </a:solidFill>
              </a:rPr>
              <a:t>=</a:t>
            </a:r>
            <a:r>
              <a:rPr lang="en-GB" sz="1400" dirty="0"/>
              <a:t>(j</a:t>
            </a:r>
            <a:r>
              <a:rPr lang="en-GB" sz="1400" dirty="0">
                <a:solidFill>
                  <a:srgbClr val="FF0000"/>
                </a:solidFill>
              </a:rPr>
              <a:t>+</a:t>
            </a:r>
            <a:r>
              <a:rPr lang="en-GB" sz="1400" dirty="0"/>
              <a:t>0.5)</a:t>
            </a:r>
            <a:r>
              <a:rPr lang="en-GB" sz="1400" dirty="0">
                <a:solidFill>
                  <a:srgbClr val="FF0000"/>
                </a:solidFill>
              </a:rPr>
              <a:t>*</a:t>
            </a:r>
            <a:r>
              <a:rPr lang="en-GB" sz="1400" dirty="0"/>
              <a:t>w</a:t>
            </a:r>
          </a:p>
          <a:p>
            <a:r>
              <a:rPr lang="nl-NL" sz="1400" dirty="0">
                <a:solidFill>
                  <a:srgbClr val="A6A6A6"/>
                </a:solidFill>
                <a:sym typeface="Symbol" pitchFamily="2" charset="2"/>
              </a:rPr>
              <a:t></a:t>
            </a:r>
            <a:r>
              <a:rPr lang="en-GB" sz="1400" dirty="0" err="1"/>
              <a:t>draw_arc</a:t>
            </a:r>
            <a:r>
              <a:rPr lang="en-GB" sz="1400" dirty="0"/>
              <a:t>(x,y,w,w,0,</a:t>
            </a:r>
            <a:r>
              <a:rPr lang="en-GB" sz="1400" dirty="0">
                <a:solidFill>
                  <a:srgbClr val="FF0000"/>
                </a:solidFill>
              </a:rPr>
              <a:t>-</a:t>
            </a:r>
            <a:r>
              <a:rPr lang="en-GB" sz="1400" dirty="0"/>
              <a:t>90)</a:t>
            </a:r>
          </a:p>
          <a:p>
            <a:r>
              <a:rPr lang="nl-NL" sz="1400" dirty="0">
                <a:solidFill>
                  <a:srgbClr val="A6A6A6"/>
                </a:solidFill>
                <a:sym typeface="Symbol" pitchFamily="2" charset="2"/>
              </a:rPr>
              <a:t></a:t>
            </a:r>
            <a:r>
              <a:rPr lang="en-GB" sz="1400" dirty="0"/>
              <a:t>x</a:t>
            </a:r>
            <a:r>
              <a:rPr lang="en-GB" sz="1400" dirty="0">
                <a:solidFill>
                  <a:srgbClr val="FF0000"/>
                </a:solidFill>
              </a:rPr>
              <a:t>=</a:t>
            </a:r>
            <a:r>
              <a:rPr lang="en-GB" sz="1400" dirty="0"/>
              <a:t>(i</a:t>
            </a:r>
            <a:r>
              <a:rPr lang="en-GB" sz="1400" dirty="0">
                <a:solidFill>
                  <a:srgbClr val="FF0000"/>
                </a:solidFill>
              </a:rPr>
              <a:t>+</a:t>
            </a:r>
            <a:r>
              <a:rPr lang="en-GB" sz="1400" dirty="0"/>
              <a:t>0.5)</a:t>
            </a:r>
            <a:r>
              <a:rPr lang="en-GB" sz="1400" dirty="0">
                <a:solidFill>
                  <a:srgbClr val="FF0000"/>
                </a:solidFill>
              </a:rPr>
              <a:t>*</a:t>
            </a:r>
            <a:r>
              <a:rPr lang="en-GB" sz="1400" dirty="0"/>
              <a:t>w</a:t>
            </a:r>
          </a:p>
          <a:p>
            <a:r>
              <a:rPr lang="nl-NL" sz="1400" dirty="0">
                <a:solidFill>
                  <a:srgbClr val="A6A6A6"/>
                </a:solidFill>
                <a:sym typeface="Symbol" pitchFamily="2" charset="2"/>
              </a:rPr>
              <a:t></a:t>
            </a:r>
            <a:r>
              <a:rPr lang="en-GB" sz="1400" dirty="0"/>
              <a:t>y</a:t>
            </a:r>
            <a:r>
              <a:rPr lang="en-GB" sz="1400" dirty="0">
                <a:solidFill>
                  <a:srgbClr val="FF0000"/>
                </a:solidFill>
              </a:rPr>
              <a:t>=</a:t>
            </a:r>
            <a:r>
              <a:rPr lang="en-GB" sz="1400" dirty="0"/>
              <a:t>(j</a:t>
            </a:r>
            <a:r>
              <a:rPr lang="en-GB" sz="1400" dirty="0">
                <a:solidFill>
                  <a:srgbClr val="FF0000"/>
                </a:solidFill>
              </a:rPr>
              <a:t>-</a:t>
            </a:r>
            <a:r>
              <a:rPr lang="en-GB" sz="1400" dirty="0"/>
              <a:t>0.5)</a:t>
            </a:r>
            <a:r>
              <a:rPr lang="en-GB" sz="1400" dirty="0">
                <a:solidFill>
                  <a:srgbClr val="FF0000"/>
                </a:solidFill>
              </a:rPr>
              <a:t>*</a:t>
            </a:r>
            <a:r>
              <a:rPr lang="en-GB" sz="1400" dirty="0"/>
              <a:t>w</a:t>
            </a:r>
          </a:p>
          <a:p>
            <a:r>
              <a:rPr lang="nl-NL" sz="1400" dirty="0">
                <a:solidFill>
                  <a:srgbClr val="A6A6A6"/>
                </a:solidFill>
                <a:sym typeface="Symbol" pitchFamily="2" charset="2"/>
              </a:rPr>
              <a:t></a:t>
            </a:r>
            <a:r>
              <a:rPr lang="en-GB" sz="1400" dirty="0" err="1"/>
              <a:t>draw_arc</a:t>
            </a:r>
            <a:r>
              <a:rPr lang="en-GB" sz="1400" dirty="0"/>
              <a:t>(x,y,w,w,90,90) </a:t>
            </a:r>
            <a:endParaRPr lang="en-BE" sz="1400" dirty="0"/>
          </a:p>
        </p:txBody>
      </p:sp>
      <p:cxnSp>
        <p:nvCxnSpPr>
          <p:cNvPr id="3" name="Straight Arrow Connector 2">
            <a:extLst>
              <a:ext uri="{FF2B5EF4-FFF2-40B4-BE49-F238E27FC236}">
                <a16:creationId xmlns:a16="http://schemas.microsoft.com/office/drawing/2014/main" id="{AEBFCC26-2ACD-C14B-915F-3FED9745A2E9}"/>
              </a:ext>
            </a:extLst>
          </p:cNvPr>
          <p:cNvCxnSpPr/>
          <p:nvPr/>
        </p:nvCxnSpPr>
        <p:spPr>
          <a:xfrm flipH="1">
            <a:off x="2249424" y="5980176"/>
            <a:ext cx="1815495" cy="0"/>
          </a:xfrm>
          <a:prstGeom prst="straightConnector1">
            <a:avLst/>
          </a:prstGeom>
          <a:ln>
            <a:tailEnd type="triangle" w="lg" len="med"/>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77FDDF51-94FB-7247-9EE7-D7E0F0FA1B2D}"/>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p:blipFill>
        <p:spPr>
          <a:xfrm>
            <a:off x="7025306" y="4003558"/>
            <a:ext cx="788866" cy="760299"/>
          </a:xfrm>
          <a:prstGeom prst="rect">
            <a:avLst/>
          </a:prstGeom>
        </p:spPr>
      </p:pic>
      <p:pic>
        <p:nvPicPr>
          <p:cNvPr id="8" name="Picture 7">
            <a:extLst>
              <a:ext uri="{FF2B5EF4-FFF2-40B4-BE49-F238E27FC236}">
                <a16:creationId xmlns:a16="http://schemas.microsoft.com/office/drawing/2014/main" id="{67A1E5E0-82B8-DF44-9350-AAE3F09B3E53}"/>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a:stretch/>
        </p:blipFill>
        <p:spPr>
          <a:xfrm>
            <a:off x="7025306" y="5046893"/>
            <a:ext cx="788866" cy="760299"/>
          </a:xfrm>
          <a:prstGeom prst="rect">
            <a:avLst/>
          </a:prstGeom>
        </p:spPr>
      </p:pic>
      <p:grpSp>
        <p:nvGrpSpPr>
          <p:cNvPr id="15" name="Group 14">
            <a:extLst>
              <a:ext uri="{FF2B5EF4-FFF2-40B4-BE49-F238E27FC236}">
                <a16:creationId xmlns:a16="http://schemas.microsoft.com/office/drawing/2014/main" id="{1781262C-71CB-DC4D-A43D-A6F6062169DD}"/>
              </a:ext>
            </a:extLst>
          </p:cNvPr>
          <p:cNvGrpSpPr>
            <a:grpSpLocks noChangeAspect="1"/>
          </p:cNvGrpSpPr>
          <p:nvPr/>
        </p:nvGrpSpPr>
        <p:grpSpPr>
          <a:xfrm>
            <a:off x="8026210" y="3330885"/>
            <a:ext cx="3797958" cy="1432972"/>
            <a:chOff x="8026210" y="3201757"/>
            <a:chExt cx="4140200" cy="1562100"/>
          </a:xfrm>
        </p:grpSpPr>
        <p:pic>
          <p:nvPicPr>
            <p:cNvPr id="10" name="Picture 9">
              <a:extLst>
                <a:ext uri="{FF2B5EF4-FFF2-40B4-BE49-F238E27FC236}">
                  <a16:creationId xmlns:a16="http://schemas.microsoft.com/office/drawing/2014/main" id="{8864D287-8DD4-EF45-AA8F-DDC0E54A1521}"/>
                </a:ext>
              </a:extLst>
            </p:cNvPr>
            <p:cNvPicPr>
              <a:picLocks noChangeAspect="1"/>
            </p:cNvPicPr>
            <p:nvPr/>
          </p:nvPicPr>
          <p:blipFill>
            <a:blip r:embed="rId14"/>
            <a:stretch>
              <a:fillRect/>
            </a:stretch>
          </p:blipFill>
          <p:spPr>
            <a:xfrm>
              <a:off x="8026210" y="3201757"/>
              <a:ext cx="2070100" cy="1562100"/>
            </a:xfrm>
            <a:prstGeom prst="rect">
              <a:avLst/>
            </a:prstGeom>
          </p:spPr>
        </p:pic>
        <p:pic>
          <p:nvPicPr>
            <p:cNvPr id="12" name="Picture 11">
              <a:extLst>
                <a:ext uri="{FF2B5EF4-FFF2-40B4-BE49-F238E27FC236}">
                  <a16:creationId xmlns:a16="http://schemas.microsoft.com/office/drawing/2014/main" id="{21F20E55-5D13-0547-8808-57F36F1F111A}"/>
                </a:ext>
              </a:extLst>
            </p:cNvPr>
            <p:cNvPicPr>
              <a:picLocks noChangeAspect="1"/>
            </p:cNvPicPr>
            <p:nvPr/>
          </p:nvPicPr>
          <p:blipFill>
            <a:blip r:embed="rId15"/>
            <a:stretch>
              <a:fillRect/>
            </a:stretch>
          </p:blipFill>
          <p:spPr>
            <a:xfrm>
              <a:off x="10096310" y="3201757"/>
              <a:ext cx="2070100" cy="1562100"/>
            </a:xfrm>
            <a:prstGeom prst="rect">
              <a:avLst/>
            </a:prstGeom>
          </p:spPr>
        </p:pic>
      </p:grpSp>
      <p:grpSp>
        <p:nvGrpSpPr>
          <p:cNvPr id="22" name="Group 21">
            <a:extLst>
              <a:ext uri="{FF2B5EF4-FFF2-40B4-BE49-F238E27FC236}">
                <a16:creationId xmlns:a16="http://schemas.microsoft.com/office/drawing/2014/main" id="{3FF8DB51-5917-ED43-A8A1-E16A6583F669}"/>
              </a:ext>
            </a:extLst>
          </p:cNvPr>
          <p:cNvGrpSpPr>
            <a:grpSpLocks noChangeAspect="1"/>
          </p:cNvGrpSpPr>
          <p:nvPr/>
        </p:nvGrpSpPr>
        <p:grpSpPr>
          <a:xfrm>
            <a:off x="8026210" y="5049838"/>
            <a:ext cx="3797958" cy="1432972"/>
            <a:chOff x="8026210" y="5049838"/>
            <a:chExt cx="4140200" cy="1562100"/>
          </a:xfrm>
        </p:grpSpPr>
        <p:pic>
          <p:nvPicPr>
            <p:cNvPr id="11" name="Picture 10">
              <a:extLst>
                <a:ext uri="{FF2B5EF4-FFF2-40B4-BE49-F238E27FC236}">
                  <a16:creationId xmlns:a16="http://schemas.microsoft.com/office/drawing/2014/main" id="{EEC7D8A5-DF61-1B45-A6DF-164D0055A225}"/>
                </a:ext>
              </a:extLst>
            </p:cNvPr>
            <p:cNvPicPr>
              <a:picLocks noChangeAspect="1"/>
            </p:cNvPicPr>
            <p:nvPr/>
          </p:nvPicPr>
          <p:blipFill>
            <a:blip r:embed="rId16"/>
            <a:stretch>
              <a:fillRect/>
            </a:stretch>
          </p:blipFill>
          <p:spPr>
            <a:xfrm>
              <a:off x="8026210" y="5049838"/>
              <a:ext cx="2070100" cy="1562100"/>
            </a:xfrm>
            <a:prstGeom prst="rect">
              <a:avLst/>
            </a:prstGeom>
          </p:spPr>
        </p:pic>
        <p:pic>
          <p:nvPicPr>
            <p:cNvPr id="14" name="Picture 13">
              <a:extLst>
                <a:ext uri="{FF2B5EF4-FFF2-40B4-BE49-F238E27FC236}">
                  <a16:creationId xmlns:a16="http://schemas.microsoft.com/office/drawing/2014/main" id="{B2707DCA-185B-1B48-9F50-DDBAFA86F29A}"/>
                </a:ext>
              </a:extLst>
            </p:cNvPr>
            <p:cNvPicPr>
              <a:picLocks noChangeAspect="1"/>
            </p:cNvPicPr>
            <p:nvPr/>
          </p:nvPicPr>
          <p:blipFill>
            <a:blip r:embed="rId17"/>
            <a:stretch>
              <a:fillRect/>
            </a:stretch>
          </p:blipFill>
          <p:spPr>
            <a:xfrm>
              <a:off x="10096310" y="5049838"/>
              <a:ext cx="2070100" cy="1562100"/>
            </a:xfrm>
            <a:prstGeom prst="rect">
              <a:avLst/>
            </a:prstGeom>
          </p:spPr>
        </p:pic>
      </p:grpSp>
      <p:sp>
        <p:nvSpPr>
          <p:cNvPr id="26" name="TextBox 25">
            <a:extLst>
              <a:ext uri="{FF2B5EF4-FFF2-40B4-BE49-F238E27FC236}">
                <a16:creationId xmlns:a16="http://schemas.microsoft.com/office/drawing/2014/main" id="{1A4B5692-C27D-8046-BA50-C67C04B09F0D}"/>
              </a:ext>
            </a:extLst>
          </p:cNvPr>
          <p:cNvSpPr txBox="1"/>
          <p:nvPr/>
        </p:nvSpPr>
        <p:spPr>
          <a:xfrm>
            <a:off x="7150274" y="3672326"/>
            <a:ext cx="538930" cy="369332"/>
          </a:xfrm>
          <a:prstGeom prst="rect">
            <a:avLst/>
          </a:prstGeom>
          <a:noFill/>
        </p:spPr>
        <p:txBody>
          <a:bodyPr wrap="none" rtlCol="0">
            <a:spAutoFit/>
          </a:bodyPr>
          <a:lstStyle/>
          <a:p>
            <a:r>
              <a:rPr lang="en-GB" dirty="0">
                <a:solidFill>
                  <a:srgbClr val="606160"/>
                </a:solidFill>
              </a:rPr>
              <a:t>n</a:t>
            </a:r>
            <a:r>
              <a:rPr lang="en-GB" dirty="0">
                <a:solidFill>
                  <a:srgbClr val="FF0000"/>
                </a:solidFill>
              </a:rPr>
              <a:t>=</a:t>
            </a:r>
            <a:r>
              <a:rPr lang="en-GB" dirty="0">
                <a:solidFill>
                  <a:srgbClr val="606160"/>
                </a:solidFill>
              </a:rPr>
              <a:t>0</a:t>
            </a:r>
            <a:endParaRPr lang="en-BE" dirty="0">
              <a:solidFill>
                <a:srgbClr val="606160"/>
              </a:solidFill>
            </a:endParaRPr>
          </a:p>
        </p:txBody>
      </p:sp>
      <p:sp>
        <p:nvSpPr>
          <p:cNvPr id="27" name="TextBox 26">
            <a:extLst>
              <a:ext uri="{FF2B5EF4-FFF2-40B4-BE49-F238E27FC236}">
                <a16:creationId xmlns:a16="http://schemas.microsoft.com/office/drawing/2014/main" id="{41326A9C-56BE-4E40-B778-6219E48BA0BE}"/>
              </a:ext>
            </a:extLst>
          </p:cNvPr>
          <p:cNvSpPr txBox="1"/>
          <p:nvPr/>
        </p:nvSpPr>
        <p:spPr>
          <a:xfrm>
            <a:off x="7979290" y="3013770"/>
            <a:ext cx="538930" cy="369332"/>
          </a:xfrm>
          <a:prstGeom prst="rect">
            <a:avLst/>
          </a:prstGeom>
          <a:noFill/>
        </p:spPr>
        <p:txBody>
          <a:bodyPr wrap="none" rtlCol="0">
            <a:spAutoFit/>
          </a:bodyPr>
          <a:lstStyle/>
          <a:p>
            <a:r>
              <a:rPr lang="en-GB" dirty="0">
                <a:solidFill>
                  <a:srgbClr val="606160"/>
                </a:solidFill>
              </a:rPr>
              <a:t>n</a:t>
            </a:r>
            <a:r>
              <a:rPr lang="en-GB" dirty="0">
                <a:solidFill>
                  <a:srgbClr val="FF0000"/>
                </a:solidFill>
              </a:rPr>
              <a:t>=</a:t>
            </a:r>
            <a:r>
              <a:rPr lang="en-GB" dirty="0">
                <a:solidFill>
                  <a:srgbClr val="606160"/>
                </a:solidFill>
              </a:rPr>
              <a:t>1</a:t>
            </a:r>
            <a:endParaRPr lang="en-BE" dirty="0">
              <a:solidFill>
                <a:srgbClr val="606160"/>
              </a:solidFill>
            </a:endParaRPr>
          </a:p>
        </p:txBody>
      </p:sp>
      <p:sp>
        <p:nvSpPr>
          <p:cNvPr id="28" name="TextBox 27">
            <a:extLst>
              <a:ext uri="{FF2B5EF4-FFF2-40B4-BE49-F238E27FC236}">
                <a16:creationId xmlns:a16="http://schemas.microsoft.com/office/drawing/2014/main" id="{4A58854B-75D4-5D40-8716-41DDCE5CD397}"/>
              </a:ext>
            </a:extLst>
          </p:cNvPr>
          <p:cNvSpPr txBox="1"/>
          <p:nvPr/>
        </p:nvSpPr>
        <p:spPr>
          <a:xfrm>
            <a:off x="9873469" y="3013770"/>
            <a:ext cx="538930" cy="369332"/>
          </a:xfrm>
          <a:prstGeom prst="rect">
            <a:avLst/>
          </a:prstGeom>
          <a:noFill/>
        </p:spPr>
        <p:txBody>
          <a:bodyPr wrap="none" rtlCol="0">
            <a:spAutoFit/>
          </a:bodyPr>
          <a:lstStyle/>
          <a:p>
            <a:r>
              <a:rPr lang="en-GB" dirty="0">
                <a:solidFill>
                  <a:srgbClr val="606160"/>
                </a:solidFill>
              </a:rPr>
              <a:t>n</a:t>
            </a:r>
            <a:r>
              <a:rPr lang="en-GB" dirty="0">
                <a:solidFill>
                  <a:srgbClr val="FF0000"/>
                </a:solidFill>
              </a:rPr>
              <a:t>=</a:t>
            </a:r>
            <a:r>
              <a:rPr lang="en-GB" dirty="0">
                <a:solidFill>
                  <a:srgbClr val="606160"/>
                </a:solidFill>
              </a:rPr>
              <a:t>2</a:t>
            </a:r>
            <a:endParaRPr lang="en-BE" dirty="0">
              <a:solidFill>
                <a:srgbClr val="606160"/>
              </a:solidFill>
            </a:endParaRPr>
          </a:p>
        </p:txBody>
      </p:sp>
    </p:spTree>
    <p:extLst>
      <p:ext uri="{BB962C8B-B14F-4D97-AF65-F5344CB8AC3E}">
        <p14:creationId xmlns:p14="http://schemas.microsoft.com/office/powerpoint/2010/main" val="32655762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1BD37EED-8487-9649-87E5-112ACDBD60D7}"/>
              </a:ext>
            </a:extLst>
          </p:cNvPr>
          <p:cNvSpPr txBox="1"/>
          <p:nvPr/>
        </p:nvSpPr>
        <p:spPr>
          <a:xfrm>
            <a:off x="304402" y="404813"/>
            <a:ext cx="3760517" cy="954107"/>
          </a:xfrm>
          <a:prstGeom prst="rect">
            <a:avLst/>
          </a:prstGeom>
          <a:noFill/>
        </p:spPr>
        <p:txBody>
          <a:bodyPr wrap="none" rtlCol="0">
            <a:spAutoFit/>
          </a:bodyPr>
          <a:lstStyle/>
          <a:p>
            <a:r>
              <a:rPr lang="en-BE" sz="2800" b="1" dirty="0">
                <a:solidFill>
                  <a:srgbClr val="932833"/>
                </a:solidFill>
              </a:rPr>
              <a:t>Computational Thinking</a:t>
            </a:r>
            <a:br>
              <a:rPr lang="en-BE" sz="2800" b="1" dirty="0">
                <a:solidFill>
                  <a:srgbClr val="932833"/>
                </a:solidFill>
              </a:rPr>
            </a:br>
            <a:r>
              <a:rPr lang="en-BE" sz="2800" b="1" i="1" dirty="0">
                <a:solidFill>
                  <a:srgbClr val="932833"/>
                </a:solidFill>
              </a:rPr>
              <a:t>in de klas</a:t>
            </a:r>
          </a:p>
        </p:txBody>
      </p:sp>
      <p:sp>
        <p:nvSpPr>
          <p:cNvPr id="36" name="TextBox 35">
            <a:extLst>
              <a:ext uri="{FF2B5EF4-FFF2-40B4-BE49-F238E27FC236}">
                <a16:creationId xmlns:a16="http://schemas.microsoft.com/office/drawing/2014/main" id="{57D8E8D9-3C61-3B45-890A-8ED7FD030929}"/>
              </a:ext>
            </a:extLst>
          </p:cNvPr>
          <p:cNvSpPr txBox="1"/>
          <p:nvPr/>
        </p:nvSpPr>
        <p:spPr>
          <a:xfrm>
            <a:off x="629592" y="3039074"/>
            <a:ext cx="1864485" cy="1292662"/>
          </a:xfrm>
          <a:prstGeom prst="rect">
            <a:avLst/>
          </a:prstGeom>
          <a:noFill/>
        </p:spPr>
        <p:txBody>
          <a:bodyPr wrap="none" rtlCol="0">
            <a:spAutoFit/>
          </a:bodyPr>
          <a:lstStyle/>
          <a:p>
            <a:r>
              <a:rPr lang="en-GB" sz="2400" b="1" dirty="0">
                <a:solidFill>
                  <a:srgbClr val="606160"/>
                </a:solidFill>
              </a:rPr>
              <a:t>Bogen</a:t>
            </a:r>
          </a:p>
          <a:p>
            <a:endParaRPr lang="en-GB" sz="200" b="1" dirty="0">
              <a:solidFill>
                <a:srgbClr val="606160"/>
              </a:solidFill>
            </a:endParaRPr>
          </a:p>
          <a:p>
            <a:r>
              <a:rPr lang="en-GB" sz="2000" b="1" i="1" dirty="0">
                <a:solidFill>
                  <a:srgbClr val="606160"/>
                </a:solidFill>
              </a:rPr>
              <a:t>   </a:t>
            </a:r>
            <a:r>
              <a:rPr lang="en-GB" sz="2000" i="1" dirty="0">
                <a:solidFill>
                  <a:srgbClr val="C00000"/>
                </a:solidFill>
              </a:rPr>
              <a:t>Het algoritme</a:t>
            </a:r>
          </a:p>
          <a:p>
            <a:endParaRPr lang="en-BE" sz="3200" b="1" dirty="0">
              <a:solidFill>
                <a:srgbClr val="606160"/>
              </a:solidFill>
            </a:endParaRPr>
          </a:p>
        </p:txBody>
      </p:sp>
      <p:pic>
        <p:nvPicPr>
          <p:cNvPr id="39938" name="Picture 2" descr="Image result for sébastien truchet">
            <a:extLst>
              <a:ext uri="{FF2B5EF4-FFF2-40B4-BE49-F238E27FC236}">
                <a16:creationId xmlns:a16="http://schemas.microsoft.com/office/drawing/2014/main" id="{DD1371F6-8727-6C41-8C8D-66A351DBE2E6}"/>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10932869" y="1358920"/>
            <a:ext cx="891299" cy="1053354"/>
          </a:xfrm>
          <a:prstGeom prst="rect">
            <a:avLst/>
          </a:prstGeom>
          <a:noFill/>
          <a:effectLst>
            <a:softEdge rad="25400"/>
          </a:effectLst>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D207303-2B76-FD44-A535-D438C7770E1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95325" y="1635042"/>
            <a:ext cx="827668" cy="783502"/>
          </a:xfrm>
          <a:prstGeom prst="rect">
            <a:avLst/>
          </a:prstGeom>
        </p:spPr>
      </p:pic>
      <p:pic>
        <p:nvPicPr>
          <p:cNvPr id="13" name="Picture 12">
            <a:extLst>
              <a:ext uri="{FF2B5EF4-FFF2-40B4-BE49-F238E27FC236}">
                <a16:creationId xmlns:a16="http://schemas.microsoft.com/office/drawing/2014/main" id="{35C6248B-D271-4B4D-9ABD-90FB60DFB3D9}"/>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594745" y="1635042"/>
            <a:ext cx="821051" cy="777232"/>
          </a:xfrm>
          <a:prstGeom prst="rect">
            <a:avLst/>
          </a:prstGeom>
        </p:spPr>
      </p:pic>
      <p:pic>
        <p:nvPicPr>
          <p:cNvPr id="16" name="Picture 15">
            <a:extLst>
              <a:ext uri="{FF2B5EF4-FFF2-40B4-BE49-F238E27FC236}">
                <a16:creationId xmlns:a16="http://schemas.microsoft.com/office/drawing/2014/main" id="{7AE4BD6F-FE80-A046-B107-A30A62830E33}"/>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2489135" y="1635426"/>
            <a:ext cx="821051" cy="777232"/>
          </a:xfrm>
          <a:prstGeom prst="rect">
            <a:avLst/>
          </a:prstGeom>
        </p:spPr>
      </p:pic>
      <p:pic>
        <p:nvPicPr>
          <p:cNvPr id="17" name="Picture 16">
            <a:extLst>
              <a:ext uri="{FF2B5EF4-FFF2-40B4-BE49-F238E27FC236}">
                <a16:creationId xmlns:a16="http://schemas.microsoft.com/office/drawing/2014/main" id="{10EB4219-7764-AC4F-9BAF-0BED165AC411}"/>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3381938" y="1635042"/>
            <a:ext cx="821051" cy="777232"/>
          </a:xfrm>
          <a:prstGeom prst="rect">
            <a:avLst/>
          </a:prstGeom>
        </p:spPr>
      </p:pic>
      <p:grpSp>
        <p:nvGrpSpPr>
          <p:cNvPr id="21" name="Group 20">
            <a:extLst>
              <a:ext uri="{FF2B5EF4-FFF2-40B4-BE49-F238E27FC236}">
                <a16:creationId xmlns:a16="http://schemas.microsoft.com/office/drawing/2014/main" id="{188A07B9-A498-2A4E-9151-F3B1C9B5CD35}"/>
              </a:ext>
            </a:extLst>
          </p:cNvPr>
          <p:cNvGrpSpPr>
            <a:grpSpLocks noChangeAspect="1"/>
          </p:cNvGrpSpPr>
          <p:nvPr/>
        </p:nvGrpSpPr>
        <p:grpSpPr>
          <a:xfrm>
            <a:off x="5745622" y="1264984"/>
            <a:ext cx="4561177" cy="1147290"/>
            <a:chOff x="4286085" y="853992"/>
            <a:chExt cx="6210300" cy="1562100"/>
          </a:xfrm>
        </p:grpSpPr>
        <p:pic>
          <p:nvPicPr>
            <p:cNvPr id="18" name="Picture 17">
              <a:extLst>
                <a:ext uri="{FF2B5EF4-FFF2-40B4-BE49-F238E27FC236}">
                  <a16:creationId xmlns:a16="http://schemas.microsoft.com/office/drawing/2014/main" id="{42FFF25C-C402-9D4D-8CFC-1F7F57549A41}"/>
                </a:ext>
              </a:extLst>
            </p:cNvPr>
            <p:cNvPicPr>
              <a:picLocks noChangeAspect="1"/>
            </p:cNvPicPr>
            <p:nvPr/>
          </p:nvPicPr>
          <p:blipFill>
            <a:blip r:embed="rId8"/>
            <a:stretch>
              <a:fillRect/>
            </a:stretch>
          </p:blipFill>
          <p:spPr>
            <a:xfrm>
              <a:off x="4286085" y="853992"/>
              <a:ext cx="2070100" cy="1562100"/>
            </a:xfrm>
            <a:prstGeom prst="rect">
              <a:avLst/>
            </a:prstGeom>
          </p:spPr>
        </p:pic>
        <p:pic>
          <p:nvPicPr>
            <p:cNvPr id="19" name="Picture 18">
              <a:extLst>
                <a:ext uri="{FF2B5EF4-FFF2-40B4-BE49-F238E27FC236}">
                  <a16:creationId xmlns:a16="http://schemas.microsoft.com/office/drawing/2014/main" id="{617D3A56-F967-C342-8E24-C92310DDF716}"/>
                </a:ext>
              </a:extLst>
            </p:cNvPr>
            <p:cNvPicPr>
              <a:picLocks noChangeAspect="1"/>
            </p:cNvPicPr>
            <p:nvPr/>
          </p:nvPicPr>
          <p:blipFill>
            <a:blip r:embed="rId9"/>
            <a:stretch>
              <a:fillRect/>
            </a:stretch>
          </p:blipFill>
          <p:spPr>
            <a:xfrm>
              <a:off x="6356185" y="853992"/>
              <a:ext cx="2070100" cy="1562100"/>
            </a:xfrm>
            <a:prstGeom prst="rect">
              <a:avLst/>
            </a:prstGeom>
          </p:spPr>
        </p:pic>
        <p:pic>
          <p:nvPicPr>
            <p:cNvPr id="20" name="Picture 19">
              <a:extLst>
                <a:ext uri="{FF2B5EF4-FFF2-40B4-BE49-F238E27FC236}">
                  <a16:creationId xmlns:a16="http://schemas.microsoft.com/office/drawing/2014/main" id="{8B438724-FD68-8148-A800-8E3674DA069B}"/>
                </a:ext>
              </a:extLst>
            </p:cNvPr>
            <p:cNvPicPr>
              <a:picLocks noChangeAspect="1"/>
            </p:cNvPicPr>
            <p:nvPr/>
          </p:nvPicPr>
          <p:blipFill>
            <a:blip r:embed="rId10"/>
            <a:stretch>
              <a:fillRect/>
            </a:stretch>
          </p:blipFill>
          <p:spPr>
            <a:xfrm>
              <a:off x="8426285" y="853992"/>
              <a:ext cx="2070100" cy="1562100"/>
            </a:xfrm>
            <a:prstGeom prst="rect">
              <a:avLst/>
            </a:prstGeom>
          </p:spPr>
        </p:pic>
      </p:grpSp>
      <p:cxnSp>
        <p:nvCxnSpPr>
          <p:cNvPr id="23" name="Straight Arrow Connector 22">
            <a:extLst>
              <a:ext uri="{FF2B5EF4-FFF2-40B4-BE49-F238E27FC236}">
                <a16:creationId xmlns:a16="http://schemas.microsoft.com/office/drawing/2014/main" id="{08685C7F-7004-AD41-88B6-6FF5E9E326DB}"/>
              </a:ext>
            </a:extLst>
          </p:cNvPr>
          <p:cNvCxnSpPr>
            <a:cxnSpLocks/>
          </p:cNvCxnSpPr>
          <p:nvPr/>
        </p:nvCxnSpPr>
        <p:spPr>
          <a:xfrm>
            <a:off x="4330700" y="2023658"/>
            <a:ext cx="1181100" cy="0"/>
          </a:xfrm>
          <a:prstGeom prst="straightConnector1">
            <a:avLst/>
          </a:prstGeom>
          <a:ln>
            <a:tailEnd type="triangle"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0DC7F3DC-BCCF-0447-BCB5-BC0F2A2F34FA}"/>
                  </a:ext>
                </a:extLst>
              </p:cNvPr>
              <p:cNvSpPr/>
              <p:nvPr/>
            </p:nvSpPr>
            <p:spPr>
              <a:xfrm>
                <a:off x="922657" y="3897558"/>
                <a:ext cx="4244039" cy="2462213"/>
              </a:xfrm>
              <a:prstGeom prst="rect">
                <a:avLst/>
              </a:prstGeom>
            </p:spPr>
            <p:txBody>
              <a:bodyPr wrap="square">
                <a:spAutoFit/>
              </a:bodyPr>
              <a:lstStyle/>
              <a:p>
                <a:r>
                  <a:rPr lang="en-BE" sz="1400" dirty="0"/>
                  <a:t>n</a:t>
                </a:r>
                <a:r>
                  <a:rPr lang="en-BE" sz="1400" dirty="0">
                    <a:solidFill>
                      <a:srgbClr val="FF0000"/>
                    </a:solidFill>
                  </a:rPr>
                  <a:t>=</a:t>
                </a:r>
                <a:r>
                  <a:rPr lang="en-BE" sz="1400" dirty="0"/>
                  <a:t>int(input(</a:t>
                </a:r>
                <a:r>
                  <a:rPr lang="en-BE" sz="1400" dirty="0">
                    <a:solidFill>
                      <a:srgbClr val="008000"/>
                    </a:solidFill>
                  </a:rPr>
                  <a:t>”# Tegels n = ")</a:t>
                </a:r>
                <a:r>
                  <a:rPr lang="en-BE" sz="1400" dirty="0"/>
                  <a:t>)</a:t>
                </a:r>
              </a:p>
              <a:p>
                <a:r>
                  <a:rPr lang="en-BE" sz="1400" dirty="0"/>
                  <a:t>w</a:t>
                </a:r>
                <a:r>
                  <a:rPr lang="en-BE" sz="1400" dirty="0">
                    <a:solidFill>
                      <a:srgbClr val="FF0000"/>
                    </a:solidFill>
                  </a:rPr>
                  <a:t>=</a:t>
                </a:r>
                <a:r>
                  <a:rPr lang="en-BE" sz="1400" dirty="0"/>
                  <a:t>200</a:t>
                </a:r>
                <a:r>
                  <a:rPr lang="en-BE" sz="1400" dirty="0">
                    <a:solidFill>
                      <a:srgbClr val="FF0000"/>
                    </a:solidFill>
                  </a:rPr>
                  <a:t>/</a:t>
                </a:r>
                <a:r>
                  <a:rPr lang="en-BE" sz="1400" dirty="0"/>
                  <a:t>(2</a:t>
                </a:r>
                <a:r>
                  <a:rPr lang="en-BE" sz="1400" dirty="0">
                    <a:solidFill>
                      <a:srgbClr val="FF0000"/>
                    </a:solidFill>
                  </a:rPr>
                  <a:t>**</a:t>
                </a:r>
                <a:r>
                  <a:rPr lang="en-BE" sz="1400" dirty="0"/>
                  <a:t>n)</a:t>
                </a:r>
              </a:p>
              <a:p>
                <a:r>
                  <a:rPr lang="en-BE" sz="1400" dirty="0"/>
                  <a:t>rnd</a:t>
                </a:r>
                <a:r>
                  <a:rPr lang="en-BE" sz="1400" dirty="0">
                    <a:solidFill>
                      <a:srgbClr val="FF0000"/>
                    </a:solidFill>
                  </a:rPr>
                  <a:t>=</a:t>
                </a:r>
                <a:r>
                  <a:rPr lang="en-BE" sz="1400" dirty="0"/>
                  <a:t>[randint(0,1) for i in range(4</a:t>
                </a:r>
                <a:r>
                  <a:rPr lang="en-BE" sz="1400" dirty="0">
                    <a:solidFill>
                      <a:srgbClr val="FF0000"/>
                    </a:solidFill>
                  </a:rPr>
                  <a:t>**</a:t>
                </a:r>
                <a:r>
                  <a:rPr lang="en-BE" sz="1400" dirty="0"/>
                  <a:t>n)]</a:t>
                </a:r>
              </a:p>
              <a:p>
                <a:pPr/>
                <a14:m>
                  <m:oMathPara xmlns:m="http://schemas.openxmlformats.org/officeDocument/2006/math">
                    <m:oMathParaPr>
                      <m:jc m:val="left"/>
                    </m:oMathParaPr>
                    <m:oMath xmlns:m="http://schemas.openxmlformats.org/officeDocument/2006/math">
                      <m:r>
                        <a:rPr lang="en-US" sz="1400" b="0" i="1" smtClean="0">
                          <a:latin typeface="Cambria Math" panose="02040503050406030204" pitchFamily="18" charset="0"/>
                          <a:ea typeface="Cambria Math" panose="02040503050406030204" pitchFamily="18" charset="0"/>
                        </a:rPr>
                        <m:t>  </m:t>
                      </m:r>
                      <m:r>
                        <a:rPr lang="en-BE" sz="1400" i="1" smtClean="0">
                          <a:latin typeface="Cambria Math" panose="02040503050406030204" pitchFamily="18" charset="0"/>
                          <a:ea typeface="Cambria Math" panose="02040503050406030204" pitchFamily="18" charset="0"/>
                        </a:rPr>
                        <m:t>⋮</m:t>
                      </m:r>
                    </m:oMath>
                  </m:oMathPara>
                </a14:m>
                <a:endParaRPr lang="en-BE" sz="1400" dirty="0"/>
              </a:p>
              <a:p>
                <a:r>
                  <a:rPr lang="en-BE" sz="1400" dirty="0"/>
                  <a:t>k</a:t>
                </a:r>
                <a:r>
                  <a:rPr lang="en-BE" sz="1400" dirty="0">
                    <a:solidFill>
                      <a:srgbClr val="FF0000"/>
                    </a:solidFill>
                  </a:rPr>
                  <a:t>=</a:t>
                </a:r>
                <a:r>
                  <a:rPr lang="en-BE" sz="1400" dirty="0"/>
                  <a:t>0</a:t>
                </a:r>
              </a:p>
              <a:p>
                <a:r>
                  <a:rPr lang="en-BE" sz="1400" dirty="0"/>
                  <a:t>for i in range(2</a:t>
                </a:r>
                <a:r>
                  <a:rPr lang="en-BE" sz="1400" dirty="0">
                    <a:solidFill>
                      <a:srgbClr val="FF0000"/>
                    </a:solidFill>
                  </a:rPr>
                  <a:t>**</a:t>
                </a:r>
                <a:r>
                  <a:rPr lang="en-BE" sz="1400" dirty="0"/>
                  <a:t>n):</a:t>
                </a:r>
              </a:p>
              <a:p>
                <a:r>
                  <a:rPr lang="nl-NL" sz="1400" dirty="0">
                    <a:solidFill>
                      <a:srgbClr val="A6A6A6"/>
                    </a:solidFill>
                    <a:sym typeface="Symbol" pitchFamily="2" charset="2"/>
                  </a:rPr>
                  <a:t></a:t>
                </a:r>
                <a:r>
                  <a:rPr lang="en-BE" sz="1400" dirty="0"/>
                  <a:t>for j in range(2</a:t>
                </a:r>
                <a:r>
                  <a:rPr lang="en-BE" sz="1400" dirty="0">
                    <a:solidFill>
                      <a:srgbClr val="FF0000"/>
                    </a:solidFill>
                  </a:rPr>
                  <a:t>**</a:t>
                </a:r>
                <a:r>
                  <a:rPr lang="en-BE" sz="1400" dirty="0"/>
                  <a:t>n):</a:t>
                </a:r>
              </a:p>
              <a:p>
                <a:r>
                  <a:rPr lang="nl-NL" sz="1400" dirty="0">
                    <a:solidFill>
                      <a:srgbClr val="A6A6A6"/>
                    </a:solidFill>
                    <a:sym typeface="Symbol" pitchFamily="2" charset="2"/>
                  </a:rPr>
                  <a:t></a:t>
                </a:r>
                <a:r>
                  <a:rPr lang="en-BE" sz="1400" dirty="0"/>
                  <a:t>x</a:t>
                </a:r>
                <a:r>
                  <a:rPr lang="en-BE" sz="1400" dirty="0">
                    <a:solidFill>
                      <a:srgbClr val="FF0000"/>
                    </a:solidFill>
                  </a:rPr>
                  <a:t>=</a:t>
                </a:r>
                <a:r>
                  <a:rPr lang="en-BE" sz="1400" dirty="0"/>
                  <a:t>rnd[k]</a:t>
                </a:r>
                <a:r>
                  <a:rPr lang="en-BE" sz="1400" dirty="0">
                    <a:solidFill>
                      <a:srgbClr val="FF0000"/>
                    </a:solidFill>
                  </a:rPr>
                  <a:t>*</a:t>
                </a:r>
                <a:r>
                  <a:rPr lang="en-BE" sz="1400" dirty="0"/>
                  <a:t>w</a:t>
                </a:r>
              </a:p>
              <a:p>
                <a:r>
                  <a:rPr lang="nl-NL" sz="1400" dirty="0">
                    <a:solidFill>
                      <a:srgbClr val="A6A6A6"/>
                    </a:solidFill>
                    <a:sym typeface="Symbol" pitchFamily="2" charset="2"/>
                  </a:rPr>
                  <a:t></a:t>
                </a:r>
                <a:r>
                  <a:rPr lang="en-BE" sz="1400" dirty="0"/>
                  <a:t>set_color(kleur)</a:t>
                </a:r>
              </a:p>
              <a:p>
                <a:r>
                  <a:rPr lang="nl-NL" sz="1400" dirty="0">
                    <a:solidFill>
                      <a:srgbClr val="A6A6A6"/>
                    </a:solidFill>
                    <a:sym typeface="Symbol" pitchFamily="2" charset="2"/>
                  </a:rPr>
                  <a:t></a:t>
                </a:r>
                <a:r>
                  <a:rPr lang="en-BE" sz="1400" dirty="0"/>
                  <a:t>boog(x)</a:t>
                </a:r>
              </a:p>
              <a:p>
                <a:r>
                  <a:rPr lang="nl-NL" sz="1400" dirty="0">
                    <a:solidFill>
                      <a:srgbClr val="A6A6A6"/>
                    </a:solidFill>
                    <a:sym typeface="Symbol" pitchFamily="2" charset="2"/>
                  </a:rPr>
                  <a:t></a:t>
                </a:r>
                <a:r>
                  <a:rPr lang="en-BE" sz="1400" dirty="0"/>
                  <a:t>k</a:t>
                </a:r>
                <a:r>
                  <a:rPr lang="en-BE" sz="1400" dirty="0">
                    <a:solidFill>
                      <a:srgbClr val="FF0000"/>
                    </a:solidFill>
                  </a:rPr>
                  <a:t>+=</a:t>
                </a:r>
                <a:r>
                  <a:rPr lang="en-BE" sz="1400" dirty="0"/>
                  <a:t>1</a:t>
                </a:r>
              </a:p>
            </p:txBody>
          </p:sp>
        </mc:Choice>
        <mc:Fallback xmlns="">
          <p:sp>
            <p:nvSpPr>
              <p:cNvPr id="25" name="Rectangle 24">
                <a:extLst>
                  <a:ext uri="{FF2B5EF4-FFF2-40B4-BE49-F238E27FC236}">
                    <a16:creationId xmlns:a16="http://schemas.microsoft.com/office/drawing/2014/main" id="{0DC7F3DC-BCCF-0447-BCB5-BC0F2A2F34FA}"/>
                  </a:ext>
                </a:extLst>
              </p:cNvPr>
              <p:cNvSpPr>
                <a:spLocks noRot="1" noChangeAspect="1" noMove="1" noResize="1" noEditPoints="1" noAdjustHandles="1" noChangeArrowheads="1" noChangeShapeType="1" noTextEdit="1"/>
              </p:cNvSpPr>
              <p:nvPr/>
            </p:nvSpPr>
            <p:spPr>
              <a:xfrm>
                <a:off x="922657" y="3897558"/>
                <a:ext cx="4244039" cy="2462213"/>
              </a:xfrm>
              <a:prstGeom prst="rect">
                <a:avLst/>
              </a:prstGeom>
              <a:blipFill>
                <a:blip r:embed="rId11"/>
                <a:stretch>
                  <a:fillRect l="-298" b="-2051"/>
                </a:stretch>
              </a:blipFill>
            </p:spPr>
            <p:txBody>
              <a:bodyPr/>
              <a:lstStyle/>
              <a:p>
                <a:r>
                  <a:rPr lang="en-BE">
                    <a:noFill/>
                  </a:rPr>
                  <a:t> </a:t>
                </a:r>
              </a:p>
            </p:txBody>
          </p:sp>
        </mc:Fallback>
      </mc:AlternateContent>
      <p:sp>
        <p:nvSpPr>
          <p:cNvPr id="31" name="TextBox 30">
            <a:extLst>
              <a:ext uri="{FF2B5EF4-FFF2-40B4-BE49-F238E27FC236}">
                <a16:creationId xmlns:a16="http://schemas.microsoft.com/office/drawing/2014/main" id="{D7DD9FDD-1202-5A44-BD18-57D383B746E4}"/>
              </a:ext>
            </a:extLst>
          </p:cNvPr>
          <p:cNvSpPr txBox="1"/>
          <p:nvPr/>
        </p:nvSpPr>
        <p:spPr>
          <a:xfrm>
            <a:off x="10623831" y="419803"/>
            <a:ext cx="1301574" cy="1384995"/>
          </a:xfrm>
          <a:prstGeom prst="rect">
            <a:avLst/>
          </a:prstGeom>
          <a:noFill/>
        </p:spPr>
        <p:txBody>
          <a:bodyPr wrap="none" rtlCol="0">
            <a:spAutoFit/>
          </a:bodyPr>
          <a:lstStyle/>
          <a:p>
            <a:pPr algn="r"/>
            <a:r>
              <a:rPr lang="en-GB" sz="2800" b="1" i="1" dirty="0">
                <a:solidFill>
                  <a:srgbClr val="932833"/>
                </a:solidFill>
              </a:rPr>
              <a:t>Truchet</a:t>
            </a:r>
          </a:p>
          <a:p>
            <a:pPr algn="r"/>
            <a:r>
              <a:rPr lang="en-GB" sz="2800" b="1" i="1" dirty="0" err="1">
                <a:solidFill>
                  <a:srgbClr val="932833"/>
                </a:solidFill>
              </a:rPr>
              <a:t>Tegels</a:t>
            </a:r>
            <a:endParaRPr lang="en-GB" sz="2800" b="1" i="1" dirty="0">
              <a:solidFill>
                <a:srgbClr val="932833"/>
              </a:solidFill>
            </a:endParaRPr>
          </a:p>
          <a:p>
            <a:pPr algn="r"/>
            <a:endParaRPr lang="en-BE" sz="2800" b="1" i="1" dirty="0">
              <a:solidFill>
                <a:srgbClr val="932833"/>
              </a:solidFill>
            </a:endParaRPr>
          </a:p>
        </p:txBody>
      </p:sp>
      <p:sp>
        <p:nvSpPr>
          <p:cNvPr id="24" name="Rectangle 23">
            <a:extLst>
              <a:ext uri="{FF2B5EF4-FFF2-40B4-BE49-F238E27FC236}">
                <a16:creationId xmlns:a16="http://schemas.microsoft.com/office/drawing/2014/main" id="{10AC0A70-F5A2-DB44-AB57-3FC4AF325F87}"/>
              </a:ext>
            </a:extLst>
          </p:cNvPr>
          <p:cNvSpPr/>
          <p:nvPr/>
        </p:nvSpPr>
        <p:spPr>
          <a:xfrm>
            <a:off x="4202989" y="3039074"/>
            <a:ext cx="4244039" cy="3323987"/>
          </a:xfrm>
          <a:prstGeom prst="rect">
            <a:avLst/>
          </a:prstGeom>
        </p:spPr>
        <p:txBody>
          <a:bodyPr wrap="square">
            <a:spAutoFit/>
          </a:bodyPr>
          <a:lstStyle/>
          <a:p>
            <a:r>
              <a:rPr lang="en-GB" sz="1400" dirty="0">
                <a:solidFill>
                  <a:srgbClr val="0000FF"/>
                </a:solidFill>
              </a:rPr>
              <a:t>def</a:t>
            </a:r>
            <a:r>
              <a:rPr lang="en-GB" sz="1400" dirty="0"/>
              <a:t> boog(r):</a:t>
            </a:r>
          </a:p>
          <a:p>
            <a:r>
              <a:rPr lang="nl-NL" sz="1400" dirty="0">
                <a:solidFill>
                  <a:srgbClr val="A6A6A6"/>
                </a:solidFill>
                <a:sym typeface="Symbol" pitchFamily="2" charset="2"/>
              </a:rPr>
              <a:t></a:t>
            </a:r>
            <a:r>
              <a:rPr lang="en-GB" sz="1400" dirty="0">
                <a:solidFill>
                  <a:srgbClr val="0000FF"/>
                </a:solidFill>
              </a:rPr>
              <a:t>if</a:t>
            </a:r>
            <a:r>
              <a:rPr lang="en-GB" sz="1400" dirty="0"/>
              <a:t> r</a:t>
            </a:r>
            <a:r>
              <a:rPr lang="en-GB" sz="1400" dirty="0">
                <a:solidFill>
                  <a:srgbClr val="FF0000"/>
                </a:solidFill>
              </a:rPr>
              <a:t>==</a:t>
            </a:r>
            <a:r>
              <a:rPr lang="en-GB" sz="1400" dirty="0"/>
              <a:t>0:</a:t>
            </a:r>
          </a:p>
          <a:p>
            <a:r>
              <a:rPr lang="nl-NL" sz="1400" dirty="0">
                <a:solidFill>
                  <a:srgbClr val="A6A6A6"/>
                </a:solidFill>
                <a:sym typeface="Symbol" pitchFamily="2" charset="2"/>
              </a:rPr>
              <a:t></a:t>
            </a:r>
            <a:r>
              <a:rPr lang="en-GB" sz="1400" dirty="0"/>
              <a:t>x</a:t>
            </a:r>
            <a:r>
              <a:rPr lang="en-GB" sz="1400" dirty="0">
                <a:solidFill>
                  <a:srgbClr val="FF0000"/>
                </a:solidFill>
              </a:rPr>
              <a:t>=</a:t>
            </a:r>
            <a:r>
              <a:rPr lang="en-GB" sz="1400" dirty="0"/>
              <a:t>(i</a:t>
            </a:r>
            <a:r>
              <a:rPr lang="en-GB" sz="1400" dirty="0">
                <a:solidFill>
                  <a:srgbClr val="FF0000"/>
                </a:solidFill>
              </a:rPr>
              <a:t>-</a:t>
            </a:r>
            <a:r>
              <a:rPr lang="en-GB" sz="1400" dirty="0"/>
              <a:t>0.5)</a:t>
            </a:r>
            <a:r>
              <a:rPr lang="en-GB" sz="1400" dirty="0">
                <a:solidFill>
                  <a:srgbClr val="FF0000"/>
                </a:solidFill>
              </a:rPr>
              <a:t>*</a:t>
            </a:r>
            <a:r>
              <a:rPr lang="en-GB" sz="1400" dirty="0"/>
              <a:t>w</a:t>
            </a:r>
          </a:p>
          <a:p>
            <a:r>
              <a:rPr lang="nl-NL" sz="1400" dirty="0">
                <a:solidFill>
                  <a:srgbClr val="A6A6A6"/>
                </a:solidFill>
                <a:sym typeface="Symbol" pitchFamily="2" charset="2"/>
              </a:rPr>
              <a:t></a:t>
            </a:r>
            <a:r>
              <a:rPr lang="en-GB" sz="1400" dirty="0"/>
              <a:t>y</a:t>
            </a:r>
            <a:r>
              <a:rPr lang="en-GB" sz="1400" dirty="0">
                <a:solidFill>
                  <a:srgbClr val="FF0000"/>
                </a:solidFill>
              </a:rPr>
              <a:t>=</a:t>
            </a:r>
            <a:r>
              <a:rPr lang="en-GB" sz="1400" dirty="0"/>
              <a:t>(j</a:t>
            </a:r>
            <a:r>
              <a:rPr lang="en-GB" sz="1400" dirty="0">
                <a:solidFill>
                  <a:srgbClr val="FF0000"/>
                </a:solidFill>
              </a:rPr>
              <a:t>-</a:t>
            </a:r>
            <a:r>
              <a:rPr lang="en-GB" sz="1400" dirty="0"/>
              <a:t>0.5)</a:t>
            </a:r>
            <a:r>
              <a:rPr lang="en-GB" sz="1400" dirty="0">
                <a:solidFill>
                  <a:srgbClr val="FF0000"/>
                </a:solidFill>
              </a:rPr>
              <a:t>*</a:t>
            </a:r>
            <a:r>
              <a:rPr lang="en-GB" sz="1400" dirty="0"/>
              <a:t>w</a:t>
            </a:r>
          </a:p>
          <a:p>
            <a:r>
              <a:rPr lang="nl-NL" sz="1400" dirty="0">
                <a:solidFill>
                  <a:srgbClr val="A6A6A6"/>
                </a:solidFill>
                <a:sym typeface="Symbol" pitchFamily="2" charset="2"/>
              </a:rPr>
              <a:t></a:t>
            </a:r>
            <a:r>
              <a:rPr lang="en-GB" sz="1400" dirty="0" err="1"/>
              <a:t>draw_arc</a:t>
            </a:r>
            <a:r>
              <a:rPr lang="en-GB" sz="1400" dirty="0"/>
              <a:t>(x,y,w,w,0,90)</a:t>
            </a:r>
          </a:p>
          <a:p>
            <a:r>
              <a:rPr lang="nl-NL" sz="1400" dirty="0">
                <a:solidFill>
                  <a:srgbClr val="A6A6A6"/>
                </a:solidFill>
                <a:sym typeface="Symbol" pitchFamily="2" charset="2"/>
              </a:rPr>
              <a:t></a:t>
            </a:r>
            <a:r>
              <a:rPr lang="en-GB" sz="1400" dirty="0"/>
              <a:t>x</a:t>
            </a:r>
            <a:r>
              <a:rPr lang="en-GB" sz="1400" dirty="0">
                <a:solidFill>
                  <a:srgbClr val="FF0000"/>
                </a:solidFill>
              </a:rPr>
              <a:t>=</a:t>
            </a:r>
            <a:r>
              <a:rPr lang="en-GB" sz="1400" dirty="0"/>
              <a:t>(i</a:t>
            </a:r>
            <a:r>
              <a:rPr lang="en-GB" sz="1400" dirty="0">
                <a:solidFill>
                  <a:srgbClr val="FF0000"/>
                </a:solidFill>
              </a:rPr>
              <a:t>+</a:t>
            </a:r>
            <a:r>
              <a:rPr lang="en-GB" sz="1400" dirty="0"/>
              <a:t>0.5)</a:t>
            </a:r>
            <a:r>
              <a:rPr lang="en-GB" sz="1400" dirty="0">
                <a:solidFill>
                  <a:srgbClr val="FF0000"/>
                </a:solidFill>
              </a:rPr>
              <a:t>*</a:t>
            </a:r>
            <a:r>
              <a:rPr lang="en-GB" sz="1400" dirty="0"/>
              <a:t>w</a:t>
            </a:r>
          </a:p>
          <a:p>
            <a:r>
              <a:rPr lang="nl-NL" sz="1400" dirty="0">
                <a:solidFill>
                  <a:srgbClr val="A6A6A6"/>
                </a:solidFill>
                <a:sym typeface="Symbol" pitchFamily="2" charset="2"/>
              </a:rPr>
              <a:t></a:t>
            </a:r>
            <a:r>
              <a:rPr lang="en-GB" sz="1400" dirty="0"/>
              <a:t>y</a:t>
            </a:r>
            <a:r>
              <a:rPr lang="en-GB" sz="1400" dirty="0">
                <a:solidFill>
                  <a:srgbClr val="FF0000"/>
                </a:solidFill>
              </a:rPr>
              <a:t>=</a:t>
            </a:r>
            <a:r>
              <a:rPr lang="en-GB" sz="1400" dirty="0"/>
              <a:t>(j</a:t>
            </a:r>
            <a:r>
              <a:rPr lang="en-GB" sz="1400" dirty="0">
                <a:solidFill>
                  <a:srgbClr val="FF0000"/>
                </a:solidFill>
              </a:rPr>
              <a:t>+</a:t>
            </a:r>
            <a:r>
              <a:rPr lang="en-GB" sz="1400" dirty="0"/>
              <a:t>0.5)</a:t>
            </a:r>
            <a:r>
              <a:rPr lang="en-GB" sz="1400" dirty="0">
                <a:solidFill>
                  <a:srgbClr val="FF0000"/>
                </a:solidFill>
              </a:rPr>
              <a:t>*</a:t>
            </a:r>
            <a:r>
              <a:rPr lang="en-GB" sz="1400" dirty="0"/>
              <a:t>w</a:t>
            </a:r>
          </a:p>
          <a:p>
            <a:r>
              <a:rPr lang="nl-NL" sz="1400" dirty="0">
                <a:solidFill>
                  <a:srgbClr val="A6A6A6"/>
                </a:solidFill>
                <a:sym typeface="Symbol" pitchFamily="2" charset="2"/>
              </a:rPr>
              <a:t></a:t>
            </a:r>
            <a:r>
              <a:rPr lang="en-GB" sz="1400" dirty="0" err="1"/>
              <a:t>draw_arc</a:t>
            </a:r>
            <a:r>
              <a:rPr lang="en-GB" sz="1400" dirty="0"/>
              <a:t>(x,y,w,w,180,90)</a:t>
            </a:r>
          </a:p>
          <a:p>
            <a:r>
              <a:rPr lang="nl-NL" sz="1400" dirty="0">
                <a:solidFill>
                  <a:srgbClr val="A6A6A6"/>
                </a:solidFill>
                <a:sym typeface="Symbol" pitchFamily="2" charset="2"/>
              </a:rPr>
              <a:t></a:t>
            </a:r>
            <a:r>
              <a:rPr lang="en-GB" sz="1400" dirty="0">
                <a:solidFill>
                  <a:srgbClr val="0000FF"/>
                </a:solidFill>
              </a:rPr>
              <a:t>else</a:t>
            </a:r>
            <a:r>
              <a:rPr lang="en-GB" sz="1400" dirty="0"/>
              <a:t>:</a:t>
            </a:r>
          </a:p>
          <a:p>
            <a:r>
              <a:rPr lang="nl-NL" sz="1400" dirty="0">
                <a:solidFill>
                  <a:srgbClr val="A6A6A6"/>
                </a:solidFill>
                <a:sym typeface="Symbol" pitchFamily="2" charset="2"/>
              </a:rPr>
              <a:t></a:t>
            </a:r>
            <a:r>
              <a:rPr lang="en-GB" sz="1400" dirty="0"/>
              <a:t>x</a:t>
            </a:r>
            <a:r>
              <a:rPr lang="en-GB" sz="1400" dirty="0">
                <a:solidFill>
                  <a:srgbClr val="FF0000"/>
                </a:solidFill>
              </a:rPr>
              <a:t>=</a:t>
            </a:r>
            <a:r>
              <a:rPr lang="en-GB" sz="1400" dirty="0"/>
              <a:t>(i</a:t>
            </a:r>
            <a:r>
              <a:rPr lang="en-GB" sz="1400" dirty="0">
                <a:solidFill>
                  <a:srgbClr val="FF0000"/>
                </a:solidFill>
              </a:rPr>
              <a:t>-</a:t>
            </a:r>
            <a:r>
              <a:rPr lang="en-GB" sz="1400" dirty="0"/>
              <a:t>0.5)</a:t>
            </a:r>
            <a:r>
              <a:rPr lang="en-GB" sz="1400" dirty="0">
                <a:solidFill>
                  <a:srgbClr val="FF0000"/>
                </a:solidFill>
              </a:rPr>
              <a:t>*</a:t>
            </a:r>
            <a:r>
              <a:rPr lang="en-GB" sz="1400" dirty="0"/>
              <a:t>w</a:t>
            </a:r>
          </a:p>
          <a:p>
            <a:r>
              <a:rPr lang="nl-NL" sz="1400" dirty="0">
                <a:solidFill>
                  <a:srgbClr val="A6A6A6"/>
                </a:solidFill>
                <a:sym typeface="Symbol" pitchFamily="2" charset="2"/>
              </a:rPr>
              <a:t></a:t>
            </a:r>
            <a:r>
              <a:rPr lang="en-GB" sz="1400" dirty="0"/>
              <a:t>y</a:t>
            </a:r>
            <a:r>
              <a:rPr lang="en-GB" sz="1400" dirty="0">
                <a:solidFill>
                  <a:srgbClr val="FF0000"/>
                </a:solidFill>
              </a:rPr>
              <a:t>=</a:t>
            </a:r>
            <a:r>
              <a:rPr lang="en-GB" sz="1400" dirty="0"/>
              <a:t>(j</a:t>
            </a:r>
            <a:r>
              <a:rPr lang="en-GB" sz="1400" dirty="0">
                <a:solidFill>
                  <a:srgbClr val="FF0000"/>
                </a:solidFill>
              </a:rPr>
              <a:t>+</a:t>
            </a:r>
            <a:r>
              <a:rPr lang="en-GB" sz="1400" dirty="0"/>
              <a:t>0.5)</a:t>
            </a:r>
            <a:r>
              <a:rPr lang="en-GB" sz="1400" dirty="0">
                <a:solidFill>
                  <a:srgbClr val="FF0000"/>
                </a:solidFill>
              </a:rPr>
              <a:t>*</a:t>
            </a:r>
            <a:r>
              <a:rPr lang="en-GB" sz="1400" dirty="0"/>
              <a:t>w</a:t>
            </a:r>
          </a:p>
          <a:p>
            <a:r>
              <a:rPr lang="nl-NL" sz="1400" dirty="0">
                <a:solidFill>
                  <a:srgbClr val="A6A6A6"/>
                </a:solidFill>
                <a:sym typeface="Symbol" pitchFamily="2" charset="2"/>
              </a:rPr>
              <a:t></a:t>
            </a:r>
            <a:r>
              <a:rPr lang="en-GB" sz="1400" dirty="0" err="1"/>
              <a:t>draw_arc</a:t>
            </a:r>
            <a:r>
              <a:rPr lang="en-GB" sz="1400" dirty="0"/>
              <a:t>(x,y,w,w,0,</a:t>
            </a:r>
            <a:r>
              <a:rPr lang="en-GB" sz="1400" dirty="0">
                <a:solidFill>
                  <a:srgbClr val="FF0000"/>
                </a:solidFill>
              </a:rPr>
              <a:t>-</a:t>
            </a:r>
            <a:r>
              <a:rPr lang="en-GB" sz="1400" dirty="0"/>
              <a:t>90)</a:t>
            </a:r>
          </a:p>
          <a:p>
            <a:r>
              <a:rPr lang="nl-NL" sz="1400" dirty="0">
                <a:solidFill>
                  <a:srgbClr val="A6A6A6"/>
                </a:solidFill>
                <a:sym typeface="Symbol" pitchFamily="2" charset="2"/>
              </a:rPr>
              <a:t></a:t>
            </a:r>
            <a:r>
              <a:rPr lang="en-GB" sz="1400" dirty="0"/>
              <a:t>x</a:t>
            </a:r>
            <a:r>
              <a:rPr lang="en-GB" sz="1400" dirty="0">
                <a:solidFill>
                  <a:srgbClr val="FF0000"/>
                </a:solidFill>
              </a:rPr>
              <a:t>=</a:t>
            </a:r>
            <a:r>
              <a:rPr lang="en-GB" sz="1400" dirty="0"/>
              <a:t>(i</a:t>
            </a:r>
            <a:r>
              <a:rPr lang="en-GB" sz="1400" dirty="0">
                <a:solidFill>
                  <a:srgbClr val="FF0000"/>
                </a:solidFill>
              </a:rPr>
              <a:t>+</a:t>
            </a:r>
            <a:r>
              <a:rPr lang="en-GB" sz="1400" dirty="0"/>
              <a:t>0.5)</a:t>
            </a:r>
            <a:r>
              <a:rPr lang="en-GB" sz="1400" dirty="0">
                <a:solidFill>
                  <a:srgbClr val="FF0000"/>
                </a:solidFill>
              </a:rPr>
              <a:t>*</a:t>
            </a:r>
            <a:r>
              <a:rPr lang="en-GB" sz="1400" dirty="0"/>
              <a:t>w</a:t>
            </a:r>
          </a:p>
          <a:p>
            <a:r>
              <a:rPr lang="nl-NL" sz="1400" dirty="0">
                <a:solidFill>
                  <a:srgbClr val="A6A6A6"/>
                </a:solidFill>
                <a:sym typeface="Symbol" pitchFamily="2" charset="2"/>
              </a:rPr>
              <a:t></a:t>
            </a:r>
            <a:r>
              <a:rPr lang="en-GB" sz="1400" dirty="0"/>
              <a:t>y</a:t>
            </a:r>
            <a:r>
              <a:rPr lang="en-GB" sz="1400" dirty="0">
                <a:solidFill>
                  <a:srgbClr val="FF0000"/>
                </a:solidFill>
              </a:rPr>
              <a:t>=</a:t>
            </a:r>
            <a:r>
              <a:rPr lang="en-GB" sz="1400" dirty="0"/>
              <a:t>(j</a:t>
            </a:r>
            <a:r>
              <a:rPr lang="en-GB" sz="1400" dirty="0">
                <a:solidFill>
                  <a:srgbClr val="FF0000"/>
                </a:solidFill>
              </a:rPr>
              <a:t>-</a:t>
            </a:r>
            <a:r>
              <a:rPr lang="en-GB" sz="1400" dirty="0"/>
              <a:t>0.5)</a:t>
            </a:r>
            <a:r>
              <a:rPr lang="en-GB" sz="1400" dirty="0">
                <a:solidFill>
                  <a:srgbClr val="FF0000"/>
                </a:solidFill>
              </a:rPr>
              <a:t>*</a:t>
            </a:r>
            <a:r>
              <a:rPr lang="en-GB" sz="1400" dirty="0"/>
              <a:t>w</a:t>
            </a:r>
          </a:p>
          <a:p>
            <a:r>
              <a:rPr lang="nl-NL" sz="1400" dirty="0">
                <a:solidFill>
                  <a:srgbClr val="A6A6A6"/>
                </a:solidFill>
                <a:sym typeface="Symbol" pitchFamily="2" charset="2"/>
              </a:rPr>
              <a:t></a:t>
            </a:r>
            <a:r>
              <a:rPr lang="en-GB" sz="1400" dirty="0" err="1"/>
              <a:t>draw_arc</a:t>
            </a:r>
            <a:r>
              <a:rPr lang="en-GB" sz="1400" dirty="0"/>
              <a:t>(x,y,w,w,90,90) </a:t>
            </a:r>
            <a:endParaRPr lang="en-BE" sz="1400" dirty="0"/>
          </a:p>
        </p:txBody>
      </p:sp>
      <p:cxnSp>
        <p:nvCxnSpPr>
          <p:cNvPr id="3" name="Straight Arrow Connector 2">
            <a:extLst>
              <a:ext uri="{FF2B5EF4-FFF2-40B4-BE49-F238E27FC236}">
                <a16:creationId xmlns:a16="http://schemas.microsoft.com/office/drawing/2014/main" id="{AEBFCC26-2ACD-C14B-915F-3FED9745A2E9}"/>
              </a:ext>
            </a:extLst>
          </p:cNvPr>
          <p:cNvCxnSpPr/>
          <p:nvPr/>
        </p:nvCxnSpPr>
        <p:spPr>
          <a:xfrm flipH="1">
            <a:off x="2249424" y="5980176"/>
            <a:ext cx="1815495" cy="0"/>
          </a:xfrm>
          <a:prstGeom prst="straightConnector1">
            <a:avLst/>
          </a:prstGeom>
          <a:ln>
            <a:tailEnd type="triangle" w="lg" len="med"/>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77FDDF51-94FB-7247-9EE7-D7E0F0FA1B2D}"/>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p:blipFill>
        <p:spPr>
          <a:xfrm>
            <a:off x="7025306" y="4003558"/>
            <a:ext cx="788866" cy="760299"/>
          </a:xfrm>
          <a:prstGeom prst="rect">
            <a:avLst/>
          </a:prstGeom>
        </p:spPr>
      </p:pic>
      <p:pic>
        <p:nvPicPr>
          <p:cNvPr id="8" name="Picture 7">
            <a:extLst>
              <a:ext uri="{FF2B5EF4-FFF2-40B4-BE49-F238E27FC236}">
                <a16:creationId xmlns:a16="http://schemas.microsoft.com/office/drawing/2014/main" id="{67A1E5E0-82B8-DF44-9350-AAE3F09B3E53}"/>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a:stretch/>
        </p:blipFill>
        <p:spPr>
          <a:xfrm>
            <a:off x="7025306" y="5046893"/>
            <a:ext cx="788866" cy="760299"/>
          </a:xfrm>
          <a:prstGeom prst="rect">
            <a:avLst/>
          </a:prstGeom>
        </p:spPr>
      </p:pic>
      <p:grpSp>
        <p:nvGrpSpPr>
          <p:cNvPr id="15" name="Group 14">
            <a:extLst>
              <a:ext uri="{FF2B5EF4-FFF2-40B4-BE49-F238E27FC236}">
                <a16:creationId xmlns:a16="http://schemas.microsoft.com/office/drawing/2014/main" id="{1781262C-71CB-DC4D-A43D-A6F6062169DD}"/>
              </a:ext>
            </a:extLst>
          </p:cNvPr>
          <p:cNvGrpSpPr>
            <a:grpSpLocks noChangeAspect="1"/>
          </p:cNvGrpSpPr>
          <p:nvPr/>
        </p:nvGrpSpPr>
        <p:grpSpPr>
          <a:xfrm>
            <a:off x="8026210" y="3330885"/>
            <a:ext cx="3797958" cy="1432972"/>
            <a:chOff x="8026210" y="3201757"/>
            <a:chExt cx="4140200" cy="1562100"/>
          </a:xfrm>
        </p:grpSpPr>
        <p:pic>
          <p:nvPicPr>
            <p:cNvPr id="10" name="Picture 9">
              <a:extLst>
                <a:ext uri="{FF2B5EF4-FFF2-40B4-BE49-F238E27FC236}">
                  <a16:creationId xmlns:a16="http://schemas.microsoft.com/office/drawing/2014/main" id="{8864D287-8DD4-EF45-AA8F-DDC0E54A1521}"/>
                </a:ext>
              </a:extLst>
            </p:cNvPr>
            <p:cNvPicPr>
              <a:picLocks noChangeAspect="1"/>
            </p:cNvPicPr>
            <p:nvPr/>
          </p:nvPicPr>
          <p:blipFill>
            <a:blip r:embed="rId14"/>
            <a:stretch>
              <a:fillRect/>
            </a:stretch>
          </p:blipFill>
          <p:spPr>
            <a:xfrm>
              <a:off x="8026210" y="3201757"/>
              <a:ext cx="2070100" cy="1562100"/>
            </a:xfrm>
            <a:prstGeom prst="rect">
              <a:avLst/>
            </a:prstGeom>
          </p:spPr>
        </p:pic>
        <p:pic>
          <p:nvPicPr>
            <p:cNvPr id="12" name="Picture 11">
              <a:extLst>
                <a:ext uri="{FF2B5EF4-FFF2-40B4-BE49-F238E27FC236}">
                  <a16:creationId xmlns:a16="http://schemas.microsoft.com/office/drawing/2014/main" id="{21F20E55-5D13-0547-8808-57F36F1F111A}"/>
                </a:ext>
              </a:extLst>
            </p:cNvPr>
            <p:cNvPicPr>
              <a:picLocks noChangeAspect="1"/>
            </p:cNvPicPr>
            <p:nvPr/>
          </p:nvPicPr>
          <p:blipFill>
            <a:blip r:embed="rId15"/>
            <a:stretch>
              <a:fillRect/>
            </a:stretch>
          </p:blipFill>
          <p:spPr>
            <a:xfrm>
              <a:off x="10096310" y="3201757"/>
              <a:ext cx="2070100" cy="1562100"/>
            </a:xfrm>
            <a:prstGeom prst="rect">
              <a:avLst/>
            </a:prstGeom>
          </p:spPr>
        </p:pic>
      </p:grpSp>
      <p:grpSp>
        <p:nvGrpSpPr>
          <p:cNvPr id="22" name="Group 21">
            <a:extLst>
              <a:ext uri="{FF2B5EF4-FFF2-40B4-BE49-F238E27FC236}">
                <a16:creationId xmlns:a16="http://schemas.microsoft.com/office/drawing/2014/main" id="{3FF8DB51-5917-ED43-A8A1-E16A6583F669}"/>
              </a:ext>
            </a:extLst>
          </p:cNvPr>
          <p:cNvGrpSpPr>
            <a:grpSpLocks noChangeAspect="1"/>
          </p:cNvGrpSpPr>
          <p:nvPr/>
        </p:nvGrpSpPr>
        <p:grpSpPr>
          <a:xfrm>
            <a:off x="8026210" y="5049838"/>
            <a:ext cx="3797958" cy="1432972"/>
            <a:chOff x="8026210" y="5049838"/>
            <a:chExt cx="4140200" cy="1562100"/>
          </a:xfrm>
        </p:grpSpPr>
        <p:pic>
          <p:nvPicPr>
            <p:cNvPr id="11" name="Picture 10">
              <a:extLst>
                <a:ext uri="{FF2B5EF4-FFF2-40B4-BE49-F238E27FC236}">
                  <a16:creationId xmlns:a16="http://schemas.microsoft.com/office/drawing/2014/main" id="{EEC7D8A5-DF61-1B45-A6DF-164D0055A225}"/>
                </a:ext>
              </a:extLst>
            </p:cNvPr>
            <p:cNvPicPr>
              <a:picLocks noChangeAspect="1"/>
            </p:cNvPicPr>
            <p:nvPr/>
          </p:nvPicPr>
          <p:blipFill>
            <a:blip r:embed="rId16"/>
            <a:stretch>
              <a:fillRect/>
            </a:stretch>
          </p:blipFill>
          <p:spPr>
            <a:xfrm>
              <a:off x="8026210" y="5049838"/>
              <a:ext cx="2070100" cy="1562100"/>
            </a:xfrm>
            <a:prstGeom prst="rect">
              <a:avLst/>
            </a:prstGeom>
          </p:spPr>
        </p:pic>
        <p:pic>
          <p:nvPicPr>
            <p:cNvPr id="14" name="Picture 13">
              <a:extLst>
                <a:ext uri="{FF2B5EF4-FFF2-40B4-BE49-F238E27FC236}">
                  <a16:creationId xmlns:a16="http://schemas.microsoft.com/office/drawing/2014/main" id="{B2707DCA-185B-1B48-9F50-DDBAFA86F29A}"/>
                </a:ext>
              </a:extLst>
            </p:cNvPr>
            <p:cNvPicPr>
              <a:picLocks noChangeAspect="1"/>
            </p:cNvPicPr>
            <p:nvPr/>
          </p:nvPicPr>
          <p:blipFill>
            <a:blip r:embed="rId17"/>
            <a:stretch>
              <a:fillRect/>
            </a:stretch>
          </p:blipFill>
          <p:spPr>
            <a:xfrm>
              <a:off x="10096310" y="5049838"/>
              <a:ext cx="2070100" cy="1562100"/>
            </a:xfrm>
            <a:prstGeom prst="rect">
              <a:avLst/>
            </a:prstGeom>
          </p:spPr>
        </p:pic>
      </p:grpSp>
      <p:pic>
        <p:nvPicPr>
          <p:cNvPr id="4" name="Picture 3" descr="Diagram&#10;&#10;Description automatically generated">
            <a:extLst>
              <a:ext uri="{FF2B5EF4-FFF2-40B4-BE49-F238E27FC236}">
                <a16:creationId xmlns:a16="http://schemas.microsoft.com/office/drawing/2014/main" id="{F4AD5DBF-518D-EE4C-87C6-A7D0B7065D04}"/>
              </a:ext>
            </a:extLst>
          </p:cNvPr>
          <p:cNvPicPr>
            <a:picLocks noChangeAspect="1"/>
          </p:cNvPicPr>
          <p:nvPr/>
        </p:nvPicPr>
        <p:blipFill>
          <a:blip r:embed="rId18"/>
          <a:stretch>
            <a:fillRect/>
          </a:stretch>
        </p:blipFill>
        <p:spPr>
          <a:xfrm>
            <a:off x="8607696" y="3914775"/>
            <a:ext cx="2641600" cy="1981200"/>
          </a:xfrm>
          <a:prstGeom prst="rect">
            <a:avLst/>
          </a:prstGeom>
        </p:spPr>
      </p:pic>
      <p:sp>
        <p:nvSpPr>
          <p:cNvPr id="27" name="TextBox 26">
            <a:extLst>
              <a:ext uri="{FF2B5EF4-FFF2-40B4-BE49-F238E27FC236}">
                <a16:creationId xmlns:a16="http://schemas.microsoft.com/office/drawing/2014/main" id="{5DAED52C-92B0-0745-B449-6CA8225DE622}"/>
              </a:ext>
            </a:extLst>
          </p:cNvPr>
          <p:cNvSpPr txBox="1"/>
          <p:nvPr/>
        </p:nvSpPr>
        <p:spPr>
          <a:xfrm>
            <a:off x="7979290" y="3013770"/>
            <a:ext cx="538930" cy="369332"/>
          </a:xfrm>
          <a:prstGeom prst="rect">
            <a:avLst/>
          </a:prstGeom>
          <a:noFill/>
        </p:spPr>
        <p:txBody>
          <a:bodyPr wrap="none" rtlCol="0">
            <a:spAutoFit/>
          </a:bodyPr>
          <a:lstStyle/>
          <a:p>
            <a:r>
              <a:rPr lang="en-GB" dirty="0">
                <a:solidFill>
                  <a:srgbClr val="606160"/>
                </a:solidFill>
              </a:rPr>
              <a:t>n</a:t>
            </a:r>
            <a:r>
              <a:rPr lang="en-GB" dirty="0">
                <a:solidFill>
                  <a:srgbClr val="FF0000"/>
                </a:solidFill>
              </a:rPr>
              <a:t>=</a:t>
            </a:r>
            <a:r>
              <a:rPr lang="en-GB" dirty="0">
                <a:solidFill>
                  <a:srgbClr val="606160"/>
                </a:solidFill>
              </a:rPr>
              <a:t>1</a:t>
            </a:r>
            <a:endParaRPr lang="en-BE" dirty="0">
              <a:solidFill>
                <a:srgbClr val="606160"/>
              </a:solidFill>
            </a:endParaRPr>
          </a:p>
        </p:txBody>
      </p:sp>
      <p:sp>
        <p:nvSpPr>
          <p:cNvPr id="28" name="TextBox 27">
            <a:extLst>
              <a:ext uri="{FF2B5EF4-FFF2-40B4-BE49-F238E27FC236}">
                <a16:creationId xmlns:a16="http://schemas.microsoft.com/office/drawing/2014/main" id="{90CBCC1E-ED52-204A-AB02-A3C519F2CA3F}"/>
              </a:ext>
            </a:extLst>
          </p:cNvPr>
          <p:cNvSpPr txBox="1"/>
          <p:nvPr/>
        </p:nvSpPr>
        <p:spPr>
          <a:xfrm>
            <a:off x="9873469" y="3013770"/>
            <a:ext cx="538930" cy="369332"/>
          </a:xfrm>
          <a:prstGeom prst="rect">
            <a:avLst/>
          </a:prstGeom>
          <a:noFill/>
        </p:spPr>
        <p:txBody>
          <a:bodyPr wrap="none" rtlCol="0">
            <a:spAutoFit/>
          </a:bodyPr>
          <a:lstStyle/>
          <a:p>
            <a:r>
              <a:rPr lang="en-GB" dirty="0">
                <a:solidFill>
                  <a:srgbClr val="606160"/>
                </a:solidFill>
              </a:rPr>
              <a:t>n</a:t>
            </a:r>
            <a:r>
              <a:rPr lang="en-GB" dirty="0">
                <a:solidFill>
                  <a:srgbClr val="FF0000"/>
                </a:solidFill>
              </a:rPr>
              <a:t>=</a:t>
            </a:r>
            <a:r>
              <a:rPr lang="en-GB" dirty="0">
                <a:solidFill>
                  <a:srgbClr val="606160"/>
                </a:solidFill>
              </a:rPr>
              <a:t>2</a:t>
            </a:r>
            <a:endParaRPr lang="en-BE" dirty="0">
              <a:solidFill>
                <a:srgbClr val="606160"/>
              </a:solidFill>
            </a:endParaRPr>
          </a:p>
        </p:txBody>
      </p:sp>
      <p:sp>
        <p:nvSpPr>
          <p:cNvPr id="29" name="TextBox 28">
            <a:extLst>
              <a:ext uri="{FF2B5EF4-FFF2-40B4-BE49-F238E27FC236}">
                <a16:creationId xmlns:a16="http://schemas.microsoft.com/office/drawing/2014/main" id="{488DEBA6-2588-6146-AB22-3345EFFD5281}"/>
              </a:ext>
            </a:extLst>
          </p:cNvPr>
          <p:cNvSpPr txBox="1"/>
          <p:nvPr/>
        </p:nvSpPr>
        <p:spPr>
          <a:xfrm>
            <a:off x="7150274" y="3672326"/>
            <a:ext cx="538930" cy="369332"/>
          </a:xfrm>
          <a:prstGeom prst="rect">
            <a:avLst/>
          </a:prstGeom>
          <a:noFill/>
        </p:spPr>
        <p:txBody>
          <a:bodyPr wrap="none" rtlCol="0">
            <a:spAutoFit/>
          </a:bodyPr>
          <a:lstStyle/>
          <a:p>
            <a:r>
              <a:rPr lang="en-GB" dirty="0">
                <a:solidFill>
                  <a:srgbClr val="606160"/>
                </a:solidFill>
              </a:rPr>
              <a:t>n</a:t>
            </a:r>
            <a:r>
              <a:rPr lang="en-GB" dirty="0">
                <a:solidFill>
                  <a:srgbClr val="FF0000"/>
                </a:solidFill>
              </a:rPr>
              <a:t>=</a:t>
            </a:r>
            <a:r>
              <a:rPr lang="en-GB" dirty="0">
                <a:solidFill>
                  <a:srgbClr val="606160"/>
                </a:solidFill>
              </a:rPr>
              <a:t>0</a:t>
            </a:r>
            <a:endParaRPr lang="en-BE" dirty="0">
              <a:solidFill>
                <a:srgbClr val="606160"/>
              </a:solidFill>
            </a:endParaRPr>
          </a:p>
        </p:txBody>
      </p:sp>
    </p:spTree>
    <p:extLst>
      <p:ext uri="{BB962C8B-B14F-4D97-AF65-F5344CB8AC3E}">
        <p14:creationId xmlns:p14="http://schemas.microsoft.com/office/powerpoint/2010/main" val="11660019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1BD37EED-8487-9649-87E5-112ACDBD60D7}"/>
              </a:ext>
            </a:extLst>
          </p:cNvPr>
          <p:cNvSpPr txBox="1"/>
          <p:nvPr/>
        </p:nvSpPr>
        <p:spPr>
          <a:xfrm>
            <a:off x="304402" y="404813"/>
            <a:ext cx="3760517" cy="954107"/>
          </a:xfrm>
          <a:prstGeom prst="rect">
            <a:avLst/>
          </a:prstGeom>
          <a:noFill/>
        </p:spPr>
        <p:txBody>
          <a:bodyPr wrap="none" rtlCol="0">
            <a:spAutoFit/>
          </a:bodyPr>
          <a:lstStyle/>
          <a:p>
            <a:r>
              <a:rPr lang="en-BE" sz="2800" b="1" dirty="0">
                <a:solidFill>
                  <a:srgbClr val="932833"/>
                </a:solidFill>
              </a:rPr>
              <a:t>Computational Thinking</a:t>
            </a:r>
            <a:br>
              <a:rPr lang="en-BE" sz="2800" b="1" dirty="0">
                <a:solidFill>
                  <a:srgbClr val="932833"/>
                </a:solidFill>
              </a:rPr>
            </a:br>
            <a:r>
              <a:rPr lang="en-BE" sz="2800" b="1" i="1" dirty="0">
                <a:solidFill>
                  <a:srgbClr val="932833"/>
                </a:solidFill>
              </a:rPr>
              <a:t>in de klas</a:t>
            </a:r>
          </a:p>
        </p:txBody>
      </p:sp>
      <p:pic>
        <p:nvPicPr>
          <p:cNvPr id="39938" name="Picture 2" descr="Image result for sébastien truchet">
            <a:extLst>
              <a:ext uri="{FF2B5EF4-FFF2-40B4-BE49-F238E27FC236}">
                <a16:creationId xmlns:a16="http://schemas.microsoft.com/office/drawing/2014/main" id="{DD1371F6-8727-6C41-8C8D-66A351DBE2E6}"/>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10932869" y="1358920"/>
            <a:ext cx="891299" cy="1053354"/>
          </a:xfrm>
          <a:prstGeom prst="rect">
            <a:avLst/>
          </a:prstGeom>
          <a:noFill/>
          <a:effectLst>
            <a:softEdge rad="25400"/>
          </a:effectLst>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D207303-2B76-FD44-A535-D438C7770E1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95325" y="1635042"/>
            <a:ext cx="827668" cy="783502"/>
          </a:xfrm>
          <a:prstGeom prst="rect">
            <a:avLst/>
          </a:prstGeom>
        </p:spPr>
      </p:pic>
      <p:pic>
        <p:nvPicPr>
          <p:cNvPr id="13" name="Picture 12">
            <a:extLst>
              <a:ext uri="{FF2B5EF4-FFF2-40B4-BE49-F238E27FC236}">
                <a16:creationId xmlns:a16="http://schemas.microsoft.com/office/drawing/2014/main" id="{35C6248B-D271-4B4D-9ABD-90FB60DFB3D9}"/>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594745" y="1635042"/>
            <a:ext cx="821051" cy="777232"/>
          </a:xfrm>
          <a:prstGeom prst="rect">
            <a:avLst/>
          </a:prstGeom>
        </p:spPr>
      </p:pic>
      <p:pic>
        <p:nvPicPr>
          <p:cNvPr id="16" name="Picture 15">
            <a:extLst>
              <a:ext uri="{FF2B5EF4-FFF2-40B4-BE49-F238E27FC236}">
                <a16:creationId xmlns:a16="http://schemas.microsoft.com/office/drawing/2014/main" id="{7AE4BD6F-FE80-A046-B107-A30A62830E33}"/>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2489135" y="1635426"/>
            <a:ext cx="821051" cy="777232"/>
          </a:xfrm>
          <a:prstGeom prst="rect">
            <a:avLst/>
          </a:prstGeom>
        </p:spPr>
      </p:pic>
      <p:pic>
        <p:nvPicPr>
          <p:cNvPr id="17" name="Picture 16">
            <a:extLst>
              <a:ext uri="{FF2B5EF4-FFF2-40B4-BE49-F238E27FC236}">
                <a16:creationId xmlns:a16="http://schemas.microsoft.com/office/drawing/2014/main" id="{10EB4219-7764-AC4F-9BAF-0BED165AC411}"/>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3381938" y="1635042"/>
            <a:ext cx="821051" cy="777232"/>
          </a:xfrm>
          <a:prstGeom prst="rect">
            <a:avLst/>
          </a:prstGeom>
        </p:spPr>
      </p:pic>
      <p:grpSp>
        <p:nvGrpSpPr>
          <p:cNvPr id="21" name="Group 20">
            <a:extLst>
              <a:ext uri="{FF2B5EF4-FFF2-40B4-BE49-F238E27FC236}">
                <a16:creationId xmlns:a16="http://schemas.microsoft.com/office/drawing/2014/main" id="{188A07B9-A498-2A4E-9151-F3B1C9B5CD35}"/>
              </a:ext>
            </a:extLst>
          </p:cNvPr>
          <p:cNvGrpSpPr>
            <a:grpSpLocks noChangeAspect="1"/>
          </p:cNvGrpSpPr>
          <p:nvPr/>
        </p:nvGrpSpPr>
        <p:grpSpPr>
          <a:xfrm>
            <a:off x="5745622" y="1264984"/>
            <a:ext cx="4561177" cy="1147290"/>
            <a:chOff x="4286085" y="853992"/>
            <a:chExt cx="6210300" cy="1562100"/>
          </a:xfrm>
        </p:grpSpPr>
        <p:pic>
          <p:nvPicPr>
            <p:cNvPr id="18" name="Picture 17">
              <a:extLst>
                <a:ext uri="{FF2B5EF4-FFF2-40B4-BE49-F238E27FC236}">
                  <a16:creationId xmlns:a16="http://schemas.microsoft.com/office/drawing/2014/main" id="{42FFF25C-C402-9D4D-8CFC-1F7F57549A41}"/>
                </a:ext>
              </a:extLst>
            </p:cNvPr>
            <p:cNvPicPr>
              <a:picLocks noChangeAspect="1"/>
            </p:cNvPicPr>
            <p:nvPr/>
          </p:nvPicPr>
          <p:blipFill>
            <a:blip r:embed="rId8"/>
            <a:stretch>
              <a:fillRect/>
            </a:stretch>
          </p:blipFill>
          <p:spPr>
            <a:xfrm>
              <a:off x="4286085" y="853992"/>
              <a:ext cx="2070100" cy="1562100"/>
            </a:xfrm>
            <a:prstGeom prst="rect">
              <a:avLst/>
            </a:prstGeom>
          </p:spPr>
        </p:pic>
        <p:pic>
          <p:nvPicPr>
            <p:cNvPr id="19" name="Picture 18">
              <a:extLst>
                <a:ext uri="{FF2B5EF4-FFF2-40B4-BE49-F238E27FC236}">
                  <a16:creationId xmlns:a16="http://schemas.microsoft.com/office/drawing/2014/main" id="{617D3A56-F967-C342-8E24-C92310DDF716}"/>
                </a:ext>
              </a:extLst>
            </p:cNvPr>
            <p:cNvPicPr>
              <a:picLocks noChangeAspect="1"/>
            </p:cNvPicPr>
            <p:nvPr/>
          </p:nvPicPr>
          <p:blipFill>
            <a:blip r:embed="rId9"/>
            <a:stretch>
              <a:fillRect/>
            </a:stretch>
          </p:blipFill>
          <p:spPr>
            <a:xfrm>
              <a:off x="6356185" y="853992"/>
              <a:ext cx="2070100" cy="1562100"/>
            </a:xfrm>
            <a:prstGeom prst="rect">
              <a:avLst/>
            </a:prstGeom>
          </p:spPr>
        </p:pic>
        <p:pic>
          <p:nvPicPr>
            <p:cNvPr id="20" name="Picture 19">
              <a:extLst>
                <a:ext uri="{FF2B5EF4-FFF2-40B4-BE49-F238E27FC236}">
                  <a16:creationId xmlns:a16="http://schemas.microsoft.com/office/drawing/2014/main" id="{8B438724-FD68-8148-A800-8E3674DA069B}"/>
                </a:ext>
              </a:extLst>
            </p:cNvPr>
            <p:cNvPicPr>
              <a:picLocks noChangeAspect="1"/>
            </p:cNvPicPr>
            <p:nvPr/>
          </p:nvPicPr>
          <p:blipFill>
            <a:blip r:embed="rId10"/>
            <a:stretch>
              <a:fillRect/>
            </a:stretch>
          </p:blipFill>
          <p:spPr>
            <a:xfrm>
              <a:off x="8426285" y="853992"/>
              <a:ext cx="2070100" cy="1562100"/>
            </a:xfrm>
            <a:prstGeom prst="rect">
              <a:avLst/>
            </a:prstGeom>
          </p:spPr>
        </p:pic>
      </p:grpSp>
      <p:cxnSp>
        <p:nvCxnSpPr>
          <p:cNvPr id="23" name="Straight Arrow Connector 22">
            <a:extLst>
              <a:ext uri="{FF2B5EF4-FFF2-40B4-BE49-F238E27FC236}">
                <a16:creationId xmlns:a16="http://schemas.microsoft.com/office/drawing/2014/main" id="{08685C7F-7004-AD41-88B6-6FF5E9E326DB}"/>
              </a:ext>
            </a:extLst>
          </p:cNvPr>
          <p:cNvCxnSpPr>
            <a:cxnSpLocks/>
          </p:cNvCxnSpPr>
          <p:nvPr/>
        </p:nvCxnSpPr>
        <p:spPr>
          <a:xfrm>
            <a:off x="4330700" y="2023658"/>
            <a:ext cx="1181100" cy="0"/>
          </a:xfrm>
          <a:prstGeom prst="straightConnector1">
            <a:avLst/>
          </a:prstGeom>
          <a:ln>
            <a:tailEnd type="triangle" w="lg" len="med"/>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D7DD9FDD-1202-5A44-BD18-57D383B746E4}"/>
              </a:ext>
            </a:extLst>
          </p:cNvPr>
          <p:cNvSpPr txBox="1"/>
          <p:nvPr/>
        </p:nvSpPr>
        <p:spPr>
          <a:xfrm>
            <a:off x="10623831" y="419803"/>
            <a:ext cx="1301574" cy="1384995"/>
          </a:xfrm>
          <a:prstGeom prst="rect">
            <a:avLst/>
          </a:prstGeom>
          <a:noFill/>
        </p:spPr>
        <p:txBody>
          <a:bodyPr wrap="none" rtlCol="0">
            <a:spAutoFit/>
          </a:bodyPr>
          <a:lstStyle/>
          <a:p>
            <a:pPr algn="r"/>
            <a:r>
              <a:rPr lang="en-GB" sz="2800" b="1" i="1" dirty="0">
                <a:solidFill>
                  <a:srgbClr val="932833"/>
                </a:solidFill>
              </a:rPr>
              <a:t>Truchet</a:t>
            </a:r>
          </a:p>
          <a:p>
            <a:pPr algn="r"/>
            <a:r>
              <a:rPr lang="en-GB" sz="2800" b="1" i="1" dirty="0" err="1">
                <a:solidFill>
                  <a:srgbClr val="932833"/>
                </a:solidFill>
              </a:rPr>
              <a:t>Tegels</a:t>
            </a:r>
            <a:endParaRPr lang="en-GB" sz="2800" b="1" i="1" dirty="0">
              <a:solidFill>
                <a:srgbClr val="932833"/>
              </a:solidFill>
            </a:endParaRPr>
          </a:p>
          <a:p>
            <a:pPr algn="r"/>
            <a:endParaRPr lang="en-BE" sz="2800" b="1" i="1" dirty="0">
              <a:solidFill>
                <a:srgbClr val="932833"/>
              </a:solidFill>
            </a:endParaRPr>
          </a:p>
        </p:txBody>
      </p:sp>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AC50A362-E147-3F44-9D22-B63A2068CED4}"/>
                  </a:ext>
                </a:extLst>
              </p:cNvPr>
              <p:cNvSpPr/>
              <p:nvPr/>
            </p:nvSpPr>
            <p:spPr>
              <a:xfrm>
                <a:off x="695325" y="3208350"/>
                <a:ext cx="4244039" cy="3108543"/>
              </a:xfrm>
              <a:prstGeom prst="rect">
                <a:avLst/>
              </a:prstGeom>
            </p:spPr>
            <p:txBody>
              <a:bodyPr wrap="square">
                <a:spAutoFit/>
              </a:bodyPr>
              <a:lstStyle/>
              <a:p>
                <a:r>
                  <a:rPr lang="en-BE" sz="1400" dirty="0"/>
                  <a:t>n</a:t>
                </a:r>
                <a:r>
                  <a:rPr lang="en-BE" sz="1400" dirty="0">
                    <a:solidFill>
                      <a:srgbClr val="FF0000"/>
                    </a:solidFill>
                  </a:rPr>
                  <a:t>=</a:t>
                </a:r>
                <a:r>
                  <a:rPr lang="en-BE" sz="1400" dirty="0"/>
                  <a:t>int(input(</a:t>
                </a:r>
                <a:r>
                  <a:rPr lang="en-BE" sz="1400" dirty="0">
                    <a:solidFill>
                      <a:srgbClr val="008000"/>
                    </a:solidFill>
                  </a:rPr>
                  <a:t>”# Tegels n = ")</a:t>
                </a:r>
                <a:r>
                  <a:rPr lang="en-BE" sz="1400" dirty="0"/>
                  <a:t>)</a:t>
                </a:r>
              </a:p>
              <a:p>
                <a:r>
                  <a:rPr lang="en-BE" sz="1400" dirty="0"/>
                  <a:t>w</a:t>
                </a:r>
                <a:r>
                  <a:rPr lang="en-BE" sz="1400" dirty="0">
                    <a:solidFill>
                      <a:srgbClr val="FF0000"/>
                    </a:solidFill>
                  </a:rPr>
                  <a:t>=</a:t>
                </a:r>
                <a:r>
                  <a:rPr lang="en-BE" sz="1400" dirty="0"/>
                  <a:t>200</a:t>
                </a:r>
                <a:r>
                  <a:rPr lang="en-BE" sz="1400" dirty="0">
                    <a:solidFill>
                      <a:srgbClr val="FF0000"/>
                    </a:solidFill>
                  </a:rPr>
                  <a:t>/</a:t>
                </a:r>
                <a:r>
                  <a:rPr lang="en-BE" sz="1400" dirty="0"/>
                  <a:t>(2</a:t>
                </a:r>
                <a:r>
                  <a:rPr lang="en-BE" sz="1400" dirty="0">
                    <a:solidFill>
                      <a:srgbClr val="FF0000"/>
                    </a:solidFill>
                  </a:rPr>
                  <a:t>**</a:t>
                </a:r>
                <a:r>
                  <a:rPr lang="en-BE" sz="1400" dirty="0"/>
                  <a:t>n)</a:t>
                </a:r>
              </a:p>
              <a:p>
                <a:r>
                  <a:rPr lang="en-BE" sz="1400" dirty="0"/>
                  <a:t>rnd1</a:t>
                </a:r>
                <a:r>
                  <a:rPr lang="en-BE" sz="1400" dirty="0">
                    <a:solidFill>
                      <a:srgbClr val="FF0000"/>
                    </a:solidFill>
                  </a:rPr>
                  <a:t>=</a:t>
                </a:r>
                <a:r>
                  <a:rPr lang="en-BE" sz="1400" dirty="0"/>
                  <a:t>[randint(0,1) for i in range(4</a:t>
                </a:r>
                <a:r>
                  <a:rPr lang="en-BE" sz="1400" dirty="0">
                    <a:solidFill>
                      <a:srgbClr val="FF0000"/>
                    </a:solidFill>
                  </a:rPr>
                  <a:t>**</a:t>
                </a:r>
                <a:r>
                  <a:rPr lang="en-BE" sz="1400" dirty="0"/>
                  <a:t>n)]</a:t>
                </a:r>
              </a:p>
              <a:p>
                <a:r>
                  <a:rPr lang="en-BE" sz="1400" dirty="0"/>
                  <a:t>rnd2</a:t>
                </a:r>
                <a:r>
                  <a:rPr lang="en-BE" sz="1400" dirty="0">
                    <a:solidFill>
                      <a:srgbClr val="FF0000"/>
                    </a:solidFill>
                  </a:rPr>
                  <a:t>=</a:t>
                </a:r>
                <a:r>
                  <a:rPr lang="en-BE" sz="1400" dirty="0"/>
                  <a:t>[randint(0,1) for i in range(4</a:t>
                </a:r>
                <a:r>
                  <a:rPr lang="en-BE" sz="1400" dirty="0">
                    <a:solidFill>
                      <a:srgbClr val="FF0000"/>
                    </a:solidFill>
                  </a:rPr>
                  <a:t>**</a:t>
                </a:r>
                <a:r>
                  <a:rPr lang="en-BE" sz="1400" dirty="0"/>
                  <a:t>n)]</a:t>
                </a:r>
              </a:p>
              <a:p>
                <a:pPr/>
                <a14:m>
                  <m:oMathPara xmlns:m="http://schemas.openxmlformats.org/officeDocument/2006/math">
                    <m:oMathParaPr>
                      <m:jc m:val="left"/>
                    </m:oMathParaPr>
                    <m:oMath xmlns:m="http://schemas.openxmlformats.org/officeDocument/2006/math">
                      <m:r>
                        <a:rPr lang="en-US" sz="1400" b="0" i="1" smtClean="0">
                          <a:latin typeface="Cambria Math" panose="02040503050406030204" pitchFamily="18" charset="0"/>
                          <a:ea typeface="Cambria Math" panose="02040503050406030204" pitchFamily="18" charset="0"/>
                        </a:rPr>
                        <m:t>  </m:t>
                      </m:r>
                      <m:r>
                        <a:rPr lang="en-BE" sz="1400" i="1" smtClean="0">
                          <a:latin typeface="Cambria Math" panose="02040503050406030204" pitchFamily="18" charset="0"/>
                          <a:ea typeface="Cambria Math" panose="02040503050406030204" pitchFamily="18" charset="0"/>
                        </a:rPr>
                        <m:t>⋮</m:t>
                      </m:r>
                    </m:oMath>
                  </m:oMathPara>
                </a14:m>
                <a:endParaRPr lang="en-BE" sz="1400" dirty="0"/>
              </a:p>
              <a:p>
                <a:r>
                  <a:rPr lang="en-BE" sz="1400" dirty="0"/>
                  <a:t>k</a:t>
                </a:r>
                <a:r>
                  <a:rPr lang="en-BE" sz="1400" dirty="0">
                    <a:solidFill>
                      <a:srgbClr val="FF0000"/>
                    </a:solidFill>
                  </a:rPr>
                  <a:t>=</a:t>
                </a:r>
                <a:r>
                  <a:rPr lang="en-BE" sz="1400" dirty="0"/>
                  <a:t>0</a:t>
                </a:r>
              </a:p>
              <a:p>
                <a:r>
                  <a:rPr lang="en-BE" sz="1400" dirty="0"/>
                  <a:t>for i in range(2</a:t>
                </a:r>
                <a:r>
                  <a:rPr lang="en-BE" sz="1400" dirty="0">
                    <a:solidFill>
                      <a:srgbClr val="FF0000"/>
                    </a:solidFill>
                  </a:rPr>
                  <a:t>**</a:t>
                </a:r>
                <a:r>
                  <a:rPr lang="en-BE" sz="1400" dirty="0"/>
                  <a:t>n):</a:t>
                </a:r>
              </a:p>
              <a:p>
                <a:r>
                  <a:rPr lang="nl-NL" sz="1400" dirty="0">
                    <a:solidFill>
                      <a:srgbClr val="A6A6A6"/>
                    </a:solidFill>
                    <a:sym typeface="Symbol" pitchFamily="2" charset="2"/>
                  </a:rPr>
                  <a:t></a:t>
                </a:r>
                <a:r>
                  <a:rPr lang="en-BE" sz="1400" dirty="0"/>
                  <a:t>for j in range(2</a:t>
                </a:r>
                <a:r>
                  <a:rPr lang="en-BE" sz="1400" dirty="0">
                    <a:solidFill>
                      <a:srgbClr val="FF0000"/>
                    </a:solidFill>
                  </a:rPr>
                  <a:t>**</a:t>
                </a:r>
                <a:r>
                  <a:rPr lang="en-BE" sz="1400" dirty="0"/>
                  <a:t>n):</a:t>
                </a:r>
              </a:p>
              <a:p>
                <a:r>
                  <a:rPr lang="nl-NL" sz="1400" dirty="0">
                    <a:solidFill>
                      <a:srgbClr val="A6A6A6"/>
                    </a:solidFill>
                    <a:sym typeface="Symbol" pitchFamily="2" charset="2"/>
                  </a:rPr>
                  <a:t></a:t>
                </a:r>
                <a:r>
                  <a:rPr lang="en-BE" sz="1400" dirty="0"/>
                  <a:t>x</a:t>
                </a:r>
                <a:r>
                  <a:rPr lang="en-BE" sz="1400" dirty="0">
                    <a:solidFill>
                      <a:srgbClr val="FF0000"/>
                    </a:solidFill>
                  </a:rPr>
                  <a:t>=</a:t>
                </a:r>
                <a:r>
                  <a:rPr lang="en-BE" sz="1400" dirty="0"/>
                  <a:t>rnd1[k]</a:t>
                </a:r>
                <a:r>
                  <a:rPr lang="en-BE" sz="1400" dirty="0">
                    <a:solidFill>
                      <a:srgbClr val="FF0000"/>
                    </a:solidFill>
                  </a:rPr>
                  <a:t>*</a:t>
                </a:r>
                <a:r>
                  <a:rPr lang="en-BE" sz="1400" dirty="0"/>
                  <a:t>w</a:t>
                </a:r>
              </a:p>
              <a:p>
                <a:r>
                  <a:rPr lang="nl-NL" sz="1400" dirty="0">
                    <a:solidFill>
                      <a:srgbClr val="A6A6A6"/>
                    </a:solidFill>
                    <a:sym typeface="Symbol" pitchFamily="2" charset="2"/>
                  </a:rPr>
                  <a:t></a:t>
                </a:r>
                <a:r>
                  <a:rPr lang="en-BE" sz="1400" dirty="0"/>
                  <a:t>x</a:t>
                </a:r>
                <a:r>
                  <a:rPr lang="en-BE" sz="1400" dirty="0">
                    <a:solidFill>
                      <a:srgbClr val="FF0000"/>
                    </a:solidFill>
                  </a:rPr>
                  <a:t>=</a:t>
                </a:r>
                <a:r>
                  <a:rPr lang="en-BE" sz="1400" dirty="0"/>
                  <a:t>rnd1[k]</a:t>
                </a:r>
                <a:r>
                  <a:rPr lang="en-BE" sz="1400" dirty="0">
                    <a:solidFill>
                      <a:srgbClr val="FF0000"/>
                    </a:solidFill>
                  </a:rPr>
                  <a:t>*</a:t>
                </a:r>
                <a:r>
                  <a:rPr lang="en-BE" sz="1400" dirty="0"/>
                  <a:t>w</a:t>
                </a:r>
                <a:endParaRPr lang="nl-NL" sz="1400" dirty="0">
                  <a:solidFill>
                    <a:srgbClr val="A6A6A6"/>
                  </a:solidFill>
                  <a:sym typeface="Symbol" pitchFamily="2" charset="2"/>
                </a:endParaRPr>
              </a:p>
              <a:p>
                <a:r>
                  <a:rPr lang="nl-NL" sz="1400" dirty="0">
                    <a:solidFill>
                      <a:srgbClr val="A6A6A6"/>
                    </a:solidFill>
                    <a:sym typeface="Symbol" pitchFamily="2" charset="2"/>
                  </a:rPr>
                  <a:t></a:t>
                </a:r>
                <a:r>
                  <a:rPr lang="en-BE" sz="1400" dirty="0"/>
                  <a:t>set_color(zwart)</a:t>
                </a:r>
              </a:p>
              <a:p>
                <a:r>
                  <a:rPr lang="nl-NL" sz="1400" dirty="0">
                    <a:solidFill>
                      <a:srgbClr val="A6A6A6"/>
                    </a:solidFill>
                    <a:sym typeface="Symbol" pitchFamily="2" charset="2"/>
                  </a:rPr>
                  <a:t></a:t>
                </a:r>
                <a:endParaRPr lang="en-BE" sz="1400" dirty="0"/>
              </a:p>
              <a:p>
                <a:r>
                  <a:rPr lang="nl-NL" sz="1400" dirty="0">
                    <a:solidFill>
                      <a:srgbClr val="A6A6A6"/>
                    </a:solidFill>
                    <a:sym typeface="Symbol" pitchFamily="2" charset="2"/>
                  </a:rPr>
                  <a:t></a:t>
                </a:r>
                <a:r>
                  <a:rPr lang="en-GB" sz="1400" dirty="0" err="1">
                    <a:sym typeface="Symbol" pitchFamily="2" charset="2"/>
                  </a:rPr>
                  <a:t>fill_poly</a:t>
                </a:r>
                <a:r>
                  <a:rPr lang="en-GB" sz="1400" dirty="0">
                    <a:sym typeface="Symbol" pitchFamily="2" charset="2"/>
                  </a:rPr>
                  <a:t>(</a:t>
                </a:r>
                <a:r>
                  <a:rPr lang="en-GB" sz="1400" dirty="0" err="1">
                    <a:sym typeface="Symbol" pitchFamily="2" charset="2"/>
                  </a:rPr>
                  <a:t>xlist,ylist</a:t>
                </a:r>
                <a:r>
                  <a:rPr lang="en-GB" sz="1400" dirty="0">
                    <a:sym typeface="Symbol" pitchFamily="2" charset="2"/>
                  </a:rPr>
                  <a:t>)</a:t>
                </a:r>
                <a:endParaRPr lang="en-BE" sz="1400" dirty="0"/>
              </a:p>
              <a:p>
                <a:r>
                  <a:rPr lang="nl-NL" sz="1400" dirty="0">
                    <a:solidFill>
                      <a:srgbClr val="A6A6A6"/>
                    </a:solidFill>
                    <a:sym typeface="Symbol" pitchFamily="2" charset="2"/>
                  </a:rPr>
                  <a:t></a:t>
                </a:r>
                <a:r>
                  <a:rPr lang="en-BE" sz="1400" dirty="0"/>
                  <a:t>k</a:t>
                </a:r>
                <a:r>
                  <a:rPr lang="en-BE" sz="1400" dirty="0">
                    <a:solidFill>
                      <a:srgbClr val="FF0000"/>
                    </a:solidFill>
                  </a:rPr>
                  <a:t>+=</a:t>
                </a:r>
                <a:r>
                  <a:rPr lang="en-BE" sz="1400" dirty="0"/>
                  <a:t>1</a:t>
                </a:r>
              </a:p>
            </p:txBody>
          </p:sp>
        </mc:Choice>
        <mc:Fallback xmlns="">
          <p:sp>
            <p:nvSpPr>
              <p:cNvPr id="27" name="Rectangle 26">
                <a:extLst>
                  <a:ext uri="{FF2B5EF4-FFF2-40B4-BE49-F238E27FC236}">
                    <a16:creationId xmlns:a16="http://schemas.microsoft.com/office/drawing/2014/main" id="{AC50A362-E147-3F44-9D22-B63A2068CED4}"/>
                  </a:ext>
                </a:extLst>
              </p:cNvPr>
              <p:cNvSpPr>
                <a:spLocks noRot="1" noChangeAspect="1" noMove="1" noResize="1" noEditPoints="1" noAdjustHandles="1" noChangeArrowheads="1" noChangeShapeType="1" noTextEdit="1"/>
              </p:cNvSpPr>
              <p:nvPr/>
            </p:nvSpPr>
            <p:spPr>
              <a:xfrm>
                <a:off x="695325" y="3208350"/>
                <a:ext cx="4244039" cy="3108543"/>
              </a:xfrm>
              <a:prstGeom prst="rect">
                <a:avLst/>
              </a:prstGeom>
              <a:blipFill>
                <a:blip r:embed="rId11"/>
                <a:stretch>
                  <a:fillRect l="-299" t="-407" b="-1626"/>
                </a:stretch>
              </a:blipFill>
            </p:spPr>
            <p:txBody>
              <a:bodyPr/>
              <a:lstStyle/>
              <a:p>
                <a:r>
                  <a:rPr lang="en-BE">
                    <a:noFill/>
                  </a:rPr>
                  <a:t> </a:t>
                </a:r>
              </a:p>
            </p:txBody>
          </p:sp>
        </mc:Fallback>
      </mc:AlternateContent>
      <p:sp>
        <p:nvSpPr>
          <p:cNvPr id="29" name="Rectangle 28">
            <a:extLst>
              <a:ext uri="{FF2B5EF4-FFF2-40B4-BE49-F238E27FC236}">
                <a16:creationId xmlns:a16="http://schemas.microsoft.com/office/drawing/2014/main" id="{08898664-10B4-A843-99CD-5D1AD873AC06}"/>
              </a:ext>
            </a:extLst>
          </p:cNvPr>
          <p:cNvSpPr/>
          <p:nvPr/>
        </p:nvSpPr>
        <p:spPr>
          <a:xfrm>
            <a:off x="4493767" y="3201652"/>
            <a:ext cx="4244039" cy="3108543"/>
          </a:xfrm>
          <a:prstGeom prst="rect">
            <a:avLst/>
          </a:prstGeom>
        </p:spPr>
        <p:txBody>
          <a:bodyPr wrap="square">
            <a:spAutoFit/>
          </a:bodyPr>
          <a:lstStyle/>
          <a:p>
            <a:r>
              <a:rPr lang="en-GB" sz="1400" dirty="0">
                <a:solidFill>
                  <a:srgbClr val="0000FF"/>
                </a:solidFill>
              </a:rPr>
              <a:t>if</a:t>
            </a:r>
            <a:r>
              <a:rPr lang="en-GB" sz="1400" dirty="0"/>
              <a:t> x </a:t>
            </a:r>
            <a:r>
              <a:rPr lang="en-GB" sz="1400" dirty="0">
                <a:solidFill>
                  <a:srgbClr val="FF0000"/>
                </a:solidFill>
              </a:rPr>
              <a:t>==</a:t>
            </a:r>
            <a:r>
              <a:rPr lang="en-GB" sz="1400" dirty="0"/>
              <a:t> 0:</a:t>
            </a:r>
          </a:p>
          <a:p>
            <a:r>
              <a:rPr lang="nl-NL" sz="1400" dirty="0">
                <a:solidFill>
                  <a:srgbClr val="A6A6A6"/>
                </a:solidFill>
                <a:sym typeface="Symbol" pitchFamily="2" charset="2"/>
              </a:rPr>
              <a:t></a:t>
            </a:r>
            <a:r>
              <a:rPr lang="en-GB" sz="1400" dirty="0">
                <a:solidFill>
                  <a:srgbClr val="0000FF"/>
                </a:solidFill>
              </a:rPr>
              <a:t>if</a:t>
            </a:r>
            <a:r>
              <a:rPr lang="en-GB" sz="1400" dirty="0"/>
              <a:t> y</a:t>
            </a:r>
            <a:r>
              <a:rPr lang="en-GB" sz="1400" dirty="0">
                <a:solidFill>
                  <a:srgbClr val="FF0000"/>
                </a:solidFill>
              </a:rPr>
              <a:t>==</a:t>
            </a:r>
            <a:r>
              <a:rPr lang="en-GB" sz="1400" dirty="0"/>
              <a:t>0:</a:t>
            </a:r>
          </a:p>
          <a:p>
            <a:r>
              <a:rPr lang="nl-NL" sz="1400" dirty="0">
                <a:solidFill>
                  <a:srgbClr val="A6A6A6"/>
                </a:solidFill>
                <a:sym typeface="Symbol" pitchFamily="2" charset="2"/>
              </a:rPr>
              <a:t></a:t>
            </a:r>
            <a:r>
              <a:rPr lang="en-GB" sz="1400" dirty="0" err="1"/>
              <a:t>xlist</a:t>
            </a:r>
            <a:r>
              <a:rPr lang="en-GB" sz="1400" dirty="0">
                <a:solidFill>
                  <a:srgbClr val="FF0000"/>
                </a:solidFill>
              </a:rPr>
              <a:t>=</a:t>
            </a:r>
            <a:r>
              <a:rPr lang="en-GB" sz="1400" dirty="0"/>
              <a:t>[w</a:t>
            </a:r>
            <a:r>
              <a:rPr lang="en-GB" sz="1400" dirty="0">
                <a:solidFill>
                  <a:srgbClr val="FF0000"/>
                </a:solidFill>
              </a:rPr>
              <a:t>*</a:t>
            </a:r>
            <a:r>
              <a:rPr lang="en-GB" sz="1400" dirty="0" err="1"/>
              <a:t>i,w</a:t>
            </a:r>
            <a:r>
              <a:rPr lang="en-GB" sz="1400" dirty="0">
                <a:solidFill>
                  <a:srgbClr val="FF0000"/>
                </a:solidFill>
              </a:rPr>
              <a:t>*</a:t>
            </a:r>
            <a:r>
              <a:rPr lang="en-GB" sz="1400" dirty="0"/>
              <a:t>(i</a:t>
            </a:r>
            <a:r>
              <a:rPr lang="en-GB" sz="1400" dirty="0">
                <a:solidFill>
                  <a:srgbClr val="FF0000"/>
                </a:solidFill>
              </a:rPr>
              <a:t>+</a:t>
            </a:r>
            <a:r>
              <a:rPr lang="en-GB" sz="1400" dirty="0"/>
              <a:t>1),w</a:t>
            </a:r>
            <a:r>
              <a:rPr lang="en-GB" sz="1400" dirty="0">
                <a:solidFill>
                  <a:srgbClr val="FF0000"/>
                </a:solidFill>
              </a:rPr>
              <a:t>*</a:t>
            </a:r>
            <a:r>
              <a:rPr lang="en-GB" sz="1400" dirty="0"/>
              <a:t>(i</a:t>
            </a:r>
            <a:r>
              <a:rPr lang="en-GB" sz="1400" dirty="0">
                <a:solidFill>
                  <a:srgbClr val="FF0000"/>
                </a:solidFill>
              </a:rPr>
              <a:t>+</a:t>
            </a:r>
            <a:r>
              <a:rPr lang="en-GB" sz="1400" dirty="0"/>
              <a:t>1),w</a:t>
            </a:r>
            <a:r>
              <a:rPr lang="en-GB" sz="1400" dirty="0">
                <a:solidFill>
                  <a:srgbClr val="FF0000"/>
                </a:solidFill>
              </a:rPr>
              <a:t>*</a:t>
            </a:r>
            <a:r>
              <a:rPr lang="en-GB" sz="1400" dirty="0"/>
              <a:t>i]</a:t>
            </a:r>
          </a:p>
          <a:p>
            <a:r>
              <a:rPr lang="nl-NL" sz="1400" dirty="0">
                <a:solidFill>
                  <a:srgbClr val="A6A6A6"/>
                </a:solidFill>
                <a:sym typeface="Symbol" pitchFamily="2" charset="2"/>
              </a:rPr>
              <a:t></a:t>
            </a:r>
            <a:r>
              <a:rPr lang="en-GB" sz="1400" dirty="0" err="1"/>
              <a:t>ylist</a:t>
            </a:r>
            <a:r>
              <a:rPr lang="en-GB" sz="1400" dirty="0">
                <a:solidFill>
                  <a:srgbClr val="FF0000"/>
                </a:solidFill>
              </a:rPr>
              <a:t>=</a:t>
            </a:r>
            <a:r>
              <a:rPr lang="en-GB" sz="1400" dirty="0"/>
              <a:t>[w</a:t>
            </a:r>
            <a:r>
              <a:rPr lang="en-GB" sz="1400" dirty="0">
                <a:solidFill>
                  <a:srgbClr val="FF0000"/>
                </a:solidFill>
              </a:rPr>
              <a:t>*</a:t>
            </a:r>
            <a:r>
              <a:rPr lang="en-GB" sz="1400" dirty="0" err="1"/>
              <a:t>j,w</a:t>
            </a:r>
            <a:r>
              <a:rPr lang="en-GB" sz="1400" dirty="0">
                <a:solidFill>
                  <a:srgbClr val="FF0000"/>
                </a:solidFill>
              </a:rPr>
              <a:t>*</a:t>
            </a:r>
            <a:r>
              <a:rPr lang="en-GB" sz="1400" dirty="0"/>
              <a:t>(j</a:t>
            </a:r>
            <a:r>
              <a:rPr lang="en-GB" sz="1400" dirty="0">
                <a:solidFill>
                  <a:srgbClr val="FF0000"/>
                </a:solidFill>
              </a:rPr>
              <a:t>+</a:t>
            </a:r>
            <a:r>
              <a:rPr lang="en-GB" sz="1400" dirty="0"/>
              <a:t>1),w</a:t>
            </a:r>
            <a:r>
              <a:rPr lang="en-GB" sz="1400" dirty="0">
                <a:solidFill>
                  <a:srgbClr val="FF0000"/>
                </a:solidFill>
              </a:rPr>
              <a:t>*</a:t>
            </a:r>
            <a:r>
              <a:rPr lang="en-GB" sz="1400" dirty="0" err="1"/>
              <a:t>j,w</a:t>
            </a:r>
            <a:r>
              <a:rPr lang="en-GB" sz="1400" dirty="0">
                <a:solidFill>
                  <a:srgbClr val="FF0000"/>
                </a:solidFill>
              </a:rPr>
              <a:t>*</a:t>
            </a:r>
            <a:r>
              <a:rPr lang="en-GB" sz="1400" dirty="0"/>
              <a:t>j]</a:t>
            </a:r>
          </a:p>
          <a:p>
            <a:r>
              <a:rPr lang="nl-NL" sz="1400" dirty="0">
                <a:solidFill>
                  <a:srgbClr val="A6A6A6"/>
                </a:solidFill>
                <a:sym typeface="Symbol" pitchFamily="2" charset="2"/>
              </a:rPr>
              <a:t></a:t>
            </a:r>
            <a:r>
              <a:rPr lang="en-GB" sz="1400" dirty="0">
                <a:solidFill>
                  <a:srgbClr val="0000FF"/>
                </a:solidFill>
              </a:rPr>
              <a:t>else</a:t>
            </a:r>
            <a:r>
              <a:rPr lang="en-GB" sz="1400" dirty="0"/>
              <a:t>:</a:t>
            </a:r>
          </a:p>
          <a:p>
            <a:r>
              <a:rPr lang="nl-NL" sz="1400" dirty="0">
                <a:solidFill>
                  <a:srgbClr val="A6A6A6"/>
                </a:solidFill>
                <a:sym typeface="Symbol" pitchFamily="2" charset="2"/>
              </a:rPr>
              <a:t></a:t>
            </a:r>
            <a:r>
              <a:rPr lang="en-GB" sz="1400" dirty="0" err="1"/>
              <a:t>xlist</a:t>
            </a:r>
            <a:r>
              <a:rPr lang="en-GB" sz="1400" dirty="0">
                <a:solidFill>
                  <a:srgbClr val="FF0000"/>
                </a:solidFill>
              </a:rPr>
              <a:t>=</a:t>
            </a:r>
            <a:r>
              <a:rPr lang="en-GB" sz="1400" dirty="0"/>
              <a:t>[w</a:t>
            </a:r>
            <a:r>
              <a:rPr lang="en-GB" sz="1400" dirty="0">
                <a:solidFill>
                  <a:srgbClr val="FF0000"/>
                </a:solidFill>
              </a:rPr>
              <a:t>*</a:t>
            </a:r>
            <a:r>
              <a:rPr lang="en-GB" sz="1400" dirty="0" err="1"/>
              <a:t>i,w</a:t>
            </a:r>
            <a:r>
              <a:rPr lang="en-GB" sz="1400" dirty="0">
                <a:solidFill>
                  <a:srgbClr val="FF0000"/>
                </a:solidFill>
              </a:rPr>
              <a:t>*</a:t>
            </a:r>
            <a:r>
              <a:rPr lang="en-GB" sz="1400" dirty="0"/>
              <a:t>(i</a:t>
            </a:r>
            <a:r>
              <a:rPr lang="en-GB" sz="1400" dirty="0">
                <a:solidFill>
                  <a:srgbClr val="FF0000"/>
                </a:solidFill>
              </a:rPr>
              <a:t>+</a:t>
            </a:r>
            <a:r>
              <a:rPr lang="en-GB" sz="1400" dirty="0"/>
              <a:t>1),w</a:t>
            </a:r>
            <a:r>
              <a:rPr lang="en-GB" sz="1400" dirty="0">
                <a:solidFill>
                  <a:srgbClr val="FF0000"/>
                </a:solidFill>
              </a:rPr>
              <a:t>*</a:t>
            </a:r>
            <a:r>
              <a:rPr lang="en-GB" sz="1400" dirty="0" err="1"/>
              <a:t>i,w</a:t>
            </a:r>
            <a:r>
              <a:rPr lang="en-GB" sz="1400" dirty="0">
                <a:solidFill>
                  <a:srgbClr val="FF0000"/>
                </a:solidFill>
              </a:rPr>
              <a:t>*</a:t>
            </a:r>
            <a:r>
              <a:rPr lang="en-GB" sz="1400" dirty="0"/>
              <a:t>i]</a:t>
            </a:r>
          </a:p>
          <a:p>
            <a:r>
              <a:rPr lang="nl-NL" sz="1400" dirty="0">
                <a:solidFill>
                  <a:srgbClr val="A6A6A6"/>
                </a:solidFill>
                <a:sym typeface="Symbol" pitchFamily="2" charset="2"/>
              </a:rPr>
              <a:t></a:t>
            </a:r>
            <a:r>
              <a:rPr lang="en-GB" sz="1400" dirty="0" err="1"/>
              <a:t>ylist</a:t>
            </a:r>
            <a:r>
              <a:rPr lang="en-GB" sz="1400" dirty="0">
                <a:solidFill>
                  <a:srgbClr val="FF0000"/>
                </a:solidFill>
              </a:rPr>
              <a:t>=</a:t>
            </a:r>
            <a:r>
              <a:rPr lang="en-GB" sz="1400" dirty="0"/>
              <a:t>[w</a:t>
            </a:r>
            <a:r>
              <a:rPr lang="en-GB" sz="1400" dirty="0">
                <a:solidFill>
                  <a:srgbClr val="FF0000"/>
                </a:solidFill>
              </a:rPr>
              <a:t>*</a:t>
            </a:r>
            <a:r>
              <a:rPr lang="en-GB" sz="1400" dirty="0" err="1"/>
              <a:t>j,w</a:t>
            </a:r>
            <a:r>
              <a:rPr lang="en-GB" sz="1400" dirty="0">
                <a:solidFill>
                  <a:srgbClr val="FF0000"/>
                </a:solidFill>
              </a:rPr>
              <a:t>*</a:t>
            </a:r>
            <a:r>
              <a:rPr lang="en-GB" sz="1400" dirty="0"/>
              <a:t>(j</a:t>
            </a:r>
            <a:r>
              <a:rPr lang="en-GB" sz="1400" dirty="0">
                <a:solidFill>
                  <a:srgbClr val="FF0000"/>
                </a:solidFill>
              </a:rPr>
              <a:t>+</a:t>
            </a:r>
            <a:r>
              <a:rPr lang="en-GB" sz="1400" dirty="0"/>
              <a:t>1),w</a:t>
            </a:r>
            <a:r>
              <a:rPr lang="en-GB" sz="1400" dirty="0">
                <a:solidFill>
                  <a:srgbClr val="FF0000"/>
                </a:solidFill>
              </a:rPr>
              <a:t>*</a:t>
            </a:r>
            <a:r>
              <a:rPr lang="en-GB" sz="1400" dirty="0"/>
              <a:t>(j</a:t>
            </a:r>
            <a:r>
              <a:rPr lang="en-GB" sz="1400" dirty="0">
                <a:solidFill>
                  <a:srgbClr val="FF0000"/>
                </a:solidFill>
              </a:rPr>
              <a:t>+</a:t>
            </a:r>
            <a:r>
              <a:rPr lang="en-GB" sz="1400" dirty="0"/>
              <a:t>1),w</a:t>
            </a:r>
            <a:r>
              <a:rPr lang="en-GB" sz="1400" dirty="0">
                <a:solidFill>
                  <a:srgbClr val="FF0000"/>
                </a:solidFill>
              </a:rPr>
              <a:t>*</a:t>
            </a:r>
            <a:r>
              <a:rPr lang="en-GB" sz="1400" dirty="0"/>
              <a:t>j]</a:t>
            </a:r>
          </a:p>
          <a:p>
            <a:r>
              <a:rPr lang="en-GB" sz="1400" dirty="0">
                <a:solidFill>
                  <a:srgbClr val="0000FF"/>
                </a:solidFill>
              </a:rPr>
              <a:t>else</a:t>
            </a:r>
            <a:r>
              <a:rPr lang="en-GB" sz="1400" dirty="0"/>
              <a:t>:</a:t>
            </a:r>
          </a:p>
          <a:p>
            <a:r>
              <a:rPr lang="nl-NL" sz="1400" dirty="0">
                <a:solidFill>
                  <a:srgbClr val="A6A6A6"/>
                </a:solidFill>
                <a:sym typeface="Symbol" pitchFamily="2" charset="2"/>
              </a:rPr>
              <a:t></a:t>
            </a:r>
            <a:r>
              <a:rPr lang="en-GB" sz="1400" dirty="0">
                <a:solidFill>
                  <a:srgbClr val="0000FF"/>
                </a:solidFill>
              </a:rPr>
              <a:t>if</a:t>
            </a:r>
            <a:r>
              <a:rPr lang="en-GB" sz="1400" dirty="0"/>
              <a:t> y==0:</a:t>
            </a:r>
          </a:p>
          <a:p>
            <a:r>
              <a:rPr lang="nl-NL" sz="1400" dirty="0">
                <a:solidFill>
                  <a:srgbClr val="A6A6A6"/>
                </a:solidFill>
                <a:sym typeface="Symbol" pitchFamily="2" charset="2"/>
              </a:rPr>
              <a:t></a:t>
            </a:r>
            <a:r>
              <a:rPr lang="en-GB" sz="1400" dirty="0" err="1"/>
              <a:t>xlist</a:t>
            </a:r>
            <a:r>
              <a:rPr lang="en-GB" sz="1400" dirty="0">
                <a:solidFill>
                  <a:srgbClr val="FF0000"/>
                </a:solidFill>
              </a:rPr>
              <a:t>=</a:t>
            </a:r>
            <a:r>
              <a:rPr lang="en-GB" sz="1400" dirty="0"/>
              <a:t>[w</a:t>
            </a:r>
            <a:r>
              <a:rPr lang="en-GB" sz="1400" dirty="0">
                <a:solidFill>
                  <a:srgbClr val="FF0000"/>
                </a:solidFill>
              </a:rPr>
              <a:t>*</a:t>
            </a:r>
            <a:r>
              <a:rPr lang="en-GB" sz="1400" dirty="0"/>
              <a:t>(i</a:t>
            </a:r>
            <a:r>
              <a:rPr lang="en-GB" sz="1400" dirty="0">
                <a:solidFill>
                  <a:srgbClr val="FF0000"/>
                </a:solidFill>
              </a:rPr>
              <a:t>+</a:t>
            </a:r>
            <a:r>
              <a:rPr lang="en-GB" sz="1400" dirty="0"/>
              <a:t>1),w</a:t>
            </a:r>
            <a:r>
              <a:rPr lang="en-GB" sz="1400" dirty="0">
                <a:solidFill>
                  <a:srgbClr val="FF0000"/>
                </a:solidFill>
              </a:rPr>
              <a:t>*</a:t>
            </a:r>
            <a:r>
              <a:rPr lang="en-GB" sz="1400" dirty="0" err="1"/>
              <a:t>i,w</a:t>
            </a:r>
            <a:r>
              <a:rPr lang="en-GB" sz="1400" dirty="0">
                <a:solidFill>
                  <a:srgbClr val="FF0000"/>
                </a:solidFill>
              </a:rPr>
              <a:t>*</a:t>
            </a:r>
            <a:r>
              <a:rPr lang="en-GB" sz="1400" dirty="0" err="1"/>
              <a:t>i,w</a:t>
            </a:r>
            <a:r>
              <a:rPr lang="en-GB" sz="1400" dirty="0">
                <a:solidFill>
                  <a:srgbClr val="FF0000"/>
                </a:solidFill>
              </a:rPr>
              <a:t>*</a:t>
            </a:r>
            <a:r>
              <a:rPr lang="en-GB" sz="1400" dirty="0"/>
              <a:t>(i+1)]</a:t>
            </a:r>
          </a:p>
          <a:p>
            <a:r>
              <a:rPr lang="nl-NL" sz="1400" dirty="0">
                <a:solidFill>
                  <a:srgbClr val="A6A6A6"/>
                </a:solidFill>
                <a:sym typeface="Symbol" pitchFamily="2" charset="2"/>
              </a:rPr>
              <a:t></a:t>
            </a:r>
            <a:r>
              <a:rPr lang="en-GB" sz="1400" dirty="0" err="1"/>
              <a:t>ylist</a:t>
            </a:r>
            <a:r>
              <a:rPr lang="en-GB" sz="1400" dirty="0">
                <a:solidFill>
                  <a:srgbClr val="FF0000"/>
                </a:solidFill>
              </a:rPr>
              <a:t>=</a:t>
            </a:r>
            <a:r>
              <a:rPr lang="en-GB" sz="1400" dirty="0"/>
              <a:t>[w</a:t>
            </a:r>
            <a:r>
              <a:rPr lang="en-GB" sz="1400" dirty="0">
                <a:solidFill>
                  <a:srgbClr val="FF0000"/>
                </a:solidFill>
              </a:rPr>
              <a:t>*</a:t>
            </a:r>
            <a:r>
              <a:rPr lang="en-GB" sz="1400" dirty="0" err="1"/>
              <a:t>j,w</a:t>
            </a:r>
            <a:r>
              <a:rPr lang="en-GB" sz="1400" dirty="0">
                <a:solidFill>
                  <a:srgbClr val="FF0000"/>
                </a:solidFill>
              </a:rPr>
              <a:t>*</a:t>
            </a:r>
            <a:r>
              <a:rPr lang="en-GB" sz="1400" dirty="0"/>
              <a:t>(j+1),w</a:t>
            </a:r>
            <a:r>
              <a:rPr lang="en-GB" sz="1400" dirty="0">
                <a:solidFill>
                  <a:srgbClr val="FF0000"/>
                </a:solidFill>
              </a:rPr>
              <a:t>*</a:t>
            </a:r>
            <a:r>
              <a:rPr lang="en-GB" sz="1400" dirty="0" err="1"/>
              <a:t>j,w</a:t>
            </a:r>
            <a:r>
              <a:rPr lang="en-GB" sz="1400" dirty="0">
                <a:solidFill>
                  <a:srgbClr val="FF0000"/>
                </a:solidFill>
              </a:rPr>
              <a:t>*</a:t>
            </a:r>
            <a:r>
              <a:rPr lang="en-GB" sz="1400" dirty="0"/>
              <a:t>j]</a:t>
            </a:r>
          </a:p>
          <a:p>
            <a:r>
              <a:rPr lang="nl-NL" sz="1400" dirty="0">
                <a:solidFill>
                  <a:srgbClr val="A6A6A6"/>
                </a:solidFill>
                <a:sym typeface="Symbol" pitchFamily="2" charset="2"/>
              </a:rPr>
              <a:t></a:t>
            </a:r>
            <a:r>
              <a:rPr lang="en-GB" sz="1400" dirty="0">
                <a:solidFill>
                  <a:srgbClr val="0000FF"/>
                </a:solidFill>
              </a:rPr>
              <a:t>else</a:t>
            </a:r>
            <a:r>
              <a:rPr lang="en-GB" sz="1400" dirty="0"/>
              <a:t>:</a:t>
            </a:r>
          </a:p>
          <a:p>
            <a:r>
              <a:rPr lang="nl-NL" sz="1400" dirty="0">
                <a:solidFill>
                  <a:srgbClr val="A6A6A6"/>
                </a:solidFill>
                <a:sym typeface="Symbol" pitchFamily="2" charset="2"/>
              </a:rPr>
              <a:t></a:t>
            </a:r>
            <a:r>
              <a:rPr lang="en-GB" sz="1400" dirty="0" err="1"/>
              <a:t>xlist</a:t>
            </a:r>
            <a:r>
              <a:rPr lang="en-GB" sz="1400" dirty="0">
                <a:solidFill>
                  <a:srgbClr val="FF0000"/>
                </a:solidFill>
              </a:rPr>
              <a:t>=</a:t>
            </a:r>
            <a:r>
              <a:rPr lang="en-GB" sz="1400" dirty="0"/>
              <a:t>[w</a:t>
            </a:r>
            <a:r>
              <a:rPr lang="en-GB" sz="1400" dirty="0">
                <a:solidFill>
                  <a:srgbClr val="FF0000"/>
                </a:solidFill>
              </a:rPr>
              <a:t>*</a:t>
            </a:r>
            <a:r>
              <a:rPr lang="en-GB" sz="1400" dirty="0"/>
              <a:t>(i</a:t>
            </a:r>
            <a:r>
              <a:rPr lang="en-GB" sz="1400" dirty="0">
                <a:solidFill>
                  <a:srgbClr val="FF0000"/>
                </a:solidFill>
              </a:rPr>
              <a:t>+</a:t>
            </a:r>
            <a:r>
              <a:rPr lang="en-GB" sz="1400" dirty="0"/>
              <a:t>1),w</a:t>
            </a:r>
            <a:r>
              <a:rPr lang="en-GB" sz="1400" dirty="0">
                <a:solidFill>
                  <a:srgbClr val="FF0000"/>
                </a:solidFill>
              </a:rPr>
              <a:t>*</a:t>
            </a:r>
            <a:r>
              <a:rPr lang="en-GB" sz="1400" dirty="0" err="1"/>
              <a:t>i,w</a:t>
            </a:r>
            <a:r>
              <a:rPr lang="en-GB" sz="1400" dirty="0">
                <a:solidFill>
                  <a:srgbClr val="FF0000"/>
                </a:solidFill>
              </a:rPr>
              <a:t>*</a:t>
            </a:r>
            <a:r>
              <a:rPr lang="en-GB" sz="1400" dirty="0"/>
              <a:t>(i</a:t>
            </a:r>
            <a:r>
              <a:rPr lang="en-GB" sz="1400" dirty="0">
                <a:solidFill>
                  <a:srgbClr val="FF0000"/>
                </a:solidFill>
              </a:rPr>
              <a:t>+</a:t>
            </a:r>
            <a:r>
              <a:rPr lang="en-GB" sz="1400" dirty="0"/>
              <a:t>1),w</a:t>
            </a:r>
            <a:r>
              <a:rPr lang="en-GB" sz="1400" dirty="0">
                <a:solidFill>
                  <a:srgbClr val="FF0000"/>
                </a:solidFill>
              </a:rPr>
              <a:t>*</a:t>
            </a:r>
            <a:r>
              <a:rPr lang="en-GB" sz="1400" dirty="0"/>
              <a:t>(i</a:t>
            </a:r>
            <a:r>
              <a:rPr lang="en-GB" sz="1400" dirty="0">
                <a:solidFill>
                  <a:srgbClr val="FF0000"/>
                </a:solidFill>
              </a:rPr>
              <a:t>+</a:t>
            </a:r>
            <a:r>
              <a:rPr lang="en-GB" sz="1400" dirty="0"/>
              <a:t>1)]</a:t>
            </a:r>
          </a:p>
          <a:p>
            <a:r>
              <a:rPr lang="nl-NL" sz="1400" dirty="0">
                <a:solidFill>
                  <a:srgbClr val="A6A6A6"/>
                </a:solidFill>
                <a:sym typeface="Symbol" pitchFamily="2" charset="2"/>
              </a:rPr>
              <a:t></a:t>
            </a:r>
            <a:r>
              <a:rPr lang="en-GB" sz="1400" dirty="0" err="1"/>
              <a:t>ylist</a:t>
            </a:r>
            <a:r>
              <a:rPr lang="en-GB" sz="1400" dirty="0">
                <a:solidFill>
                  <a:srgbClr val="FF0000"/>
                </a:solidFill>
              </a:rPr>
              <a:t>=</a:t>
            </a:r>
            <a:r>
              <a:rPr lang="en-GB" sz="1400" dirty="0"/>
              <a:t>[w</a:t>
            </a:r>
            <a:r>
              <a:rPr lang="en-GB" sz="1400" dirty="0">
                <a:solidFill>
                  <a:srgbClr val="FF0000"/>
                </a:solidFill>
              </a:rPr>
              <a:t>*</a:t>
            </a:r>
            <a:r>
              <a:rPr lang="en-GB" sz="1400" dirty="0" err="1"/>
              <a:t>j,w</a:t>
            </a:r>
            <a:r>
              <a:rPr lang="en-GB" sz="1400" dirty="0">
                <a:solidFill>
                  <a:srgbClr val="FF0000"/>
                </a:solidFill>
              </a:rPr>
              <a:t>*</a:t>
            </a:r>
            <a:r>
              <a:rPr lang="en-GB" sz="1400" dirty="0"/>
              <a:t>(j</a:t>
            </a:r>
            <a:r>
              <a:rPr lang="en-GB" sz="1400" dirty="0">
                <a:solidFill>
                  <a:srgbClr val="FF0000"/>
                </a:solidFill>
              </a:rPr>
              <a:t>+</a:t>
            </a:r>
            <a:r>
              <a:rPr lang="en-GB" sz="1400" dirty="0"/>
              <a:t>1),w</a:t>
            </a:r>
            <a:r>
              <a:rPr lang="en-GB" sz="1400" dirty="0">
                <a:solidFill>
                  <a:srgbClr val="FF0000"/>
                </a:solidFill>
              </a:rPr>
              <a:t>*</a:t>
            </a:r>
            <a:r>
              <a:rPr lang="en-GB" sz="1400" dirty="0"/>
              <a:t>(j</a:t>
            </a:r>
            <a:r>
              <a:rPr lang="en-GB" sz="1400" dirty="0">
                <a:solidFill>
                  <a:srgbClr val="FF0000"/>
                </a:solidFill>
              </a:rPr>
              <a:t>+</a:t>
            </a:r>
            <a:r>
              <a:rPr lang="en-GB" sz="1400" dirty="0"/>
              <a:t>1),w</a:t>
            </a:r>
            <a:r>
              <a:rPr lang="en-GB" sz="1400" dirty="0">
                <a:solidFill>
                  <a:srgbClr val="FF0000"/>
                </a:solidFill>
              </a:rPr>
              <a:t>*</a:t>
            </a:r>
            <a:r>
              <a:rPr lang="en-GB" sz="1400" dirty="0"/>
              <a:t>j]</a:t>
            </a:r>
            <a:endParaRPr lang="en-BE" sz="1400" dirty="0"/>
          </a:p>
        </p:txBody>
      </p:sp>
      <p:cxnSp>
        <p:nvCxnSpPr>
          <p:cNvPr id="30" name="Straight Arrow Connector 29">
            <a:extLst>
              <a:ext uri="{FF2B5EF4-FFF2-40B4-BE49-F238E27FC236}">
                <a16:creationId xmlns:a16="http://schemas.microsoft.com/office/drawing/2014/main" id="{33B57C0F-1493-7C4A-A905-74EB7A12726C}"/>
              </a:ext>
            </a:extLst>
          </p:cNvPr>
          <p:cNvCxnSpPr>
            <a:cxnSpLocks/>
          </p:cNvCxnSpPr>
          <p:nvPr/>
        </p:nvCxnSpPr>
        <p:spPr>
          <a:xfrm flipH="1">
            <a:off x="1951474" y="5713047"/>
            <a:ext cx="2476688" cy="0"/>
          </a:xfrm>
          <a:prstGeom prst="straightConnector1">
            <a:avLst/>
          </a:prstGeom>
          <a:ln>
            <a:tailEnd type="triangle" w="lg" len="med"/>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93FA5B93-67E1-064B-921C-3DAA6E8DD90C}"/>
              </a:ext>
            </a:extLst>
          </p:cNvPr>
          <p:cNvPicPr>
            <a:picLocks noChangeAspect="1"/>
          </p:cNvPicPr>
          <p:nvPr/>
        </p:nvPicPr>
        <p:blipFill>
          <a:blip r:embed="rId12"/>
          <a:stretch>
            <a:fillRect/>
          </a:stretch>
        </p:blipFill>
        <p:spPr>
          <a:xfrm>
            <a:off x="8483599" y="3730528"/>
            <a:ext cx="3351969" cy="2513977"/>
          </a:xfrm>
          <a:prstGeom prst="rect">
            <a:avLst/>
          </a:prstGeom>
        </p:spPr>
      </p:pic>
    </p:spTree>
    <p:extLst>
      <p:ext uri="{BB962C8B-B14F-4D97-AF65-F5344CB8AC3E}">
        <p14:creationId xmlns:p14="http://schemas.microsoft.com/office/powerpoint/2010/main" val="310816840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1BD37EED-8487-9649-87E5-112ACDBD60D7}"/>
              </a:ext>
            </a:extLst>
          </p:cNvPr>
          <p:cNvSpPr txBox="1"/>
          <p:nvPr/>
        </p:nvSpPr>
        <p:spPr>
          <a:xfrm>
            <a:off x="304402" y="404813"/>
            <a:ext cx="3760517" cy="954107"/>
          </a:xfrm>
          <a:prstGeom prst="rect">
            <a:avLst/>
          </a:prstGeom>
          <a:noFill/>
        </p:spPr>
        <p:txBody>
          <a:bodyPr wrap="none" rtlCol="0">
            <a:spAutoFit/>
          </a:bodyPr>
          <a:lstStyle/>
          <a:p>
            <a:r>
              <a:rPr lang="en-BE" sz="2800" b="1" dirty="0">
                <a:solidFill>
                  <a:srgbClr val="932833"/>
                </a:solidFill>
              </a:rPr>
              <a:t>Computational Thinking</a:t>
            </a:r>
            <a:br>
              <a:rPr lang="en-BE" sz="2800" b="1" dirty="0">
                <a:solidFill>
                  <a:srgbClr val="932833"/>
                </a:solidFill>
              </a:rPr>
            </a:br>
            <a:r>
              <a:rPr lang="en-BE" sz="2800" b="1" i="1" dirty="0">
                <a:solidFill>
                  <a:srgbClr val="932833"/>
                </a:solidFill>
              </a:rPr>
              <a:t>in de klas</a:t>
            </a:r>
          </a:p>
        </p:txBody>
      </p:sp>
      <p:sp>
        <p:nvSpPr>
          <p:cNvPr id="36" name="TextBox 35">
            <a:extLst>
              <a:ext uri="{FF2B5EF4-FFF2-40B4-BE49-F238E27FC236}">
                <a16:creationId xmlns:a16="http://schemas.microsoft.com/office/drawing/2014/main" id="{57D8E8D9-3C61-3B45-890A-8ED7FD030929}"/>
              </a:ext>
            </a:extLst>
          </p:cNvPr>
          <p:cNvSpPr txBox="1"/>
          <p:nvPr/>
        </p:nvSpPr>
        <p:spPr>
          <a:xfrm>
            <a:off x="10755834" y="404812"/>
            <a:ext cx="1180195" cy="1384995"/>
          </a:xfrm>
          <a:prstGeom prst="rect">
            <a:avLst/>
          </a:prstGeom>
          <a:noFill/>
        </p:spPr>
        <p:txBody>
          <a:bodyPr wrap="none" rtlCol="0">
            <a:spAutoFit/>
          </a:bodyPr>
          <a:lstStyle/>
          <a:p>
            <a:pPr algn="r"/>
            <a:r>
              <a:rPr lang="en-GB" sz="2800" b="1" i="1" dirty="0">
                <a:solidFill>
                  <a:srgbClr val="932833"/>
                </a:solidFill>
              </a:rPr>
              <a:t>Screen</a:t>
            </a:r>
          </a:p>
          <a:p>
            <a:pPr algn="r"/>
            <a:r>
              <a:rPr lang="en-GB" sz="2800" b="1" i="1" dirty="0">
                <a:solidFill>
                  <a:srgbClr val="932833"/>
                </a:solidFill>
              </a:rPr>
              <a:t>Saver</a:t>
            </a:r>
          </a:p>
          <a:p>
            <a:pPr algn="r"/>
            <a:endParaRPr lang="en-BE" sz="2800" b="1" i="1" dirty="0">
              <a:solidFill>
                <a:srgbClr val="932833"/>
              </a:solidFill>
            </a:endParaRPr>
          </a:p>
        </p:txBody>
      </p:sp>
      <p:sp>
        <p:nvSpPr>
          <p:cNvPr id="15" name="Rectangle 6">
            <a:extLst>
              <a:ext uri="{FF2B5EF4-FFF2-40B4-BE49-F238E27FC236}">
                <a16:creationId xmlns:a16="http://schemas.microsoft.com/office/drawing/2014/main" id="{DFC92EE1-9461-6142-AE3D-1793DAA1E2B9}"/>
              </a:ext>
            </a:extLst>
          </p:cNvPr>
          <p:cNvSpPr>
            <a:spLocks noChangeArrowheads="1"/>
          </p:cNvSpPr>
          <p:nvPr/>
        </p:nvSpPr>
        <p:spPr bwMode="auto">
          <a:xfrm>
            <a:off x="914400" y="4306303"/>
            <a:ext cx="221381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BE"/>
          </a:p>
        </p:txBody>
      </p:sp>
      <p:sp>
        <p:nvSpPr>
          <p:cNvPr id="6" name="Rectangle 5">
            <a:extLst>
              <a:ext uri="{FF2B5EF4-FFF2-40B4-BE49-F238E27FC236}">
                <a16:creationId xmlns:a16="http://schemas.microsoft.com/office/drawing/2014/main" id="{AEB76692-F160-5246-8A2B-FA59DC10CCEC}"/>
              </a:ext>
            </a:extLst>
          </p:cNvPr>
          <p:cNvSpPr/>
          <p:nvPr/>
        </p:nvSpPr>
        <p:spPr>
          <a:xfrm>
            <a:off x="2363337" y="1728284"/>
            <a:ext cx="3696974" cy="4585871"/>
          </a:xfrm>
          <a:prstGeom prst="rect">
            <a:avLst/>
          </a:prstGeom>
        </p:spPr>
        <p:txBody>
          <a:bodyPr wrap="square">
            <a:spAutoFit/>
          </a:bodyPr>
          <a:lstStyle/>
          <a:p>
            <a:r>
              <a:rPr lang="en-GB" sz="1400" dirty="0">
                <a:solidFill>
                  <a:srgbClr val="0000FF"/>
                </a:solidFill>
              </a:rPr>
              <a:t>from</a:t>
            </a:r>
            <a:r>
              <a:rPr lang="en-GB" sz="1400" dirty="0"/>
              <a:t> </a:t>
            </a:r>
            <a:r>
              <a:rPr lang="en-GB" sz="1400" dirty="0" err="1"/>
              <a:t>ti_system</a:t>
            </a:r>
            <a:r>
              <a:rPr lang="en-GB" sz="1400" dirty="0"/>
              <a:t> </a:t>
            </a:r>
            <a:r>
              <a:rPr lang="en-GB" sz="1400" dirty="0">
                <a:solidFill>
                  <a:srgbClr val="0000FF"/>
                </a:solidFill>
              </a:rPr>
              <a:t>import</a:t>
            </a:r>
            <a:r>
              <a:rPr lang="en-GB" sz="1400" dirty="0"/>
              <a:t> </a:t>
            </a:r>
            <a:r>
              <a:rPr lang="en-GB" sz="1400" dirty="0">
                <a:solidFill>
                  <a:srgbClr val="FF0000"/>
                </a:solidFill>
              </a:rPr>
              <a:t>*</a:t>
            </a:r>
          </a:p>
          <a:p>
            <a:r>
              <a:rPr lang="en-GB" sz="1400" dirty="0">
                <a:solidFill>
                  <a:srgbClr val="0000FF"/>
                </a:solidFill>
              </a:rPr>
              <a:t>from</a:t>
            </a:r>
            <a:r>
              <a:rPr lang="en-GB" sz="1400" dirty="0"/>
              <a:t> </a:t>
            </a:r>
            <a:r>
              <a:rPr lang="en-GB" sz="1400" dirty="0" err="1"/>
              <a:t>ti_draw</a:t>
            </a:r>
            <a:r>
              <a:rPr lang="en-GB" sz="1400" dirty="0"/>
              <a:t> </a:t>
            </a:r>
            <a:r>
              <a:rPr lang="en-GB" sz="1400" dirty="0">
                <a:solidFill>
                  <a:srgbClr val="0000FF"/>
                </a:solidFill>
              </a:rPr>
              <a:t>import</a:t>
            </a:r>
            <a:r>
              <a:rPr lang="en-GB" sz="1400" dirty="0"/>
              <a:t> </a:t>
            </a:r>
            <a:r>
              <a:rPr lang="en-GB" sz="1400" dirty="0">
                <a:solidFill>
                  <a:srgbClr val="FF0000"/>
                </a:solidFill>
              </a:rPr>
              <a:t>*</a:t>
            </a:r>
          </a:p>
          <a:p>
            <a:r>
              <a:rPr lang="en-GB" sz="1400" dirty="0">
                <a:solidFill>
                  <a:srgbClr val="0000FF"/>
                </a:solidFill>
              </a:rPr>
              <a:t>from</a:t>
            </a:r>
            <a:r>
              <a:rPr lang="en-GB" sz="1400" dirty="0"/>
              <a:t> math </a:t>
            </a:r>
            <a:r>
              <a:rPr lang="en-GB" sz="1400" dirty="0">
                <a:solidFill>
                  <a:srgbClr val="0000FF"/>
                </a:solidFill>
              </a:rPr>
              <a:t>import</a:t>
            </a:r>
            <a:r>
              <a:rPr lang="en-GB" sz="1400" dirty="0"/>
              <a:t> </a:t>
            </a:r>
            <a:r>
              <a:rPr lang="en-GB" sz="1400" dirty="0">
                <a:solidFill>
                  <a:srgbClr val="FF0000"/>
                </a:solidFill>
              </a:rPr>
              <a:t>*</a:t>
            </a:r>
          </a:p>
          <a:p>
            <a:r>
              <a:rPr lang="en-GB" sz="1400" dirty="0">
                <a:solidFill>
                  <a:srgbClr val="0000FF"/>
                </a:solidFill>
              </a:rPr>
              <a:t>from</a:t>
            </a:r>
            <a:r>
              <a:rPr lang="en-GB" sz="1400" dirty="0"/>
              <a:t> time </a:t>
            </a:r>
            <a:r>
              <a:rPr lang="en-GB" sz="1400" dirty="0">
                <a:solidFill>
                  <a:srgbClr val="0000FF"/>
                </a:solidFill>
              </a:rPr>
              <a:t>import</a:t>
            </a:r>
            <a:r>
              <a:rPr lang="en-GB" sz="1400" dirty="0"/>
              <a:t> </a:t>
            </a:r>
            <a:r>
              <a:rPr lang="en-GB" sz="1400" dirty="0">
                <a:solidFill>
                  <a:srgbClr val="FF0000"/>
                </a:solidFill>
              </a:rPr>
              <a:t>*</a:t>
            </a:r>
          </a:p>
          <a:p>
            <a:endParaRPr lang="en-GB" sz="800" dirty="0"/>
          </a:p>
          <a:p>
            <a:r>
              <a:rPr lang="en-GB" sz="1400" dirty="0"/>
              <a:t>zwart</a:t>
            </a:r>
            <a:r>
              <a:rPr lang="en-GB" sz="1400" dirty="0">
                <a:solidFill>
                  <a:srgbClr val="FF0000"/>
                </a:solidFill>
              </a:rPr>
              <a:t>=</a:t>
            </a:r>
            <a:r>
              <a:rPr lang="en-GB" sz="1400" dirty="0"/>
              <a:t>(0,0,0)</a:t>
            </a:r>
          </a:p>
          <a:p>
            <a:r>
              <a:rPr lang="en-GB" sz="1400" dirty="0"/>
              <a:t>kleur</a:t>
            </a:r>
            <a:r>
              <a:rPr lang="en-GB" sz="1400" dirty="0">
                <a:solidFill>
                  <a:srgbClr val="FF0000"/>
                </a:solidFill>
              </a:rPr>
              <a:t>=</a:t>
            </a:r>
            <a:r>
              <a:rPr lang="en-GB" sz="1400" dirty="0"/>
              <a:t>(255,0,255)</a:t>
            </a:r>
          </a:p>
          <a:p>
            <a:endParaRPr lang="en-GB" sz="800" dirty="0"/>
          </a:p>
          <a:p>
            <a:r>
              <a:rPr lang="en-GB" sz="1400" dirty="0" err="1"/>
              <a:t>set_window</a:t>
            </a:r>
            <a:r>
              <a:rPr lang="en-GB" sz="1400" dirty="0"/>
              <a:t>(</a:t>
            </a:r>
            <a:r>
              <a:rPr lang="en-GB" sz="1400" dirty="0">
                <a:solidFill>
                  <a:srgbClr val="FF0000"/>
                </a:solidFill>
              </a:rPr>
              <a:t>-</a:t>
            </a:r>
            <a:r>
              <a:rPr lang="en-GB" sz="1400" dirty="0"/>
              <a:t>70,70,</a:t>
            </a:r>
            <a:r>
              <a:rPr lang="en-GB" sz="1400" dirty="0">
                <a:solidFill>
                  <a:srgbClr val="FF0000"/>
                </a:solidFill>
              </a:rPr>
              <a:t>-</a:t>
            </a:r>
            <a:r>
              <a:rPr lang="en-GB" sz="1400" dirty="0"/>
              <a:t>70,70)</a:t>
            </a:r>
          </a:p>
          <a:p>
            <a:endParaRPr lang="en-GB" sz="800" dirty="0"/>
          </a:p>
          <a:p>
            <a:r>
              <a:rPr lang="en-GB" sz="1400" dirty="0">
                <a:solidFill>
                  <a:srgbClr val="0000FF"/>
                </a:solidFill>
              </a:rPr>
              <a:t>def</a:t>
            </a:r>
            <a:r>
              <a:rPr lang="en-GB" sz="1400" dirty="0"/>
              <a:t> kromme1(t):</a:t>
            </a:r>
          </a:p>
          <a:p>
            <a:r>
              <a:rPr lang="nl-NL" sz="1400" dirty="0">
                <a:solidFill>
                  <a:srgbClr val="A6A6A6"/>
                </a:solidFill>
                <a:sym typeface="Symbol" pitchFamily="2" charset="2"/>
              </a:rPr>
              <a:t></a:t>
            </a:r>
            <a:r>
              <a:rPr lang="en-GB" sz="1400" dirty="0"/>
              <a:t>x</a:t>
            </a:r>
            <a:r>
              <a:rPr lang="en-GB" sz="1400" dirty="0">
                <a:solidFill>
                  <a:srgbClr val="FF0000"/>
                </a:solidFill>
              </a:rPr>
              <a:t>=</a:t>
            </a:r>
            <a:r>
              <a:rPr lang="en-GB" sz="1400" dirty="0"/>
              <a:t>60*cos(t/10)</a:t>
            </a:r>
          </a:p>
          <a:p>
            <a:r>
              <a:rPr lang="nl-NL" sz="1400" dirty="0">
                <a:solidFill>
                  <a:srgbClr val="A6A6A6"/>
                </a:solidFill>
                <a:sym typeface="Symbol" pitchFamily="2" charset="2"/>
              </a:rPr>
              <a:t></a:t>
            </a:r>
            <a:r>
              <a:rPr lang="en-GB" sz="1400" dirty="0"/>
              <a:t>y</a:t>
            </a:r>
            <a:r>
              <a:rPr lang="en-GB" sz="1400" dirty="0">
                <a:solidFill>
                  <a:srgbClr val="FF0000"/>
                </a:solidFill>
              </a:rPr>
              <a:t>=</a:t>
            </a:r>
            <a:r>
              <a:rPr lang="en-GB" sz="1400" dirty="0"/>
              <a:t>50*sin(t/20)</a:t>
            </a:r>
          </a:p>
          <a:p>
            <a:r>
              <a:rPr lang="nl-NL" sz="1400" dirty="0">
                <a:solidFill>
                  <a:srgbClr val="A6A6A6"/>
                </a:solidFill>
                <a:sym typeface="Symbol" pitchFamily="2" charset="2"/>
              </a:rPr>
              <a:t></a:t>
            </a:r>
            <a:r>
              <a:rPr lang="en-GB" sz="1400" dirty="0">
                <a:solidFill>
                  <a:srgbClr val="0000FF"/>
                </a:solidFill>
              </a:rPr>
              <a:t>return</a:t>
            </a:r>
            <a:r>
              <a:rPr lang="en-GB" sz="1400" dirty="0"/>
              <a:t> (</a:t>
            </a:r>
            <a:r>
              <a:rPr lang="en-GB" sz="1400" dirty="0" err="1"/>
              <a:t>x,y</a:t>
            </a:r>
            <a:r>
              <a:rPr lang="en-GB" sz="1400" dirty="0"/>
              <a:t>)</a:t>
            </a:r>
          </a:p>
          <a:p>
            <a:endParaRPr lang="en-GB" sz="800" dirty="0"/>
          </a:p>
          <a:p>
            <a:r>
              <a:rPr lang="en-GB" sz="1400" dirty="0">
                <a:solidFill>
                  <a:srgbClr val="0000FF"/>
                </a:solidFill>
              </a:rPr>
              <a:t>def</a:t>
            </a:r>
            <a:r>
              <a:rPr lang="en-GB" sz="1400" dirty="0"/>
              <a:t> kromme2(t):</a:t>
            </a:r>
          </a:p>
          <a:p>
            <a:r>
              <a:rPr lang="nl-NL" sz="1400" dirty="0">
                <a:solidFill>
                  <a:srgbClr val="A6A6A6"/>
                </a:solidFill>
                <a:sym typeface="Symbol" pitchFamily="2" charset="2"/>
              </a:rPr>
              <a:t></a:t>
            </a:r>
            <a:r>
              <a:rPr lang="en-GB" sz="1400" dirty="0"/>
              <a:t>x</a:t>
            </a:r>
            <a:r>
              <a:rPr lang="en-GB" sz="1400" dirty="0">
                <a:solidFill>
                  <a:srgbClr val="FF0000"/>
                </a:solidFill>
              </a:rPr>
              <a:t>=</a:t>
            </a:r>
            <a:r>
              <a:rPr lang="en-GB" sz="1400" dirty="0"/>
              <a:t>75</a:t>
            </a:r>
            <a:r>
              <a:rPr lang="en-GB" sz="1400" dirty="0">
                <a:solidFill>
                  <a:srgbClr val="FF0000"/>
                </a:solidFill>
              </a:rPr>
              <a:t>*</a:t>
            </a:r>
            <a:r>
              <a:rPr lang="en-GB" sz="1400" dirty="0"/>
              <a:t>cos(t</a:t>
            </a:r>
            <a:r>
              <a:rPr lang="en-GB" sz="1400" dirty="0">
                <a:solidFill>
                  <a:srgbClr val="FF0000"/>
                </a:solidFill>
              </a:rPr>
              <a:t>/</a:t>
            </a:r>
            <a:r>
              <a:rPr lang="en-GB" sz="1400" dirty="0"/>
              <a:t>20)</a:t>
            </a:r>
          </a:p>
          <a:p>
            <a:r>
              <a:rPr lang="nl-NL" sz="1400" dirty="0">
                <a:solidFill>
                  <a:srgbClr val="A6A6A6"/>
                </a:solidFill>
                <a:sym typeface="Symbol" pitchFamily="2" charset="2"/>
              </a:rPr>
              <a:t></a:t>
            </a:r>
            <a:r>
              <a:rPr lang="en-GB" sz="1400" dirty="0"/>
              <a:t>y</a:t>
            </a:r>
            <a:r>
              <a:rPr lang="en-GB" sz="1400" dirty="0">
                <a:solidFill>
                  <a:srgbClr val="FF0000"/>
                </a:solidFill>
              </a:rPr>
              <a:t>=</a:t>
            </a:r>
            <a:r>
              <a:rPr lang="en-GB" sz="1400" dirty="0"/>
              <a:t>75</a:t>
            </a:r>
            <a:r>
              <a:rPr lang="en-GB" sz="1400" dirty="0">
                <a:solidFill>
                  <a:srgbClr val="FF0000"/>
                </a:solidFill>
              </a:rPr>
              <a:t>*</a:t>
            </a:r>
            <a:r>
              <a:rPr lang="en-GB" sz="1400" dirty="0"/>
              <a:t>sin(t</a:t>
            </a:r>
            <a:r>
              <a:rPr lang="en-GB" sz="1400" dirty="0">
                <a:solidFill>
                  <a:srgbClr val="FF0000"/>
                </a:solidFill>
              </a:rPr>
              <a:t>/</a:t>
            </a:r>
            <a:r>
              <a:rPr lang="en-GB" sz="1400" dirty="0"/>
              <a:t>50)</a:t>
            </a:r>
          </a:p>
          <a:p>
            <a:r>
              <a:rPr lang="nl-NL" sz="1400" dirty="0">
                <a:solidFill>
                  <a:srgbClr val="A6A6A6"/>
                </a:solidFill>
                <a:sym typeface="Symbol" pitchFamily="2" charset="2"/>
              </a:rPr>
              <a:t></a:t>
            </a:r>
            <a:r>
              <a:rPr lang="en-GB" sz="1400" dirty="0">
                <a:solidFill>
                  <a:srgbClr val="0000FF"/>
                </a:solidFill>
              </a:rPr>
              <a:t>return</a:t>
            </a:r>
            <a:r>
              <a:rPr lang="en-GB" sz="1400" dirty="0"/>
              <a:t> (</a:t>
            </a:r>
            <a:r>
              <a:rPr lang="en-GB" sz="1400" dirty="0" err="1"/>
              <a:t>x,y</a:t>
            </a:r>
            <a:r>
              <a:rPr lang="en-GB" sz="1400" dirty="0"/>
              <a:t>)</a:t>
            </a:r>
          </a:p>
          <a:p>
            <a:endParaRPr lang="en-GB" sz="800" dirty="0"/>
          </a:p>
          <a:p>
            <a:r>
              <a:rPr lang="en-GB" sz="1400" dirty="0">
                <a:solidFill>
                  <a:srgbClr val="0000FF"/>
                </a:solidFill>
              </a:rPr>
              <a:t>def</a:t>
            </a:r>
            <a:r>
              <a:rPr lang="en-GB" sz="1400" dirty="0"/>
              <a:t> </a:t>
            </a:r>
            <a:r>
              <a:rPr lang="en-GB" sz="1400" dirty="0" err="1"/>
              <a:t>achtergrond</a:t>
            </a:r>
            <a:r>
              <a:rPr lang="en-GB" sz="1400" dirty="0"/>
              <a:t>():</a:t>
            </a:r>
          </a:p>
          <a:p>
            <a:r>
              <a:rPr lang="nl-NL" sz="1400" dirty="0">
                <a:solidFill>
                  <a:srgbClr val="A6A6A6"/>
                </a:solidFill>
                <a:sym typeface="Symbol" pitchFamily="2" charset="2"/>
              </a:rPr>
              <a:t></a:t>
            </a:r>
            <a:r>
              <a:rPr lang="en-GB" sz="1400" dirty="0" err="1"/>
              <a:t>set_color</a:t>
            </a:r>
            <a:r>
              <a:rPr lang="en-GB" sz="1400" dirty="0"/>
              <a:t>(zwart)</a:t>
            </a:r>
          </a:p>
          <a:p>
            <a:r>
              <a:rPr lang="nl-NL" sz="1400" dirty="0">
                <a:solidFill>
                  <a:srgbClr val="A6A6A6"/>
                </a:solidFill>
                <a:sym typeface="Symbol" pitchFamily="2" charset="2"/>
              </a:rPr>
              <a:t></a:t>
            </a:r>
            <a:r>
              <a:rPr lang="en-GB" sz="1400" dirty="0" err="1"/>
              <a:t>fill_rect</a:t>
            </a:r>
            <a:r>
              <a:rPr lang="en-GB" sz="1400" dirty="0"/>
              <a:t>(</a:t>
            </a:r>
            <a:r>
              <a:rPr lang="en-GB" sz="1400" dirty="0">
                <a:solidFill>
                  <a:srgbClr val="FF0000"/>
                </a:solidFill>
              </a:rPr>
              <a:t>-</a:t>
            </a:r>
            <a:r>
              <a:rPr lang="en-GB" sz="1400" dirty="0"/>
              <a:t>159,</a:t>
            </a:r>
            <a:r>
              <a:rPr lang="en-GB" sz="1400" dirty="0">
                <a:solidFill>
                  <a:srgbClr val="FF0000"/>
                </a:solidFill>
              </a:rPr>
              <a:t>-</a:t>
            </a:r>
            <a:r>
              <a:rPr lang="en-GB" sz="1400" dirty="0"/>
              <a:t>106,318,212)</a:t>
            </a:r>
          </a:p>
        </p:txBody>
      </p:sp>
      <p:grpSp>
        <p:nvGrpSpPr>
          <p:cNvPr id="17" name="Group 16">
            <a:extLst>
              <a:ext uri="{FF2B5EF4-FFF2-40B4-BE49-F238E27FC236}">
                <a16:creationId xmlns:a16="http://schemas.microsoft.com/office/drawing/2014/main" id="{257D8EBD-3BE8-2F4C-9E7F-F80C2E15650E}"/>
              </a:ext>
            </a:extLst>
          </p:cNvPr>
          <p:cNvGrpSpPr/>
          <p:nvPr/>
        </p:nvGrpSpPr>
        <p:grpSpPr>
          <a:xfrm>
            <a:off x="6238295" y="1565333"/>
            <a:ext cx="3590368" cy="4903910"/>
            <a:chOff x="6238295" y="1049943"/>
            <a:chExt cx="3590368" cy="4903910"/>
          </a:xfrm>
        </p:grpSpPr>
        <p:pic>
          <p:nvPicPr>
            <p:cNvPr id="7" name="Picture 6">
              <a:extLst>
                <a:ext uri="{FF2B5EF4-FFF2-40B4-BE49-F238E27FC236}">
                  <a16:creationId xmlns:a16="http://schemas.microsoft.com/office/drawing/2014/main" id="{51687032-38DA-8348-81FB-F8AD5B501F8F}"/>
                </a:ext>
              </a:extLst>
            </p:cNvPr>
            <p:cNvPicPr>
              <a:picLocks noChangeAspect="1"/>
            </p:cNvPicPr>
            <p:nvPr/>
          </p:nvPicPr>
          <p:blipFill>
            <a:blip r:embed="rId3"/>
            <a:stretch>
              <a:fillRect/>
            </a:stretch>
          </p:blipFill>
          <p:spPr>
            <a:xfrm>
              <a:off x="6238295" y="1945502"/>
              <a:ext cx="3590368" cy="4008351"/>
            </a:xfrm>
            <a:prstGeom prst="rect">
              <a:avLst/>
            </a:prstGeom>
          </p:spPr>
        </p:pic>
        <p:pic>
          <p:nvPicPr>
            <p:cNvPr id="9" name="Picture 8">
              <a:extLst>
                <a:ext uri="{FF2B5EF4-FFF2-40B4-BE49-F238E27FC236}">
                  <a16:creationId xmlns:a16="http://schemas.microsoft.com/office/drawing/2014/main" id="{A1C9147B-1298-7A46-996F-73DEA2056EB5}"/>
                </a:ext>
              </a:extLst>
            </p:cNvPr>
            <p:cNvPicPr>
              <a:picLocks noChangeAspect="1"/>
            </p:cNvPicPr>
            <p:nvPr/>
          </p:nvPicPr>
          <p:blipFill>
            <a:blip r:embed="rId4"/>
            <a:stretch>
              <a:fillRect/>
            </a:stretch>
          </p:blipFill>
          <p:spPr>
            <a:xfrm>
              <a:off x="8466978" y="1070726"/>
              <a:ext cx="1141476" cy="874776"/>
            </a:xfrm>
            <a:prstGeom prst="rect">
              <a:avLst/>
            </a:prstGeom>
          </p:spPr>
        </p:pic>
        <p:pic>
          <p:nvPicPr>
            <p:cNvPr id="11" name="Picture 10">
              <a:extLst>
                <a:ext uri="{FF2B5EF4-FFF2-40B4-BE49-F238E27FC236}">
                  <a16:creationId xmlns:a16="http://schemas.microsoft.com/office/drawing/2014/main" id="{F78D3D6D-F77F-A149-B8E6-8FEE72004BEB}"/>
                </a:ext>
              </a:extLst>
            </p:cNvPr>
            <p:cNvPicPr>
              <a:picLocks noChangeAspect="1"/>
            </p:cNvPicPr>
            <p:nvPr/>
          </p:nvPicPr>
          <p:blipFill>
            <a:blip r:embed="rId5"/>
            <a:stretch>
              <a:fillRect/>
            </a:stretch>
          </p:blipFill>
          <p:spPr>
            <a:xfrm>
              <a:off x="6429421" y="1049943"/>
              <a:ext cx="1162812" cy="896112"/>
            </a:xfrm>
            <a:prstGeom prst="rect">
              <a:avLst/>
            </a:prstGeom>
          </p:spPr>
        </p:pic>
      </p:grpSp>
    </p:spTree>
    <p:extLst>
      <p:ext uri="{BB962C8B-B14F-4D97-AF65-F5344CB8AC3E}">
        <p14:creationId xmlns:p14="http://schemas.microsoft.com/office/powerpoint/2010/main" val="26431626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1BD37EED-8487-9649-87E5-112ACDBD60D7}"/>
              </a:ext>
            </a:extLst>
          </p:cNvPr>
          <p:cNvSpPr txBox="1"/>
          <p:nvPr/>
        </p:nvSpPr>
        <p:spPr>
          <a:xfrm>
            <a:off x="304402" y="404813"/>
            <a:ext cx="3760517" cy="954107"/>
          </a:xfrm>
          <a:prstGeom prst="rect">
            <a:avLst/>
          </a:prstGeom>
          <a:noFill/>
        </p:spPr>
        <p:txBody>
          <a:bodyPr wrap="none" rtlCol="0">
            <a:spAutoFit/>
          </a:bodyPr>
          <a:lstStyle/>
          <a:p>
            <a:r>
              <a:rPr lang="en-BE" sz="2800" b="1" dirty="0">
                <a:solidFill>
                  <a:srgbClr val="932833"/>
                </a:solidFill>
              </a:rPr>
              <a:t>Computational Thinking</a:t>
            </a:r>
            <a:br>
              <a:rPr lang="en-BE" sz="2800" b="1" dirty="0">
                <a:solidFill>
                  <a:srgbClr val="932833"/>
                </a:solidFill>
              </a:rPr>
            </a:br>
            <a:r>
              <a:rPr lang="en-BE" sz="2800" b="1" i="1" dirty="0">
                <a:solidFill>
                  <a:srgbClr val="932833"/>
                </a:solidFill>
              </a:rPr>
              <a:t>in de klas</a:t>
            </a:r>
          </a:p>
        </p:txBody>
      </p:sp>
      <p:sp>
        <p:nvSpPr>
          <p:cNvPr id="36" name="TextBox 35">
            <a:extLst>
              <a:ext uri="{FF2B5EF4-FFF2-40B4-BE49-F238E27FC236}">
                <a16:creationId xmlns:a16="http://schemas.microsoft.com/office/drawing/2014/main" id="{57D8E8D9-3C61-3B45-890A-8ED7FD030929}"/>
              </a:ext>
            </a:extLst>
          </p:cNvPr>
          <p:cNvSpPr txBox="1"/>
          <p:nvPr/>
        </p:nvSpPr>
        <p:spPr>
          <a:xfrm>
            <a:off x="10755834" y="404812"/>
            <a:ext cx="1180195" cy="1384995"/>
          </a:xfrm>
          <a:prstGeom prst="rect">
            <a:avLst/>
          </a:prstGeom>
          <a:noFill/>
        </p:spPr>
        <p:txBody>
          <a:bodyPr wrap="none" rtlCol="0">
            <a:spAutoFit/>
          </a:bodyPr>
          <a:lstStyle/>
          <a:p>
            <a:pPr algn="r"/>
            <a:r>
              <a:rPr lang="en-GB" sz="2800" b="1" i="1" dirty="0">
                <a:solidFill>
                  <a:srgbClr val="932833"/>
                </a:solidFill>
              </a:rPr>
              <a:t>Screen</a:t>
            </a:r>
          </a:p>
          <a:p>
            <a:pPr algn="r"/>
            <a:r>
              <a:rPr lang="en-GB" sz="2800" b="1" i="1" dirty="0">
                <a:solidFill>
                  <a:srgbClr val="932833"/>
                </a:solidFill>
              </a:rPr>
              <a:t>Saver</a:t>
            </a:r>
          </a:p>
          <a:p>
            <a:pPr algn="r"/>
            <a:endParaRPr lang="en-BE" sz="2800" b="1" i="1" dirty="0">
              <a:solidFill>
                <a:srgbClr val="932833"/>
              </a:solidFill>
            </a:endParaRPr>
          </a:p>
        </p:txBody>
      </p:sp>
      <p:grpSp>
        <p:nvGrpSpPr>
          <p:cNvPr id="8" name="Group 7">
            <a:extLst>
              <a:ext uri="{FF2B5EF4-FFF2-40B4-BE49-F238E27FC236}">
                <a16:creationId xmlns:a16="http://schemas.microsoft.com/office/drawing/2014/main" id="{3CA54EEC-E605-CA46-8D3D-B3AFF560D2AB}"/>
              </a:ext>
            </a:extLst>
          </p:cNvPr>
          <p:cNvGrpSpPr/>
          <p:nvPr/>
        </p:nvGrpSpPr>
        <p:grpSpPr>
          <a:xfrm>
            <a:off x="1280543" y="1555564"/>
            <a:ext cx="9666813" cy="5087464"/>
            <a:chOff x="606290" y="1555564"/>
            <a:chExt cx="9666813" cy="5087464"/>
          </a:xfrm>
        </p:grpSpPr>
        <p:sp>
          <p:nvSpPr>
            <p:cNvPr id="15" name="Rectangle 6">
              <a:extLst>
                <a:ext uri="{FF2B5EF4-FFF2-40B4-BE49-F238E27FC236}">
                  <a16:creationId xmlns:a16="http://schemas.microsoft.com/office/drawing/2014/main" id="{DFC92EE1-9461-6142-AE3D-1793DAA1E2B9}"/>
                </a:ext>
              </a:extLst>
            </p:cNvPr>
            <p:cNvSpPr>
              <a:spLocks noChangeArrowheads="1"/>
            </p:cNvSpPr>
            <p:nvPr/>
          </p:nvSpPr>
          <p:spPr bwMode="auto">
            <a:xfrm>
              <a:off x="914400" y="4306303"/>
              <a:ext cx="221381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BE"/>
            </a:p>
          </p:txBody>
        </p:sp>
        <p:sp>
          <p:nvSpPr>
            <p:cNvPr id="6" name="Rectangle 5">
              <a:extLst>
                <a:ext uri="{FF2B5EF4-FFF2-40B4-BE49-F238E27FC236}">
                  <a16:creationId xmlns:a16="http://schemas.microsoft.com/office/drawing/2014/main" id="{AEB76692-F160-5246-8A2B-FA59DC10CCEC}"/>
                </a:ext>
              </a:extLst>
            </p:cNvPr>
            <p:cNvSpPr/>
            <p:nvPr/>
          </p:nvSpPr>
          <p:spPr>
            <a:xfrm>
              <a:off x="4229845" y="1555564"/>
              <a:ext cx="2805004" cy="2893100"/>
            </a:xfrm>
            <a:prstGeom prst="rect">
              <a:avLst/>
            </a:prstGeom>
          </p:spPr>
          <p:txBody>
            <a:bodyPr wrap="square">
              <a:spAutoFit/>
            </a:bodyPr>
            <a:lstStyle/>
            <a:p>
              <a:r>
                <a:rPr lang="en-GB" sz="1400" dirty="0" err="1"/>
                <a:t>use_buffer</a:t>
              </a:r>
              <a:r>
                <a:rPr lang="en-GB" sz="1400" dirty="0"/>
                <a:t>()</a:t>
              </a:r>
            </a:p>
            <a:p>
              <a:endParaRPr lang="en-GB" sz="800" dirty="0"/>
            </a:p>
            <a:p>
              <a:r>
                <a:rPr lang="en-GB" sz="1400" dirty="0"/>
                <a:t>t</a:t>
              </a:r>
              <a:r>
                <a:rPr lang="en-GB" sz="1400" dirty="0">
                  <a:solidFill>
                    <a:srgbClr val="FF0000"/>
                  </a:solidFill>
                </a:rPr>
                <a:t>=</a:t>
              </a:r>
              <a:r>
                <a:rPr lang="en-GB" sz="1400" dirty="0"/>
                <a:t>0</a:t>
              </a:r>
            </a:p>
            <a:p>
              <a:r>
                <a:rPr lang="en-GB" sz="1400" dirty="0"/>
                <a:t>while </a:t>
              </a:r>
              <a:r>
                <a:rPr lang="en-GB" sz="1400" dirty="0" err="1"/>
                <a:t>get_key</a:t>
              </a:r>
              <a:r>
                <a:rPr lang="en-GB" sz="1400" dirty="0"/>
                <a:t>() </a:t>
              </a:r>
              <a:r>
                <a:rPr lang="en-GB" sz="1400" dirty="0">
                  <a:solidFill>
                    <a:srgbClr val="FF0000"/>
                  </a:solidFill>
                </a:rPr>
                <a:t>!= </a:t>
              </a:r>
              <a:r>
                <a:rPr lang="en-GB" sz="1400" dirty="0">
                  <a:solidFill>
                    <a:srgbClr val="008000"/>
                  </a:solidFill>
                </a:rPr>
                <a:t>"esc"</a:t>
              </a:r>
              <a:r>
                <a:rPr lang="en-GB" sz="1400" dirty="0"/>
                <a:t>:</a:t>
              </a:r>
            </a:p>
            <a:p>
              <a:r>
                <a:rPr lang="nl-NL" sz="1400" dirty="0">
                  <a:solidFill>
                    <a:srgbClr val="A6A6A6"/>
                  </a:solidFill>
                  <a:sym typeface="Symbol" pitchFamily="2" charset="2"/>
                </a:rPr>
                <a:t></a:t>
              </a:r>
              <a:r>
                <a:rPr lang="en-GB" sz="1400" dirty="0" err="1"/>
                <a:t>achtergrond</a:t>
              </a:r>
              <a:r>
                <a:rPr lang="en-GB" sz="1400" dirty="0"/>
                <a:t>()</a:t>
              </a:r>
            </a:p>
            <a:p>
              <a:r>
                <a:rPr lang="nl-NL" sz="1400" dirty="0">
                  <a:solidFill>
                    <a:srgbClr val="A6A6A6"/>
                  </a:solidFill>
                  <a:sym typeface="Symbol" pitchFamily="2" charset="2"/>
                </a:rPr>
                <a:t></a:t>
              </a:r>
              <a:r>
                <a:rPr lang="en-GB" sz="1400" dirty="0" err="1"/>
                <a:t>set_color</a:t>
              </a:r>
              <a:r>
                <a:rPr lang="en-GB" sz="1400" dirty="0"/>
                <a:t>(kleur)</a:t>
              </a:r>
            </a:p>
            <a:p>
              <a:r>
                <a:rPr lang="nl-NL" sz="1400" dirty="0">
                  <a:solidFill>
                    <a:srgbClr val="A6A6A6"/>
                  </a:solidFill>
                  <a:sym typeface="Symbol" pitchFamily="2" charset="2"/>
                </a:rPr>
                <a:t></a:t>
              </a:r>
              <a:r>
                <a:rPr lang="en-GB" sz="1400" dirty="0"/>
                <a:t>x1,y1</a:t>
              </a:r>
              <a:r>
                <a:rPr lang="en-GB" sz="1400" dirty="0">
                  <a:solidFill>
                    <a:srgbClr val="FF0000"/>
                  </a:solidFill>
                </a:rPr>
                <a:t>=</a:t>
              </a:r>
              <a:r>
                <a:rPr lang="en-GB" sz="1400" dirty="0"/>
                <a:t>kromme1(t)</a:t>
              </a:r>
            </a:p>
            <a:p>
              <a:r>
                <a:rPr lang="nl-NL" sz="1400" dirty="0">
                  <a:solidFill>
                    <a:srgbClr val="A6A6A6"/>
                  </a:solidFill>
                  <a:sym typeface="Symbol" pitchFamily="2" charset="2"/>
                </a:rPr>
                <a:t></a:t>
              </a:r>
              <a:r>
                <a:rPr lang="en-GB" sz="1400" dirty="0"/>
                <a:t>x2,y2</a:t>
              </a:r>
              <a:r>
                <a:rPr lang="en-GB" sz="1400" dirty="0">
                  <a:solidFill>
                    <a:srgbClr val="FF0000"/>
                  </a:solidFill>
                </a:rPr>
                <a:t>=</a:t>
              </a:r>
              <a:r>
                <a:rPr lang="en-GB" sz="1400" dirty="0"/>
                <a:t>kromme2(t)</a:t>
              </a:r>
            </a:p>
            <a:p>
              <a:r>
                <a:rPr lang="nl-NL" sz="1400" dirty="0">
                  <a:solidFill>
                    <a:srgbClr val="A6A6A6"/>
                  </a:solidFill>
                  <a:sym typeface="Symbol" pitchFamily="2" charset="2"/>
                </a:rPr>
                <a:t></a:t>
              </a:r>
              <a:r>
                <a:rPr lang="en-GB" sz="1400" dirty="0" err="1"/>
                <a:t>set_pen</a:t>
              </a:r>
              <a:r>
                <a:rPr lang="en-GB" sz="1400" dirty="0"/>
                <a:t>(</a:t>
              </a:r>
              <a:r>
                <a:rPr lang="en-GB" sz="1400" dirty="0">
                  <a:solidFill>
                    <a:srgbClr val="008000"/>
                  </a:solidFill>
                </a:rPr>
                <a:t>"</a:t>
              </a:r>
              <a:r>
                <a:rPr lang="en-GB" sz="1400" dirty="0" err="1">
                  <a:solidFill>
                    <a:srgbClr val="008000"/>
                  </a:solidFill>
                </a:rPr>
                <a:t>medium"</a:t>
              </a:r>
              <a:r>
                <a:rPr lang="en-GB" sz="1400" dirty="0" err="1"/>
                <a:t>,</a:t>
              </a:r>
              <a:r>
                <a:rPr lang="en-GB" sz="1400" dirty="0" err="1">
                  <a:solidFill>
                    <a:srgbClr val="008000"/>
                  </a:solidFill>
                </a:rPr>
                <a:t>"solid</a:t>
              </a:r>
              <a:r>
                <a:rPr lang="en-GB" sz="1400" dirty="0">
                  <a:solidFill>
                    <a:srgbClr val="008000"/>
                  </a:solidFill>
                </a:rPr>
                <a:t>"</a:t>
              </a:r>
              <a:r>
                <a:rPr lang="en-GB" sz="1400" dirty="0"/>
                <a:t>)</a:t>
              </a:r>
            </a:p>
            <a:p>
              <a:r>
                <a:rPr lang="nl-NL" sz="1400" dirty="0">
                  <a:solidFill>
                    <a:srgbClr val="A6A6A6"/>
                  </a:solidFill>
                  <a:sym typeface="Symbol" pitchFamily="2" charset="2"/>
                </a:rPr>
                <a:t></a:t>
              </a:r>
              <a:r>
                <a:rPr lang="en-GB" sz="1400" dirty="0" err="1"/>
                <a:t>draw_line</a:t>
              </a:r>
              <a:r>
                <a:rPr lang="en-GB" sz="1400" dirty="0"/>
                <a:t>(x1,y1,x2,y2)</a:t>
              </a:r>
            </a:p>
            <a:p>
              <a:r>
                <a:rPr lang="nl-NL" sz="1400" dirty="0">
                  <a:solidFill>
                    <a:srgbClr val="A6A6A6"/>
                  </a:solidFill>
                  <a:sym typeface="Symbol" pitchFamily="2" charset="2"/>
                </a:rPr>
                <a:t></a:t>
              </a:r>
              <a:r>
                <a:rPr lang="en-GB" sz="1400" dirty="0"/>
                <a:t>sleep(0.02)</a:t>
              </a:r>
            </a:p>
            <a:p>
              <a:r>
                <a:rPr lang="nl-NL" sz="1400" dirty="0">
                  <a:solidFill>
                    <a:srgbClr val="A6A6A6"/>
                  </a:solidFill>
                  <a:sym typeface="Symbol" pitchFamily="2" charset="2"/>
                </a:rPr>
                <a:t></a:t>
              </a:r>
              <a:r>
                <a:rPr lang="en-GB" sz="1400" dirty="0" err="1"/>
                <a:t>paint_buffer</a:t>
              </a:r>
              <a:r>
                <a:rPr lang="en-GB" sz="1400" dirty="0"/>
                <a:t>()</a:t>
              </a:r>
            </a:p>
            <a:p>
              <a:r>
                <a:rPr lang="nl-NL" sz="1400" dirty="0">
                  <a:solidFill>
                    <a:srgbClr val="A6A6A6"/>
                  </a:solidFill>
                  <a:sym typeface="Symbol" pitchFamily="2" charset="2"/>
                </a:rPr>
                <a:t></a:t>
              </a:r>
              <a:r>
                <a:rPr lang="en-GB" sz="1400" dirty="0"/>
                <a:t>t</a:t>
              </a:r>
              <a:r>
                <a:rPr lang="en-GB" sz="1400" dirty="0">
                  <a:solidFill>
                    <a:srgbClr val="FF0000"/>
                  </a:solidFill>
                </a:rPr>
                <a:t>+=</a:t>
              </a:r>
              <a:r>
                <a:rPr lang="en-GB" sz="1400" dirty="0"/>
                <a:t>1</a:t>
              </a:r>
            </a:p>
          </p:txBody>
        </p:sp>
        <p:sp>
          <p:nvSpPr>
            <p:cNvPr id="10" name="Rectangle 9">
              <a:extLst>
                <a:ext uri="{FF2B5EF4-FFF2-40B4-BE49-F238E27FC236}">
                  <a16:creationId xmlns:a16="http://schemas.microsoft.com/office/drawing/2014/main" id="{EC5B85C9-F81D-DA49-8EC2-DE0DA8C853C5}"/>
                </a:ext>
              </a:extLst>
            </p:cNvPr>
            <p:cNvSpPr/>
            <p:nvPr/>
          </p:nvSpPr>
          <p:spPr>
            <a:xfrm>
              <a:off x="606290" y="1555564"/>
              <a:ext cx="3696974" cy="4585871"/>
            </a:xfrm>
            <a:prstGeom prst="rect">
              <a:avLst/>
            </a:prstGeom>
          </p:spPr>
          <p:txBody>
            <a:bodyPr wrap="square">
              <a:spAutoFit/>
            </a:bodyPr>
            <a:lstStyle/>
            <a:p>
              <a:r>
                <a:rPr lang="en-GB" sz="1400" dirty="0">
                  <a:solidFill>
                    <a:srgbClr val="0000FF"/>
                  </a:solidFill>
                </a:rPr>
                <a:t>from</a:t>
              </a:r>
              <a:r>
                <a:rPr lang="en-GB" sz="1400" dirty="0"/>
                <a:t> </a:t>
              </a:r>
              <a:r>
                <a:rPr lang="en-GB" sz="1400" dirty="0" err="1"/>
                <a:t>ti_system</a:t>
              </a:r>
              <a:r>
                <a:rPr lang="en-GB" sz="1400" dirty="0"/>
                <a:t> </a:t>
              </a:r>
              <a:r>
                <a:rPr lang="en-GB" sz="1400" dirty="0">
                  <a:solidFill>
                    <a:srgbClr val="0000FF"/>
                  </a:solidFill>
                </a:rPr>
                <a:t>import</a:t>
              </a:r>
              <a:r>
                <a:rPr lang="en-GB" sz="1400" dirty="0"/>
                <a:t> </a:t>
              </a:r>
              <a:r>
                <a:rPr lang="en-GB" sz="1400" dirty="0">
                  <a:solidFill>
                    <a:srgbClr val="FF0000"/>
                  </a:solidFill>
                </a:rPr>
                <a:t>*</a:t>
              </a:r>
            </a:p>
            <a:p>
              <a:r>
                <a:rPr lang="en-GB" sz="1400" dirty="0">
                  <a:solidFill>
                    <a:srgbClr val="0000FF"/>
                  </a:solidFill>
                </a:rPr>
                <a:t>from</a:t>
              </a:r>
              <a:r>
                <a:rPr lang="en-GB" sz="1400" dirty="0"/>
                <a:t> </a:t>
              </a:r>
              <a:r>
                <a:rPr lang="en-GB" sz="1400" dirty="0" err="1"/>
                <a:t>ti_draw</a:t>
              </a:r>
              <a:r>
                <a:rPr lang="en-GB" sz="1400" dirty="0"/>
                <a:t> </a:t>
              </a:r>
              <a:r>
                <a:rPr lang="en-GB" sz="1400" dirty="0">
                  <a:solidFill>
                    <a:srgbClr val="0000FF"/>
                  </a:solidFill>
                </a:rPr>
                <a:t>import</a:t>
              </a:r>
              <a:r>
                <a:rPr lang="en-GB" sz="1400" dirty="0"/>
                <a:t> </a:t>
              </a:r>
              <a:r>
                <a:rPr lang="en-GB" sz="1400" dirty="0">
                  <a:solidFill>
                    <a:srgbClr val="FF0000"/>
                  </a:solidFill>
                </a:rPr>
                <a:t>*</a:t>
              </a:r>
            </a:p>
            <a:p>
              <a:r>
                <a:rPr lang="en-GB" sz="1400" dirty="0">
                  <a:solidFill>
                    <a:srgbClr val="0000FF"/>
                  </a:solidFill>
                </a:rPr>
                <a:t>from</a:t>
              </a:r>
              <a:r>
                <a:rPr lang="en-GB" sz="1400" dirty="0"/>
                <a:t> math </a:t>
              </a:r>
              <a:r>
                <a:rPr lang="en-GB" sz="1400" dirty="0">
                  <a:solidFill>
                    <a:srgbClr val="0000FF"/>
                  </a:solidFill>
                </a:rPr>
                <a:t>import</a:t>
              </a:r>
              <a:r>
                <a:rPr lang="en-GB" sz="1400" dirty="0"/>
                <a:t> </a:t>
              </a:r>
              <a:r>
                <a:rPr lang="en-GB" sz="1400" dirty="0">
                  <a:solidFill>
                    <a:srgbClr val="FF0000"/>
                  </a:solidFill>
                </a:rPr>
                <a:t>*</a:t>
              </a:r>
            </a:p>
            <a:p>
              <a:r>
                <a:rPr lang="en-GB" sz="1400" dirty="0">
                  <a:solidFill>
                    <a:srgbClr val="0000FF"/>
                  </a:solidFill>
                </a:rPr>
                <a:t>from</a:t>
              </a:r>
              <a:r>
                <a:rPr lang="en-GB" sz="1400" dirty="0"/>
                <a:t> time </a:t>
              </a:r>
              <a:r>
                <a:rPr lang="en-GB" sz="1400" dirty="0">
                  <a:solidFill>
                    <a:srgbClr val="0000FF"/>
                  </a:solidFill>
                </a:rPr>
                <a:t>import</a:t>
              </a:r>
              <a:r>
                <a:rPr lang="en-GB" sz="1400" dirty="0"/>
                <a:t> </a:t>
              </a:r>
              <a:r>
                <a:rPr lang="en-GB" sz="1400" dirty="0">
                  <a:solidFill>
                    <a:srgbClr val="FF0000"/>
                  </a:solidFill>
                </a:rPr>
                <a:t>*</a:t>
              </a:r>
            </a:p>
            <a:p>
              <a:endParaRPr lang="en-GB" sz="800" dirty="0"/>
            </a:p>
            <a:p>
              <a:r>
                <a:rPr lang="en-GB" sz="1400" dirty="0"/>
                <a:t>zwart</a:t>
              </a:r>
              <a:r>
                <a:rPr lang="en-GB" sz="1400" dirty="0">
                  <a:solidFill>
                    <a:srgbClr val="FF0000"/>
                  </a:solidFill>
                </a:rPr>
                <a:t>=</a:t>
              </a:r>
              <a:r>
                <a:rPr lang="en-GB" sz="1400" dirty="0"/>
                <a:t>(0,0,0)</a:t>
              </a:r>
            </a:p>
            <a:p>
              <a:r>
                <a:rPr lang="en-GB" sz="1400" dirty="0"/>
                <a:t>kleur</a:t>
              </a:r>
              <a:r>
                <a:rPr lang="en-GB" sz="1400" dirty="0">
                  <a:solidFill>
                    <a:srgbClr val="FF0000"/>
                  </a:solidFill>
                </a:rPr>
                <a:t>=</a:t>
              </a:r>
              <a:r>
                <a:rPr lang="en-GB" sz="1400" dirty="0"/>
                <a:t>(255,0,255)</a:t>
              </a:r>
            </a:p>
            <a:p>
              <a:endParaRPr lang="en-GB" sz="800" dirty="0"/>
            </a:p>
            <a:p>
              <a:r>
                <a:rPr lang="en-GB" sz="1400" dirty="0" err="1"/>
                <a:t>set_window</a:t>
              </a:r>
              <a:r>
                <a:rPr lang="en-GB" sz="1400" dirty="0"/>
                <a:t>(</a:t>
              </a:r>
              <a:r>
                <a:rPr lang="en-GB" sz="1400" dirty="0">
                  <a:solidFill>
                    <a:srgbClr val="FF0000"/>
                  </a:solidFill>
                </a:rPr>
                <a:t>-</a:t>
              </a:r>
              <a:r>
                <a:rPr lang="en-GB" sz="1400" dirty="0"/>
                <a:t>70,70,</a:t>
              </a:r>
              <a:r>
                <a:rPr lang="en-GB" sz="1400" dirty="0">
                  <a:solidFill>
                    <a:srgbClr val="FF0000"/>
                  </a:solidFill>
                </a:rPr>
                <a:t>-</a:t>
              </a:r>
              <a:r>
                <a:rPr lang="en-GB" sz="1400" dirty="0"/>
                <a:t>70,70)</a:t>
              </a:r>
            </a:p>
            <a:p>
              <a:endParaRPr lang="en-GB" sz="800" dirty="0"/>
            </a:p>
            <a:p>
              <a:r>
                <a:rPr lang="en-GB" sz="1400" dirty="0">
                  <a:solidFill>
                    <a:srgbClr val="0000FF"/>
                  </a:solidFill>
                </a:rPr>
                <a:t>def</a:t>
              </a:r>
              <a:r>
                <a:rPr lang="en-GB" sz="1400" dirty="0"/>
                <a:t> kromme1(t):</a:t>
              </a:r>
            </a:p>
            <a:p>
              <a:r>
                <a:rPr lang="nl-NL" sz="1400" dirty="0">
                  <a:solidFill>
                    <a:srgbClr val="A6A6A6"/>
                  </a:solidFill>
                  <a:sym typeface="Symbol" pitchFamily="2" charset="2"/>
                </a:rPr>
                <a:t></a:t>
              </a:r>
              <a:r>
                <a:rPr lang="en-GB" sz="1400" dirty="0"/>
                <a:t>x</a:t>
              </a:r>
              <a:r>
                <a:rPr lang="en-GB" sz="1400" dirty="0">
                  <a:solidFill>
                    <a:srgbClr val="FF0000"/>
                  </a:solidFill>
                </a:rPr>
                <a:t>=</a:t>
              </a:r>
              <a:r>
                <a:rPr lang="en-GB" sz="1400" dirty="0"/>
                <a:t>60*cos(t/10)</a:t>
              </a:r>
            </a:p>
            <a:p>
              <a:r>
                <a:rPr lang="nl-NL" sz="1400" dirty="0">
                  <a:solidFill>
                    <a:srgbClr val="A6A6A6"/>
                  </a:solidFill>
                  <a:sym typeface="Symbol" pitchFamily="2" charset="2"/>
                </a:rPr>
                <a:t></a:t>
              </a:r>
              <a:r>
                <a:rPr lang="en-GB" sz="1400" dirty="0"/>
                <a:t>y</a:t>
              </a:r>
              <a:r>
                <a:rPr lang="en-GB" sz="1400" dirty="0">
                  <a:solidFill>
                    <a:srgbClr val="FF0000"/>
                  </a:solidFill>
                </a:rPr>
                <a:t>=</a:t>
              </a:r>
              <a:r>
                <a:rPr lang="en-GB" sz="1400" dirty="0"/>
                <a:t>50*sin(t/20)</a:t>
              </a:r>
            </a:p>
            <a:p>
              <a:r>
                <a:rPr lang="nl-NL" sz="1400" dirty="0">
                  <a:solidFill>
                    <a:srgbClr val="A6A6A6"/>
                  </a:solidFill>
                  <a:sym typeface="Symbol" pitchFamily="2" charset="2"/>
                </a:rPr>
                <a:t></a:t>
              </a:r>
              <a:r>
                <a:rPr lang="en-GB" sz="1400" dirty="0">
                  <a:solidFill>
                    <a:srgbClr val="0000FF"/>
                  </a:solidFill>
                </a:rPr>
                <a:t>return</a:t>
              </a:r>
              <a:r>
                <a:rPr lang="en-GB" sz="1400" dirty="0"/>
                <a:t> (</a:t>
              </a:r>
              <a:r>
                <a:rPr lang="en-GB" sz="1400" dirty="0" err="1"/>
                <a:t>x,y</a:t>
              </a:r>
              <a:r>
                <a:rPr lang="en-GB" sz="1400" dirty="0"/>
                <a:t>)</a:t>
              </a:r>
            </a:p>
            <a:p>
              <a:endParaRPr lang="en-GB" sz="800" dirty="0"/>
            </a:p>
            <a:p>
              <a:r>
                <a:rPr lang="en-GB" sz="1400" dirty="0">
                  <a:solidFill>
                    <a:srgbClr val="0000FF"/>
                  </a:solidFill>
                </a:rPr>
                <a:t>def</a:t>
              </a:r>
              <a:r>
                <a:rPr lang="en-GB" sz="1400" dirty="0"/>
                <a:t> kromme2(t):</a:t>
              </a:r>
            </a:p>
            <a:p>
              <a:r>
                <a:rPr lang="nl-NL" sz="1400" dirty="0">
                  <a:solidFill>
                    <a:srgbClr val="A6A6A6"/>
                  </a:solidFill>
                  <a:sym typeface="Symbol" pitchFamily="2" charset="2"/>
                </a:rPr>
                <a:t></a:t>
              </a:r>
              <a:r>
                <a:rPr lang="en-GB" sz="1400" dirty="0"/>
                <a:t>x</a:t>
              </a:r>
              <a:r>
                <a:rPr lang="en-GB" sz="1400" dirty="0">
                  <a:solidFill>
                    <a:srgbClr val="FF0000"/>
                  </a:solidFill>
                </a:rPr>
                <a:t>=</a:t>
              </a:r>
              <a:r>
                <a:rPr lang="en-GB" sz="1400" dirty="0"/>
                <a:t>75</a:t>
              </a:r>
              <a:r>
                <a:rPr lang="en-GB" sz="1400" dirty="0">
                  <a:solidFill>
                    <a:srgbClr val="FF0000"/>
                  </a:solidFill>
                </a:rPr>
                <a:t>*</a:t>
              </a:r>
              <a:r>
                <a:rPr lang="en-GB" sz="1400" dirty="0"/>
                <a:t>cos(t</a:t>
              </a:r>
              <a:r>
                <a:rPr lang="en-GB" sz="1400" dirty="0">
                  <a:solidFill>
                    <a:srgbClr val="FF0000"/>
                  </a:solidFill>
                </a:rPr>
                <a:t>/</a:t>
              </a:r>
              <a:r>
                <a:rPr lang="en-GB" sz="1400" dirty="0"/>
                <a:t>20)</a:t>
              </a:r>
            </a:p>
            <a:p>
              <a:r>
                <a:rPr lang="nl-NL" sz="1400" dirty="0">
                  <a:solidFill>
                    <a:srgbClr val="A6A6A6"/>
                  </a:solidFill>
                  <a:sym typeface="Symbol" pitchFamily="2" charset="2"/>
                </a:rPr>
                <a:t></a:t>
              </a:r>
              <a:r>
                <a:rPr lang="en-GB" sz="1400" dirty="0"/>
                <a:t>y</a:t>
              </a:r>
              <a:r>
                <a:rPr lang="en-GB" sz="1400" dirty="0">
                  <a:solidFill>
                    <a:srgbClr val="FF0000"/>
                  </a:solidFill>
                </a:rPr>
                <a:t>=</a:t>
              </a:r>
              <a:r>
                <a:rPr lang="en-GB" sz="1400" dirty="0"/>
                <a:t>75</a:t>
              </a:r>
              <a:r>
                <a:rPr lang="en-GB" sz="1400" dirty="0">
                  <a:solidFill>
                    <a:srgbClr val="FF0000"/>
                  </a:solidFill>
                </a:rPr>
                <a:t>*</a:t>
              </a:r>
              <a:r>
                <a:rPr lang="en-GB" sz="1400" dirty="0"/>
                <a:t>sin(t</a:t>
              </a:r>
              <a:r>
                <a:rPr lang="en-GB" sz="1400" dirty="0">
                  <a:solidFill>
                    <a:srgbClr val="FF0000"/>
                  </a:solidFill>
                </a:rPr>
                <a:t>/</a:t>
              </a:r>
              <a:r>
                <a:rPr lang="en-GB" sz="1400" dirty="0"/>
                <a:t>50)</a:t>
              </a:r>
            </a:p>
            <a:p>
              <a:r>
                <a:rPr lang="nl-NL" sz="1400" dirty="0">
                  <a:solidFill>
                    <a:srgbClr val="A6A6A6"/>
                  </a:solidFill>
                  <a:sym typeface="Symbol" pitchFamily="2" charset="2"/>
                </a:rPr>
                <a:t></a:t>
              </a:r>
              <a:r>
                <a:rPr lang="en-GB" sz="1400" dirty="0">
                  <a:solidFill>
                    <a:srgbClr val="0000FF"/>
                  </a:solidFill>
                </a:rPr>
                <a:t>return</a:t>
              </a:r>
              <a:r>
                <a:rPr lang="en-GB" sz="1400" dirty="0"/>
                <a:t> (</a:t>
              </a:r>
              <a:r>
                <a:rPr lang="en-GB" sz="1400" dirty="0" err="1"/>
                <a:t>x,y</a:t>
              </a:r>
              <a:r>
                <a:rPr lang="en-GB" sz="1400" dirty="0"/>
                <a:t>)</a:t>
              </a:r>
            </a:p>
            <a:p>
              <a:endParaRPr lang="en-GB" sz="800" dirty="0"/>
            </a:p>
            <a:p>
              <a:r>
                <a:rPr lang="en-GB" sz="1400" dirty="0">
                  <a:solidFill>
                    <a:srgbClr val="0000FF"/>
                  </a:solidFill>
                </a:rPr>
                <a:t>def</a:t>
              </a:r>
              <a:r>
                <a:rPr lang="en-GB" sz="1400" dirty="0"/>
                <a:t> </a:t>
              </a:r>
              <a:r>
                <a:rPr lang="en-GB" sz="1400" dirty="0" err="1"/>
                <a:t>achtergrond</a:t>
              </a:r>
              <a:r>
                <a:rPr lang="en-GB" sz="1400" dirty="0"/>
                <a:t>():</a:t>
              </a:r>
            </a:p>
            <a:p>
              <a:r>
                <a:rPr lang="nl-NL" sz="1400" dirty="0">
                  <a:solidFill>
                    <a:srgbClr val="A6A6A6"/>
                  </a:solidFill>
                  <a:sym typeface="Symbol" pitchFamily="2" charset="2"/>
                </a:rPr>
                <a:t></a:t>
              </a:r>
              <a:r>
                <a:rPr lang="en-GB" sz="1400" dirty="0" err="1"/>
                <a:t>set_color</a:t>
              </a:r>
              <a:r>
                <a:rPr lang="en-GB" sz="1400" dirty="0"/>
                <a:t>(zwart)</a:t>
              </a:r>
            </a:p>
            <a:p>
              <a:r>
                <a:rPr lang="nl-NL" sz="1400" dirty="0">
                  <a:solidFill>
                    <a:srgbClr val="A6A6A6"/>
                  </a:solidFill>
                  <a:sym typeface="Symbol" pitchFamily="2" charset="2"/>
                </a:rPr>
                <a:t></a:t>
              </a:r>
              <a:r>
                <a:rPr lang="en-GB" sz="1400" dirty="0" err="1"/>
                <a:t>fill_rect</a:t>
              </a:r>
              <a:r>
                <a:rPr lang="en-GB" sz="1400" dirty="0"/>
                <a:t>(</a:t>
              </a:r>
              <a:r>
                <a:rPr lang="en-GB" sz="1400" dirty="0">
                  <a:solidFill>
                    <a:srgbClr val="FF0000"/>
                  </a:solidFill>
                </a:rPr>
                <a:t>-</a:t>
              </a:r>
              <a:r>
                <a:rPr lang="en-GB" sz="1400" dirty="0"/>
                <a:t>159,</a:t>
              </a:r>
              <a:r>
                <a:rPr lang="en-GB" sz="1400" dirty="0">
                  <a:solidFill>
                    <a:srgbClr val="FF0000"/>
                  </a:solidFill>
                </a:rPr>
                <a:t>-</a:t>
              </a:r>
              <a:r>
                <a:rPr lang="en-GB" sz="1400" dirty="0"/>
                <a:t>106,318,212)</a:t>
              </a:r>
            </a:p>
          </p:txBody>
        </p:sp>
        <p:grpSp>
          <p:nvGrpSpPr>
            <p:cNvPr id="5" name="Group 4">
              <a:extLst>
                <a:ext uri="{FF2B5EF4-FFF2-40B4-BE49-F238E27FC236}">
                  <a16:creationId xmlns:a16="http://schemas.microsoft.com/office/drawing/2014/main" id="{A525B6B7-078B-D34E-AA8F-28F0E20F7F16}"/>
                </a:ext>
              </a:extLst>
            </p:cNvPr>
            <p:cNvGrpSpPr/>
            <p:nvPr/>
          </p:nvGrpSpPr>
          <p:grpSpPr>
            <a:xfrm>
              <a:off x="8203003" y="1716698"/>
              <a:ext cx="2070100" cy="4926330"/>
              <a:chOff x="8009572" y="1628775"/>
              <a:chExt cx="2070100" cy="4926330"/>
            </a:xfrm>
          </p:grpSpPr>
          <p:pic>
            <p:nvPicPr>
              <p:cNvPr id="2" name="Picture 1">
                <a:extLst>
                  <a:ext uri="{FF2B5EF4-FFF2-40B4-BE49-F238E27FC236}">
                    <a16:creationId xmlns:a16="http://schemas.microsoft.com/office/drawing/2014/main" id="{2CAE2AF5-522A-104E-83D6-671FD4AD512D}"/>
                  </a:ext>
                </a:extLst>
              </p:cNvPr>
              <p:cNvPicPr>
                <a:picLocks noChangeAspect="1"/>
              </p:cNvPicPr>
              <p:nvPr/>
            </p:nvPicPr>
            <p:blipFill>
              <a:blip r:embed="rId3"/>
              <a:stretch>
                <a:fillRect/>
              </a:stretch>
            </p:blipFill>
            <p:spPr>
              <a:xfrm>
                <a:off x="8009572" y="1628775"/>
                <a:ext cx="2070100" cy="1562100"/>
              </a:xfrm>
              <a:prstGeom prst="rect">
                <a:avLst/>
              </a:prstGeom>
            </p:spPr>
          </p:pic>
          <p:pic>
            <p:nvPicPr>
              <p:cNvPr id="3" name="Picture 2">
                <a:extLst>
                  <a:ext uri="{FF2B5EF4-FFF2-40B4-BE49-F238E27FC236}">
                    <a16:creationId xmlns:a16="http://schemas.microsoft.com/office/drawing/2014/main" id="{0E342BEA-F8D8-D044-8656-C263A8DDBB5E}"/>
                  </a:ext>
                </a:extLst>
              </p:cNvPr>
              <p:cNvPicPr>
                <a:picLocks noChangeAspect="1"/>
              </p:cNvPicPr>
              <p:nvPr/>
            </p:nvPicPr>
            <p:blipFill>
              <a:blip r:embed="rId4"/>
              <a:stretch>
                <a:fillRect/>
              </a:stretch>
            </p:blipFill>
            <p:spPr>
              <a:xfrm>
                <a:off x="8009572" y="3310890"/>
                <a:ext cx="2070100" cy="1562100"/>
              </a:xfrm>
              <a:prstGeom prst="rect">
                <a:avLst/>
              </a:prstGeom>
            </p:spPr>
          </p:pic>
          <p:pic>
            <p:nvPicPr>
              <p:cNvPr id="4" name="Picture 3">
                <a:extLst>
                  <a:ext uri="{FF2B5EF4-FFF2-40B4-BE49-F238E27FC236}">
                    <a16:creationId xmlns:a16="http://schemas.microsoft.com/office/drawing/2014/main" id="{A401B0C6-F0C3-8948-87C3-88B761DDE98D}"/>
                  </a:ext>
                </a:extLst>
              </p:cNvPr>
              <p:cNvPicPr>
                <a:picLocks noChangeAspect="1"/>
              </p:cNvPicPr>
              <p:nvPr/>
            </p:nvPicPr>
            <p:blipFill>
              <a:blip r:embed="rId5"/>
              <a:stretch>
                <a:fillRect/>
              </a:stretch>
            </p:blipFill>
            <p:spPr>
              <a:xfrm>
                <a:off x="8009572" y="4993005"/>
                <a:ext cx="2070100" cy="1562100"/>
              </a:xfrm>
              <a:prstGeom prst="rect">
                <a:avLst/>
              </a:prstGeom>
            </p:spPr>
          </p:pic>
        </p:grpSp>
      </p:grpSp>
    </p:spTree>
    <p:extLst>
      <p:ext uri="{BB962C8B-B14F-4D97-AF65-F5344CB8AC3E}">
        <p14:creationId xmlns:p14="http://schemas.microsoft.com/office/powerpoint/2010/main" val="11824409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Four steps to computational thinking—click to enlarge">
            <a:extLst>
              <a:ext uri="{FF2B5EF4-FFF2-40B4-BE49-F238E27FC236}">
                <a16:creationId xmlns:a16="http://schemas.microsoft.com/office/drawing/2014/main" id="{37D9AA43-C5CC-0240-BC4E-4FF4CF67AB78}"/>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7034045" y="3308701"/>
            <a:ext cx="2361240" cy="3117600"/>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77C2F6CB-7CC7-794F-94B6-8E57FA290F39}"/>
              </a:ext>
            </a:extLst>
          </p:cNvPr>
          <p:cNvGrpSpPr>
            <a:grpSpLocks noChangeAspect="1"/>
          </p:cNvGrpSpPr>
          <p:nvPr/>
        </p:nvGrpSpPr>
        <p:grpSpPr>
          <a:xfrm>
            <a:off x="332786" y="0"/>
            <a:ext cx="6015628" cy="4852659"/>
            <a:chOff x="675547" y="951722"/>
            <a:chExt cx="6348556" cy="5121223"/>
          </a:xfrm>
        </p:grpSpPr>
        <p:pic>
          <p:nvPicPr>
            <p:cNvPr id="26" name="Picture 4" descr="Key Concepts of Computational Thinking - Digital Promise">
              <a:extLst>
                <a:ext uri="{FF2B5EF4-FFF2-40B4-BE49-F238E27FC236}">
                  <a16:creationId xmlns:a16="http://schemas.microsoft.com/office/drawing/2014/main" id="{24ACB91E-A8B3-4748-8F15-9DA9424A8970}"/>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r="4249"/>
            <a:stretch/>
          </p:blipFill>
          <p:spPr bwMode="auto">
            <a:xfrm>
              <a:off x="675547" y="951722"/>
              <a:ext cx="6348556" cy="5121223"/>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EFB8014C-BA45-B242-B79E-B473E741B4E3}"/>
                </a:ext>
              </a:extLst>
            </p:cNvPr>
            <p:cNvSpPr/>
            <p:nvPr/>
          </p:nvSpPr>
          <p:spPr>
            <a:xfrm>
              <a:off x="2743200" y="1436914"/>
              <a:ext cx="4280902" cy="942392"/>
            </a:xfrm>
            <a:prstGeom prst="rect">
              <a:avLst/>
            </a:prstGeom>
            <a:solidFill>
              <a:srgbClr val="9328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grpSp>
      <p:sp>
        <p:nvSpPr>
          <p:cNvPr id="7" name="TextBox 6">
            <a:extLst>
              <a:ext uri="{FF2B5EF4-FFF2-40B4-BE49-F238E27FC236}">
                <a16:creationId xmlns:a16="http://schemas.microsoft.com/office/drawing/2014/main" id="{577F283E-135C-F941-82BB-E7281CE7F8BD}"/>
              </a:ext>
            </a:extLst>
          </p:cNvPr>
          <p:cNvSpPr txBox="1"/>
          <p:nvPr/>
        </p:nvSpPr>
        <p:spPr>
          <a:xfrm>
            <a:off x="2459210" y="627905"/>
            <a:ext cx="3760517" cy="523220"/>
          </a:xfrm>
          <a:prstGeom prst="rect">
            <a:avLst/>
          </a:prstGeom>
          <a:noFill/>
        </p:spPr>
        <p:txBody>
          <a:bodyPr wrap="none" rtlCol="0">
            <a:spAutoFit/>
          </a:bodyPr>
          <a:lstStyle/>
          <a:p>
            <a:r>
              <a:rPr lang="en-BE" sz="2800" b="1" dirty="0">
                <a:solidFill>
                  <a:schemeClr val="bg1"/>
                </a:solidFill>
              </a:rPr>
              <a:t>Computational Thinking</a:t>
            </a:r>
          </a:p>
        </p:txBody>
      </p:sp>
      <p:sp>
        <p:nvSpPr>
          <p:cNvPr id="28" name="Rectangle 27">
            <a:extLst>
              <a:ext uri="{FF2B5EF4-FFF2-40B4-BE49-F238E27FC236}">
                <a16:creationId xmlns:a16="http://schemas.microsoft.com/office/drawing/2014/main" id="{4F329FA0-5018-C64E-832C-86E4642A3CDC}"/>
              </a:ext>
            </a:extLst>
          </p:cNvPr>
          <p:cNvSpPr/>
          <p:nvPr/>
        </p:nvSpPr>
        <p:spPr>
          <a:xfrm>
            <a:off x="332785" y="4868106"/>
            <a:ext cx="6142659" cy="1554272"/>
          </a:xfrm>
          <a:prstGeom prst="rect">
            <a:avLst/>
          </a:prstGeom>
        </p:spPr>
        <p:txBody>
          <a:bodyPr wrap="square">
            <a:spAutoFit/>
          </a:bodyPr>
          <a:lstStyle/>
          <a:p>
            <a:r>
              <a:rPr lang="en-GB" i="1" dirty="0">
                <a:solidFill>
                  <a:srgbClr val="595652"/>
                </a:solidFill>
                <a:latin typeface="Avenir" panose="02000503020000020003" pitchFamily="2" charset="0"/>
              </a:rPr>
              <a:t>Computational thinking is the </a:t>
            </a:r>
            <a:r>
              <a:rPr lang="en-GB" b="1" i="1" dirty="0">
                <a:solidFill>
                  <a:srgbClr val="C00000"/>
                </a:solidFill>
                <a:latin typeface="Avenir" panose="02000503020000020003" pitchFamily="2" charset="0"/>
              </a:rPr>
              <a:t>thought processes </a:t>
            </a:r>
            <a:r>
              <a:rPr lang="en-GB" i="1" dirty="0">
                <a:solidFill>
                  <a:srgbClr val="595652"/>
                </a:solidFill>
                <a:latin typeface="Avenir" panose="02000503020000020003" pitchFamily="2" charset="0"/>
              </a:rPr>
              <a:t>involved in formulating problems and their solutions so that the solutions are represented in a form that can be effectively carried out by an information-processing agent </a:t>
            </a:r>
          </a:p>
          <a:p>
            <a:endParaRPr lang="en-GB" sz="700" i="1" dirty="0">
              <a:solidFill>
                <a:srgbClr val="595652"/>
              </a:solidFill>
              <a:latin typeface="Avenir" panose="02000503020000020003" pitchFamily="2" charset="0"/>
            </a:endParaRPr>
          </a:p>
          <a:p>
            <a:r>
              <a:rPr lang="en-GB" sz="1600" dirty="0">
                <a:solidFill>
                  <a:srgbClr val="595652"/>
                </a:solidFill>
                <a:latin typeface="Avenir" panose="02000503020000020003" pitchFamily="2" charset="0"/>
              </a:rPr>
              <a:t>                                                                    Jeannette Wing, 2006</a:t>
            </a:r>
            <a:endParaRPr lang="en-GB" sz="1600" dirty="0">
              <a:solidFill>
                <a:srgbClr val="595652"/>
              </a:solidFill>
              <a:effectLst/>
              <a:latin typeface="Avenir" panose="02000503020000020003" pitchFamily="2" charset="0"/>
            </a:endParaRPr>
          </a:p>
        </p:txBody>
      </p:sp>
      <p:sp>
        <p:nvSpPr>
          <p:cNvPr id="3" name="Rectangle 2">
            <a:extLst>
              <a:ext uri="{FF2B5EF4-FFF2-40B4-BE49-F238E27FC236}">
                <a16:creationId xmlns:a16="http://schemas.microsoft.com/office/drawing/2014/main" id="{F9CF223F-8888-2843-8BFC-1F717A223338}"/>
              </a:ext>
            </a:extLst>
          </p:cNvPr>
          <p:cNvSpPr/>
          <p:nvPr/>
        </p:nvSpPr>
        <p:spPr>
          <a:xfrm>
            <a:off x="4466452" y="1067257"/>
            <a:ext cx="1742144" cy="338554"/>
          </a:xfrm>
          <a:prstGeom prst="rect">
            <a:avLst/>
          </a:prstGeom>
        </p:spPr>
        <p:txBody>
          <a:bodyPr wrap="none">
            <a:spAutoFit/>
          </a:bodyPr>
          <a:lstStyle/>
          <a:p>
            <a:r>
              <a:rPr lang="en-BE" sz="1600" dirty="0">
                <a:solidFill>
                  <a:schemeClr val="bg1"/>
                </a:solidFill>
                <a:hlinkClick r:id="rId5">
                  <a:extLst>
                    <a:ext uri="{A12FA001-AC4F-418D-AE19-62706E023703}">
                      <ahyp:hlinkClr xmlns:ahyp="http://schemas.microsoft.com/office/drawing/2018/hyperlinkcolor" val="tx"/>
                    </a:ext>
                  </a:extLst>
                </a:hlinkClick>
              </a:rPr>
              <a:t>digitalpromise.org</a:t>
            </a:r>
            <a:r>
              <a:rPr lang="en-BE" sz="1600" dirty="0">
                <a:solidFill>
                  <a:schemeClr val="bg1"/>
                </a:solidFill>
              </a:rPr>
              <a:t> </a:t>
            </a:r>
          </a:p>
        </p:txBody>
      </p:sp>
      <p:pic>
        <p:nvPicPr>
          <p:cNvPr id="8" name="Picture 6" descr="Conrad Wolfram on Computational Thinking | Getting Smart">
            <a:extLst>
              <a:ext uri="{FF2B5EF4-FFF2-40B4-BE49-F238E27FC236}">
                <a16:creationId xmlns:a16="http://schemas.microsoft.com/office/drawing/2014/main" id="{02C33AC7-F733-3742-8CC8-23E858B7089F}"/>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b="11337"/>
          <a:stretch/>
        </p:blipFill>
        <p:spPr bwMode="auto">
          <a:xfrm>
            <a:off x="7634721" y="338449"/>
            <a:ext cx="3490075" cy="2554041"/>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Four steps to computational thinking—click to enlarge">
            <a:extLst>
              <a:ext uri="{FF2B5EF4-FFF2-40B4-BE49-F238E27FC236}">
                <a16:creationId xmlns:a16="http://schemas.microsoft.com/office/drawing/2014/main" id="{3AEF609F-E4F6-3F41-B944-8BF45D3BF46C}"/>
              </a:ext>
            </a:extLst>
          </p:cNvPr>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a:stretch/>
        </p:blipFill>
        <p:spPr bwMode="auto">
          <a:xfrm>
            <a:off x="7035281" y="3037666"/>
            <a:ext cx="4689101" cy="27103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F84EA92-6E76-2145-A324-4DF433E549DD}"/>
              </a:ext>
            </a:extLst>
          </p:cNvPr>
          <p:cNvSpPr/>
          <p:nvPr/>
        </p:nvSpPr>
        <p:spPr>
          <a:xfrm>
            <a:off x="7131536" y="3454062"/>
            <a:ext cx="1007883" cy="2624910"/>
          </a:xfrm>
          <a:prstGeom prst="rect">
            <a:avLst/>
          </a:prstGeom>
          <a:solidFill>
            <a:srgbClr val="FFE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4" name="Rectangle 13">
            <a:extLst>
              <a:ext uri="{FF2B5EF4-FFF2-40B4-BE49-F238E27FC236}">
                <a16:creationId xmlns:a16="http://schemas.microsoft.com/office/drawing/2014/main" id="{E1878079-7791-294B-85FB-4977BEDD2162}"/>
              </a:ext>
            </a:extLst>
          </p:cNvPr>
          <p:cNvSpPr/>
          <p:nvPr/>
        </p:nvSpPr>
        <p:spPr>
          <a:xfrm>
            <a:off x="8307890" y="3555045"/>
            <a:ext cx="1007883" cy="2624910"/>
          </a:xfrm>
          <a:prstGeom prst="rect">
            <a:avLst/>
          </a:prstGeom>
          <a:solidFill>
            <a:srgbClr val="F5C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dirty="0"/>
          </a:p>
        </p:txBody>
      </p:sp>
      <p:pic>
        <p:nvPicPr>
          <p:cNvPr id="18" name="Picture 17" descr="A close up of a flower&#10;&#10;Description automatically generated">
            <a:extLst>
              <a:ext uri="{FF2B5EF4-FFF2-40B4-BE49-F238E27FC236}">
                <a16:creationId xmlns:a16="http://schemas.microsoft.com/office/drawing/2014/main" id="{BD756D30-A8A8-3742-BE80-0149FA1EECC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71935" y="3434772"/>
            <a:ext cx="707987" cy="398403"/>
          </a:xfrm>
          <a:prstGeom prst="rect">
            <a:avLst/>
          </a:prstGeom>
        </p:spPr>
      </p:pic>
      <p:pic>
        <p:nvPicPr>
          <p:cNvPr id="19" name="Picture 18" descr="A close up of a flower&#10;&#10;Description automatically generated">
            <a:extLst>
              <a:ext uri="{FF2B5EF4-FFF2-40B4-BE49-F238E27FC236}">
                <a16:creationId xmlns:a16="http://schemas.microsoft.com/office/drawing/2014/main" id="{907ACF9D-1788-9B4C-B078-E8BE7C95D6C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446808" y="3434772"/>
            <a:ext cx="707987" cy="398403"/>
          </a:xfrm>
          <a:prstGeom prst="rect">
            <a:avLst/>
          </a:prstGeom>
        </p:spPr>
      </p:pic>
      <p:sp>
        <p:nvSpPr>
          <p:cNvPr id="22" name="TextBox 21">
            <a:extLst>
              <a:ext uri="{FF2B5EF4-FFF2-40B4-BE49-F238E27FC236}">
                <a16:creationId xmlns:a16="http://schemas.microsoft.com/office/drawing/2014/main" id="{992E88E9-463A-BF42-9900-74C3AA7D3833}"/>
              </a:ext>
            </a:extLst>
          </p:cNvPr>
          <p:cNvSpPr txBox="1"/>
          <p:nvPr/>
        </p:nvSpPr>
        <p:spPr>
          <a:xfrm>
            <a:off x="10407287" y="2770592"/>
            <a:ext cx="1410964" cy="261610"/>
          </a:xfrm>
          <a:prstGeom prst="rect">
            <a:avLst/>
          </a:prstGeom>
          <a:noFill/>
        </p:spPr>
        <p:txBody>
          <a:bodyPr wrap="none" rtlCol="0">
            <a:spAutoFit/>
          </a:bodyPr>
          <a:lstStyle/>
          <a:p>
            <a:r>
              <a:rPr lang="en-GB" sz="1100" dirty="0">
                <a:solidFill>
                  <a:srgbClr val="595652"/>
                </a:solidFill>
                <a:hlinkClick r:id="rId9"/>
              </a:rPr>
              <a:t>C</a:t>
            </a:r>
            <a:r>
              <a:rPr lang="en-BE" sz="1100" dirty="0">
                <a:solidFill>
                  <a:srgbClr val="595652"/>
                </a:solidFill>
                <a:hlinkClick r:id="rId9"/>
              </a:rPr>
              <a:t>omputerBasedMath</a:t>
            </a:r>
            <a:endParaRPr lang="en-BE" sz="1100" dirty="0">
              <a:solidFill>
                <a:srgbClr val="595652"/>
              </a:solidFill>
            </a:endParaRPr>
          </a:p>
        </p:txBody>
      </p:sp>
      <p:sp>
        <p:nvSpPr>
          <p:cNvPr id="23" name="TextBox 22">
            <a:extLst>
              <a:ext uri="{FF2B5EF4-FFF2-40B4-BE49-F238E27FC236}">
                <a16:creationId xmlns:a16="http://schemas.microsoft.com/office/drawing/2014/main" id="{B4D0D047-3310-434B-9729-C045A451B5FB}"/>
              </a:ext>
            </a:extLst>
          </p:cNvPr>
          <p:cNvSpPr txBox="1"/>
          <p:nvPr/>
        </p:nvSpPr>
        <p:spPr>
          <a:xfrm>
            <a:off x="7125099" y="4436907"/>
            <a:ext cx="1029064" cy="1169551"/>
          </a:xfrm>
          <a:prstGeom prst="rect">
            <a:avLst/>
          </a:prstGeom>
          <a:noFill/>
        </p:spPr>
        <p:txBody>
          <a:bodyPr wrap="none" rtlCol="0">
            <a:spAutoFit/>
          </a:bodyPr>
          <a:lstStyle/>
          <a:p>
            <a:pPr algn="ctr"/>
            <a:r>
              <a:rPr lang="en-BE" sz="1400" dirty="0">
                <a:solidFill>
                  <a:srgbClr val="595652"/>
                </a:solidFill>
              </a:rPr>
              <a:t>Virus</a:t>
            </a:r>
          </a:p>
          <a:p>
            <a:pPr algn="ctr"/>
            <a:endParaRPr lang="en-BE" sz="1400" dirty="0">
              <a:solidFill>
                <a:srgbClr val="595652"/>
              </a:solidFill>
            </a:endParaRPr>
          </a:p>
          <a:p>
            <a:pPr algn="ctr"/>
            <a:r>
              <a:rPr lang="en-BE" sz="1400" dirty="0">
                <a:solidFill>
                  <a:srgbClr val="595652"/>
                </a:solidFill>
              </a:rPr>
              <a:t>Transmissie</a:t>
            </a:r>
          </a:p>
          <a:p>
            <a:pPr algn="ctr"/>
            <a:endParaRPr lang="en-BE" sz="1400" dirty="0">
              <a:solidFill>
                <a:srgbClr val="595652"/>
              </a:solidFill>
            </a:endParaRPr>
          </a:p>
          <a:p>
            <a:pPr algn="ctr"/>
            <a:r>
              <a:rPr lang="en-BE" sz="1400" dirty="0">
                <a:solidFill>
                  <a:srgbClr val="595652"/>
                </a:solidFill>
              </a:rPr>
              <a:t>Incubatie</a:t>
            </a:r>
          </a:p>
        </p:txBody>
      </p:sp>
      <p:sp>
        <p:nvSpPr>
          <p:cNvPr id="29" name="TextBox 28">
            <a:extLst>
              <a:ext uri="{FF2B5EF4-FFF2-40B4-BE49-F238E27FC236}">
                <a16:creationId xmlns:a16="http://schemas.microsoft.com/office/drawing/2014/main" id="{0E9760E6-4A7A-254F-ABEB-3552A5F5CA76}"/>
              </a:ext>
            </a:extLst>
          </p:cNvPr>
          <p:cNvSpPr txBox="1"/>
          <p:nvPr/>
        </p:nvSpPr>
        <p:spPr>
          <a:xfrm>
            <a:off x="8253304" y="4453197"/>
            <a:ext cx="1130438" cy="1138773"/>
          </a:xfrm>
          <a:prstGeom prst="rect">
            <a:avLst/>
          </a:prstGeom>
          <a:noFill/>
        </p:spPr>
        <p:txBody>
          <a:bodyPr wrap="none" rtlCol="0">
            <a:spAutoFit/>
          </a:bodyPr>
          <a:lstStyle/>
          <a:p>
            <a:pPr algn="ctr"/>
            <a:r>
              <a:rPr lang="en-BE" sz="1400" dirty="0">
                <a:solidFill>
                  <a:srgbClr val="595652"/>
                </a:solidFill>
              </a:rPr>
              <a:t>Data</a:t>
            </a:r>
          </a:p>
          <a:p>
            <a:pPr algn="ctr"/>
            <a:r>
              <a:rPr lang="en-BE" sz="1200" dirty="0">
                <a:solidFill>
                  <a:srgbClr val="595652"/>
                </a:solidFill>
              </a:rPr>
              <a:t>Contact tracing</a:t>
            </a:r>
          </a:p>
          <a:p>
            <a:pPr algn="ctr"/>
            <a:endParaRPr lang="en-BE" sz="1400" dirty="0">
              <a:solidFill>
                <a:srgbClr val="595652"/>
              </a:solidFill>
            </a:endParaRPr>
          </a:p>
          <a:p>
            <a:pPr algn="ctr"/>
            <a:r>
              <a:rPr lang="en-BE" sz="1400" dirty="0">
                <a:solidFill>
                  <a:srgbClr val="595652"/>
                </a:solidFill>
              </a:rPr>
              <a:t>Bio-Stat </a:t>
            </a:r>
          </a:p>
          <a:p>
            <a:pPr algn="ctr"/>
            <a:r>
              <a:rPr lang="en-BE" sz="1400" dirty="0">
                <a:solidFill>
                  <a:srgbClr val="595652"/>
                </a:solidFill>
              </a:rPr>
              <a:t>modellen</a:t>
            </a:r>
          </a:p>
        </p:txBody>
      </p:sp>
    </p:spTree>
    <p:extLst>
      <p:ext uri="{BB962C8B-B14F-4D97-AF65-F5344CB8AC3E}">
        <p14:creationId xmlns:p14="http://schemas.microsoft.com/office/powerpoint/2010/main" val="170956356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1BD37EED-8487-9649-87E5-112ACDBD60D7}"/>
              </a:ext>
            </a:extLst>
          </p:cNvPr>
          <p:cNvSpPr txBox="1"/>
          <p:nvPr/>
        </p:nvSpPr>
        <p:spPr>
          <a:xfrm>
            <a:off x="304402" y="404813"/>
            <a:ext cx="3760517" cy="954107"/>
          </a:xfrm>
          <a:prstGeom prst="rect">
            <a:avLst/>
          </a:prstGeom>
          <a:noFill/>
        </p:spPr>
        <p:txBody>
          <a:bodyPr wrap="none" rtlCol="0">
            <a:spAutoFit/>
          </a:bodyPr>
          <a:lstStyle/>
          <a:p>
            <a:r>
              <a:rPr lang="en-BE" sz="2800" b="1" dirty="0">
                <a:solidFill>
                  <a:srgbClr val="932833"/>
                </a:solidFill>
              </a:rPr>
              <a:t>Computational Thinking</a:t>
            </a:r>
            <a:br>
              <a:rPr lang="en-BE" sz="2800" b="1" dirty="0">
                <a:solidFill>
                  <a:srgbClr val="932833"/>
                </a:solidFill>
              </a:rPr>
            </a:br>
            <a:r>
              <a:rPr lang="en-BE" sz="2800" b="1" i="1" dirty="0">
                <a:solidFill>
                  <a:srgbClr val="932833"/>
                </a:solidFill>
              </a:rPr>
              <a:t>in de klas</a:t>
            </a:r>
          </a:p>
        </p:txBody>
      </p:sp>
      <p:sp>
        <p:nvSpPr>
          <p:cNvPr id="36" name="TextBox 35">
            <a:extLst>
              <a:ext uri="{FF2B5EF4-FFF2-40B4-BE49-F238E27FC236}">
                <a16:creationId xmlns:a16="http://schemas.microsoft.com/office/drawing/2014/main" id="{57D8E8D9-3C61-3B45-890A-8ED7FD030929}"/>
              </a:ext>
            </a:extLst>
          </p:cNvPr>
          <p:cNvSpPr txBox="1"/>
          <p:nvPr/>
        </p:nvSpPr>
        <p:spPr>
          <a:xfrm>
            <a:off x="10755834" y="404812"/>
            <a:ext cx="1180195" cy="1384995"/>
          </a:xfrm>
          <a:prstGeom prst="rect">
            <a:avLst/>
          </a:prstGeom>
          <a:noFill/>
        </p:spPr>
        <p:txBody>
          <a:bodyPr wrap="none" rtlCol="0">
            <a:spAutoFit/>
          </a:bodyPr>
          <a:lstStyle/>
          <a:p>
            <a:pPr algn="r"/>
            <a:r>
              <a:rPr lang="en-GB" sz="2800" b="1" i="1" dirty="0">
                <a:solidFill>
                  <a:srgbClr val="932833"/>
                </a:solidFill>
              </a:rPr>
              <a:t>Screen</a:t>
            </a:r>
          </a:p>
          <a:p>
            <a:pPr algn="r"/>
            <a:r>
              <a:rPr lang="en-GB" sz="2800" b="1" i="1" dirty="0">
                <a:solidFill>
                  <a:srgbClr val="932833"/>
                </a:solidFill>
              </a:rPr>
              <a:t>Saver</a:t>
            </a:r>
          </a:p>
          <a:p>
            <a:pPr algn="r"/>
            <a:endParaRPr lang="en-BE" sz="2800" b="1" i="1" dirty="0">
              <a:solidFill>
                <a:srgbClr val="932833"/>
              </a:solidFill>
            </a:endParaRPr>
          </a:p>
        </p:txBody>
      </p:sp>
      <p:grpSp>
        <p:nvGrpSpPr>
          <p:cNvPr id="8" name="Group 7">
            <a:extLst>
              <a:ext uri="{FF2B5EF4-FFF2-40B4-BE49-F238E27FC236}">
                <a16:creationId xmlns:a16="http://schemas.microsoft.com/office/drawing/2014/main" id="{3CA54EEC-E605-CA46-8D3D-B3AFF560D2AB}"/>
              </a:ext>
            </a:extLst>
          </p:cNvPr>
          <p:cNvGrpSpPr/>
          <p:nvPr/>
        </p:nvGrpSpPr>
        <p:grpSpPr>
          <a:xfrm>
            <a:off x="1280543" y="1555564"/>
            <a:ext cx="9666813" cy="5087464"/>
            <a:chOff x="606290" y="1555564"/>
            <a:chExt cx="9666813" cy="5087464"/>
          </a:xfrm>
        </p:grpSpPr>
        <p:sp>
          <p:nvSpPr>
            <p:cNvPr id="15" name="Rectangle 6">
              <a:extLst>
                <a:ext uri="{FF2B5EF4-FFF2-40B4-BE49-F238E27FC236}">
                  <a16:creationId xmlns:a16="http://schemas.microsoft.com/office/drawing/2014/main" id="{DFC92EE1-9461-6142-AE3D-1793DAA1E2B9}"/>
                </a:ext>
              </a:extLst>
            </p:cNvPr>
            <p:cNvSpPr>
              <a:spLocks noChangeArrowheads="1"/>
            </p:cNvSpPr>
            <p:nvPr/>
          </p:nvSpPr>
          <p:spPr bwMode="auto">
            <a:xfrm>
              <a:off x="914400" y="4306303"/>
              <a:ext cx="221381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BE"/>
            </a:p>
          </p:txBody>
        </p:sp>
        <p:sp>
          <p:nvSpPr>
            <p:cNvPr id="6" name="Rectangle 5">
              <a:extLst>
                <a:ext uri="{FF2B5EF4-FFF2-40B4-BE49-F238E27FC236}">
                  <a16:creationId xmlns:a16="http://schemas.microsoft.com/office/drawing/2014/main" id="{AEB76692-F160-5246-8A2B-FA59DC10CCEC}"/>
                </a:ext>
              </a:extLst>
            </p:cNvPr>
            <p:cNvSpPr/>
            <p:nvPr/>
          </p:nvSpPr>
          <p:spPr>
            <a:xfrm>
              <a:off x="4229845" y="1555564"/>
              <a:ext cx="2805004" cy="2893100"/>
            </a:xfrm>
            <a:prstGeom prst="rect">
              <a:avLst/>
            </a:prstGeom>
          </p:spPr>
          <p:txBody>
            <a:bodyPr wrap="square">
              <a:spAutoFit/>
            </a:bodyPr>
            <a:lstStyle/>
            <a:p>
              <a:r>
                <a:rPr lang="en-GB" sz="1400" dirty="0" err="1"/>
                <a:t>use_buffer</a:t>
              </a:r>
              <a:r>
                <a:rPr lang="en-GB" sz="1400" dirty="0"/>
                <a:t>()</a:t>
              </a:r>
            </a:p>
            <a:p>
              <a:endParaRPr lang="en-GB" sz="800" dirty="0"/>
            </a:p>
            <a:p>
              <a:r>
                <a:rPr lang="en-GB" sz="1400" dirty="0"/>
                <a:t>t</a:t>
              </a:r>
              <a:r>
                <a:rPr lang="en-GB" sz="1400" dirty="0">
                  <a:solidFill>
                    <a:srgbClr val="FF0000"/>
                  </a:solidFill>
                </a:rPr>
                <a:t>=</a:t>
              </a:r>
              <a:r>
                <a:rPr lang="en-GB" sz="1400" dirty="0"/>
                <a:t>0</a:t>
              </a:r>
            </a:p>
            <a:p>
              <a:r>
                <a:rPr lang="en-GB" sz="1400" dirty="0"/>
                <a:t>while </a:t>
              </a:r>
              <a:r>
                <a:rPr lang="en-GB" sz="1400" dirty="0" err="1"/>
                <a:t>get_key</a:t>
              </a:r>
              <a:r>
                <a:rPr lang="en-GB" sz="1400" dirty="0"/>
                <a:t>() </a:t>
              </a:r>
              <a:r>
                <a:rPr lang="en-GB" sz="1400" dirty="0">
                  <a:solidFill>
                    <a:srgbClr val="FF0000"/>
                  </a:solidFill>
                </a:rPr>
                <a:t>!= </a:t>
              </a:r>
              <a:r>
                <a:rPr lang="en-GB" sz="1400" dirty="0">
                  <a:solidFill>
                    <a:srgbClr val="008000"/>
                  </a:solidFill>
                </a:rPr>
                <a:t>"esc"</a:t>
              </a:r>
              <a:r>
                <a:rPr lang="en-GB" sz="1400" dirty="0"/>
                <a:t>:</a:t>
              </a:r>
            </a:p>
            <a:p>
              <a:r>
                <a:rPr lang="nl-NL" sz="1400" dirty="0">
                  <a:solidFill>
                    <a:srgbClr val="A6A6A6"/>
                  </a:solidFill>
                  <a:sym typeface="Symbol" pitchFamily="2" charset="2"/>
                </a:rPr>
                <a:t></a:t>
              </a:r>
              <a:r>
                <a:rPr lang="en-GB" sz="1400" dirty="0" err="1"/>
                <a:t>achtergrond</a:t>
              </a:r>
              <a:r>
                <a:rPr lang="en-GB" sz="1400" dirty="0"/>
                <a:t>()</a:t>
              </a:r>
            </a:p>
            <a:p>
              <a:r>
                <a:rPr lang="nl-NL" sz="1400" dirty="0">
                  <a:solidFill>
                    <a:srgbClr val="A6A6A6"/>
                  </a:solidFill>
                  <a:sym typeface="Symbol" pitchFamily="2" charset="2"/>
                </a:rPr>
                <a:t></a:t>
              </a:r>
              <a:r>
                <a:rPr lang="en-GB" sz="1400" dirty="0" err="1"/>
                <a:t>set_color</a:t>
              </a:r>
              <a:r>
                <a:rPr lang="en-GB" sz="1400" dirty="0"/>
                <a:t>(kleur)</a:t>
              </a:r>
            </a:p>
            <a:p>
              <a:r>
                <a:rPr lang="nl-NL" sz="1400" dirty="0">
                  <a:solidFill>
                    <a:srgbClr val="A6A6A6"/>
                  </a:solidFill>
                  <a:sym typeface="Symbol" pitchFamily="2" charset="2"/>
                </a:rPr>
                <a:t></a:t>
              </a:r>
              <a:r>
                <a:rPr lang="en-GB" sz="1400" dirty="0"/>
                <a:t>x1,y1</a:t>
              </a:r>
              <a:r>
                <a:rPr lang="en-GB" sz="1400" dirty="0">
                  <a:solidFill>
                    <a:srgbClr val="FF0000"/>
                  </a:solidFill>
                </a:rPr>
                <a:t>=</a:t>
              </a:r>
              <a:r>
                <a:rPr lang="en-GB" sz="1400" dirty="0"/>
                <a:t>kromme1(t)</a:t>
              </a:r>
            </a:p>
            <a:p>
              <a:r>
                <a:rPr lang="nl-NL" sz="1400" dirty="0">
                  <a:solidFill>
                    <a:srgbClr val="A6A6A6"/>
                  </a:solidFill>
                  <a:sym typeface="Symbol" pitchFamily="2" charset="2"/>
                </a:rPr>
                <a:t></a:t>
              </a:r>
              <a:r>
                <a:rPr lang="en-GB" sz="1400" dirty="0"/>
                <a:t>x2,y2</a:t>
              </a:r>
              <a:r>
                <a:rPr lang="en-GB" sz="1400" dirty="0">
                  <a:solidFill>
                    <a:srgbClr val="FF0000"/>
                  </a:solidFill>
                </a:rPr>
                <a:t>=</a:t>
              </a:r>
              <a:r>
                <a:rPr lang="en-GB" sz="1400" dirty="0"/>
                <a:t>kromme2(t)</a:t>
              </a:r>
            </a:p>
            <a:p>
              <a:r>
                <a:rPr lang="nl-NL" sz="1400" dirty="0">
                  <a:solidFill>
                    <a:srgbClr val="A6A6A6"/>
                  </a:solidFill>
                  <a:sym typeface="Symbol" pitchFamily="2" charset="2"/>
                </a:rPr>
                <a:t></a:t>
              </a:r>
              <a:r>
                <a:rPr lang="en-GB" sz="1400" dirty="0" err="1"/>
                <a:t>set_pen</a:t>
              </a:r>
              <a:r>
                <a:rPr lang="en-GB" sz="1400" dirty="0"/>
                <a:t>(</a:t>
              </a:r>
              <a:r>
                <a:rPr lang="en-GB" sz="1400" dirty="0">
                  <a:solidFill>
                    <a:srgbClr val="008000"/>
                  </a:solidFill>
                </a:rPr>
                <a:t>"</a:t>
              </a:r>
              <a:r>
                <a:rPr lang="en-GB" sz="1400" dirty="0" err="1">
                  <a:solidFill>
                    <a:srgbClr val="008000"/>
                  </a:solidFill>
                </a:rPr>
                <a:t>medium"</a:t>
              </a:r>
              <a:r>
                <a:rPr lang="en-GB" sz="1400" dirty="0" err="1"/>
                <a:t>,</a:t>
              </a:r>
              <a:r>
                <a:rPr lang="en-GB" sz="1400" dirty="0" err="1">
                  <a:solidFill>
                    <a:srgbClr val="008000"/>
                  </a:solidFill>
                </a:rPr>
                <a:t>"solid</a:t>
              </a:r>
              <a:r>
                <a:rPr lang="en-GB" sz="1400" dirty="0">
                  <a:solidFill>
                    <a:srgbClr val="008000"/>
                  </a:solidFill>
                </a:rPr>
                <a:t>"</a:t>
              </a:r>
              <a:r>
                <a:rPr lang="en-GB" sz="1400" dirty="0"/>
                <a:t>)</a:t>
              </a:r>
            </a:p>
            <a:p>
              <a:r>
                <a:rPr lang="nl-NL" sz="1400" dirty="0">
                  <a:solidFill>
                    <a:srgbClr val="A6A6A6"/>
                  </a:solidFill>
                  <a:sym typeface="Symbol" pitchFamily="2" charset="2"/>
                </a:rPr>
                <a:t></a:t>
              </a:r>
              <a:r>
                <a:rPr lang="en-GB" sz="1400" dirty="0" err="1"/>
                <a:t>draw_line</a:t>
              </a:r>
              <a:r>
                <a:rPr lang="en-GB" sz="1400" dirty="0"/>
                <a:t>(x1,y1,x2,y2)</a:t>
              </a:r>
            </a:p>
            <a:p>
              <a:r>
                <a:rPr lang="nl-NL" sz="1400" dirty="0">
                  <a:solidFill>
                    <a:srgbClr val="A6A6A6"/>
                  </a:solidFill>
                  <a:sym typeface="Symbol" pitchFamily="2" charset="2"/>
                </a:rPr>
                <a:t></a:t>
              </a:r>
              <a:r>
                <a:rPr lang="en-GB" sz="1400" dirty="0"/>
                <a:t>sleep(0.02)</a:t>
              </a:r>
            </a:p>
            <a:p>
              <a:r>
                <a:rPr lang="nl-NL" sz="1400" dirty="0">
                  <a:solidFill>
                    <a:srgbClr val="A6A6A6"/>
                  </a:solidFill>
                  <a:sym typeface="Symbol" pitchFamily="2" charset="2"/>
                </a:rPr>
                <a:t></a:t>
              </a:r>
              <a:r>
                <a:rPr lang="en-GB" sz="1400" dirty="0" err="1"/>
                <a:t>paint_buffer</a:t>
              </a:r>
              <a:r>
                <a:rPr lang="en-GB" sz="1400" dirty="0"/>
                <a:t>()</a:t>
              </a:r>
            </a:p>
            <a:p>
              <a:r>
                <a:rPr lang="nl-NL" sz="1400" dirty="0">
                  <a:solidFill>
                    <a:srgbClr val="A6A6A6"/>
                  </a:solidFill>
                  <a:sym typeface="Symbol" pitchFamily="2" charset="2"/>
                </a:rPr>
                <a:t></a:t>
              </a:r>
              <a:r>
                <a:rPr lang="en-GB" sz="1400" dirty="0"/>
                <a:t>t</a:t>
              </a:r>
              <a:r>
                <a:rPr lang="en-GB" sz="1400" dirty="0">
                  <a:solidFill>
                    <a:srgbClr val="FF0000"/>
                  </a:solidFill>
                </a:rPr>
                <a:t>+=</a:t>
              </a:r>
              <a:r>
                <a:rPr lang="en-GB" sz="1400" dirty="0"/>
                <a:t>1</a:t>
              </a:r>
            </a:p>
          </p:txBody>
        </p:sp>
        <p:sp>
          <p:nvSpPr>
            <p:cNvPr id="10" name="Rectangle 9">
              <a:extLst>
                <a:ext uri="{FF2B5EF4-FFF2-40B4-BE49-F238E27FC236}">
                  <a16:creationId xmlns:a16="http://schemas.microsoft.com/office/drawing/2014/main" id="{EC5B85C9-F81D-DA49-8EC2-DE0DA8C853C5}"/>
                </a:ext>
              </a:extLst>
            </p:cNvPr>
            <p:cNvSpPr/>
            <p:nvPr/>
          </p:nvSpPr>
          <p:spPr>
            <a:xfrm>
              <a:off x="606290" y="1555564"/>
              <a:ext cx="3696974" cy="4585871"/>
            </a:xfrm>
            <a:prstGeom prst="rect">
              <a:avLst/>
            </a:prstGeom>
          </p:spPr>
          <p:txBody>
            <a:bodyPr wrap="square">
              <a:spAutoFit/>
            </a:bodyPr>
            <a:lstStyle/>
            <a:p>
              <a:r>
                <a:rPr lang="en-GB" sz="1400" dirty="0">
                  <a:solidFill>
                    <a:srgbClr val="0000FF"/>
                  </a:solidFill>
                </a:rPr>
                <a:t>from</a:t>
              </a:r>
              <a:r>
                <a:rPr lang="en-GB" sz="1400" dirty="0"/>
                <a:t> </a:t>
              </a:r>
              <a:r>
                <a:rPr lang="en-GB" sz="1400" dirty="0" err="1"/>
                <a:t>ti_system</a:t>
              </a:r>
              <a:r>
                <a:rPr lang="en-GB" sz="1400" dirty="0"/>
                <a:t> </a:t>
              </a:r>
              <a:r>
                <a:rPr lang="en-GB" sz="1400" dirty="0">
                  <a:solidFill>
                    <a:srgbClr val="0000FF"/>
                  </a:solidFill>
                </a:rPr>
                <a:t>import</a:t>
              </a:r>
              <a:r>
                <a:rPr lang="en-GB" sz="1400" dirty="0"/>
                <a:t> </a:t>
              </a:r>
              <a:r>
                <a:rPr lang="en-GB" sz="1400" dirty="0">
                  <a:solidFill>
                    <a:srgbClr val="FF0000"/>
                  </a:solidFill>
                </a:rPr>
                <a:t>*</a:t>
              </a:r>
            </a:p>
            <a:p>
              <a:r>
                <a:rPr lang="en-GB" sz="1400" dirty="0">
                  <a:solidFill>
                    <a:srgbClr val="0000FF"/>
                  </a:solidFill>
                </a:rPr>
                <a:t>from</a:t>
              </a:r>
              <a:r>
                <a:rPr lang="en-GB" sz="1400" dirty="0"/>
                <a:t> </a:t>
              </a:r>
              <a:r>
                <a:rPr lang="en-GB" sz="1400" dirty="0" err="1"/>
                <a:t>ti_draw</a:t>
              </a:r>
              <a:r>
                <a:rPr lang="en-GB" sz="1400" dirty="0"/>
                <a:t> </a:t>
              </a:r>
              <a:r>
                <a:rPr lang="en-GB" sz="1400" dirty="0">
                  <a:solidFill>
                    <a:srgbClr val="0000FF"/>
                  </a:solidFill>
                </a:rPr>
                <a:t>import</a:t>
              </a:r>
              <a:r>
                <a:rPr lang="en-GB" sz="1400" dirty="0"/>
                <a:t> </a:t>
              </a:r>
              <a:r>
                <a:rPr lang="en-GB" sz="1400" dirty="0">
                  <a:solidFill>
                    <a:srgbClr val="FF0000"/>
                  </a:solidFill>
                </a:rPr>
                <a:t>*</a:t>
              </a:r>
            </a:p>
            <a:p>
              <a:r>
                <a:rPr lang="en-GB" sz="1400" dirty="0">
                  <a:solidFill>
                    <a:srgbClr val="0000FF"/>
                  </a:solidFill>
                </a:rPr>
                <a:t>from</a:t>
              </a:r>
              <a:r>
                <a:rPr lang="en-GB" sz="1400" dirty="0"/>
                <a:t> math </a:t>
              </a:r>
              <a:r>
                <a:rPr lang="en-GB" sz="1400" dirty="0">
                  <a:solidFill>
                    <a:srgbClr val="0000FF"/>
                  </a:solidFill>
                </a:rPr>
                <a:t>import</a:t>
              </a:r>
              <a:r>
                <a:rPr lang="en-GB" sz="1400" dirty="0"/>
                <a:t> </a:t>
              </a:r>
              <a:r>
                <a:rPr lang="en-GB" sz="1400" dirty="0">
                  <a:solidFill>
                    <a:srgbClr val="FF0000"/>
                  </a:solidFill>
                </a:rPr>
                <a:t>*</a:t>
              </a:r>
            </a:p>
            <a:p>
              <a:r>
                <a:rPr lang="en-GB" sz="1400" dirty="0">
                  <a:solidFill>
                    <a:srgbClr val="0000FF"/>
                  </a:solidFill>
                </a:rPr>
                <a:t>from</a:t>
              </a:r>
              <a:r>
                <a:rPr lang="en-GB" sz="1400" dirty="0"/>
                <a:t> time </a:t>
              </a:r>
              <a:r>
                <a:rPr lang="en-GB" sz="1400" dirty="0">
                  <a:solidFill>
                    <a:srgbClr val="0000FF"/>
                  </a:solidFill>
                </a:rPr>
                <a:t>import</a:t>
              </a:r>
              <a:r>
                <a:rPr lang="en-GB" sz="1400" dirty="0"/>
                <a:t> </a:t>
              </a:r>
              <a:r>
                <a:rPr lang="en-GB" sz="1400" dirty="0">
                  <a:solidFill>
                    <a:srgbClr val="FF0000"/>
                  </a:solidFill>
                </a:rPr>
                <a:t>*</a:t>
              </a:r>
            </a:p>
            <a:p>
              <a:endParaRPr lang="en-GB" sz="800" dirty="0"/>
            </a:p>
            <a:p>
              <a:r>
                <a:rPr lang="en-GB" sz="1400" dirty="0"/>
                <a:t>zwart</a:t>
              </a:r>
              <a:r>
                <a:rPr lang="en-GB" sz="1400" dirty="0">
                  <a:solidFill>
                    <a:srgbClr val="FF0000"/>
                  </a:solidFill>
                </a:rPr>
                <a:t>=</a:t>
              </a:r>
              <a:r>
                <a:rPr lang="en-GB" sz="1400" dirty="0"/>
                <a:t>(0,0,0)</a:t>
              </a:r>
            </a:p>
            <a:p>
              <a:r>
                <a:rPr lang="en-GB" sz="1400" dirty="0"/>
                <a:t>kleur</a:t>
              </a:r>
              <a:r>
                <a:rPr lang="en-GB" sz="1400" dirty="0">
                  <a:solidFill>
                    <a:srgbClr val="FF0000"/>
                  </a:solidFill>
                </a:rPr>
                <a:t>=</a:t>
              </a:r>
              <a:r>
                <a:rPr lang="en-GB" sz="1400" dirty="0"/>
                <a:t>(255,0,255)</a:t>
              </a:r>
            </a:p>
            <a:p>
              <a:endParaRPr lang="en-GB" sz="800" dirty="0"/>
            </a:p>
            <a:p>
              <a:r>
                <a:rPr lang="en-GB" sz="1400" dirty="0" err="1"/>
                <a:t>set_window</a:t>
              </a:r>
              <a:r>
                <a:rPr lang="en-GB" sz="1400" dirty="0"/>
                <a:t>(</a:t>
              </a:r>
              <a:r>
                <a:rPr lang="en-GB" sz="1400" dirty="0">
                  <a:solidFill>
                    <a:srgbClr val="FF0000"/>
                  </a:solidFill>
                </a:rPr>
                <a:t>-</a:t>
              </a:r>
              <a:r>
                <a:rPr lang="en-GB" sz="1400" dirty="0"/>
                <a:t>70,70,</a:t>
              </a:r>
              <a:r>
                <a:rPr lang="en-GB" sz="1400" dirty="0">
                  <a:solidFill>
                    <a:srgbClr val="FF0000"/>
                  </a:solidFill>
                </a:rPr>
                <a:t>-</a:t>
              </a:r>
              <a:r>
                <a:rPr lang="en-GB" sz="1400" dirty="0"/>
                <a:t>70,70)</a:t>
              </a:r>
            </a:p>
            <a:p>
              <a:endParaRPr lang="en-GB" sz="800" dirty="0"/>
            </a:p>
            <a:p>
              <a:r>
                <a:rPr lang="en-GB" sz="1400" dirty="0">
                  <a:solidFill>
                    <a:srgbClr val="0000FF"/>
                  </a:solidFill>
                </a:rPr>
                <a:t>def</a:t>
              </a:r>
              <a:r>
                <a:rPr lang="en-GB" sz="1400" dirty="0"/>
                <a:t> kromme1(t):</a:t>
              </a:r>
            </a:p>
            <a:p>
              <a:r>
                <a:rPr lang="nl-NL" sz="1400" dirty="0">
                  <a:solidFill>
                    <a:srgbClr val="A6A6A6"/>
                  </a:solidFill>
                  <a:sym typeface="Symbol" pitchFamily="2" charset="2"/>
                </a:rPr>
                <a:t></a:t>
              </a:r>
              <a:r>
                <a:rPr lang="en-GB" sz="1400" dirty="0"/>
                <a:t>x</a:t>
              </a:r>
              <a:r>
                <a:rPr lang="en-GB" sz="1400" dirty="0">
                  <a:solidFill>
                    <a:srgbClr val="FF0000"/>
                  </a:solidFill>
                </a:rPr>
                <a:t>=</a:t>
              </a:r>
              <a:r>
                <a:rPr lang="en-GB" sz="1400" dirty="0"/>
                <a:t>60*cos(t/10)</a:t>
              </a:r>
            </a:p>
            <a:p>
              <a:r>
                <a:rPr lang="nl-NL" sz="1400" dirty="0">
                  <a:solidFill>
                    <a:srgbClr val="A6A6A6"/>
                  </a:solidFill>
                  <a:sym typeface="Symbol" pitchFamily="2" charset="2"/>
                </a:rPr>
                <a:t></a:t>
              </a:r>
              <a:r>
                <a:rPr lang="en-GB" sz="1400" dirty="0"/>
                <a:t>y</a:t>
              </a:r>
              <a:r>
                <a:rPr lang="en-GB" sz="1400" dirty="0">
                  <a:solidFill>
                    <a:srgbClr val="FF0000"/>
                  </a:solidFill>
                </a:rPr>
                <a:t>=</a:t>
              </a:r>
              <a:r>
                <a:rPr lang="en-GB" sz="1400" dirty="0"/>
                <a:t>50*sin(t/20)</a:t>
              </a:r>
            </a:p>
            <a:p>
              <a:r>
                <a:rPr lang="nl-NL" sz="1400" dirty="0">
                  <a:solidFill>
                    <a:srgbClr val="A6A6A6"/>
                  </a:solidFill>
                  <a:sym typeface="Symbol" pitchFamily="2" charset="2"/>
                </a:rPr>
                <a:t></a:t>
              </a:r>
              <a:r>
                <a:rPr lang="en-GB" sz="1400" dirty="0">
                  <a:solidFill>
                    <a:srgbClr val="0000FF"/>
                  </a:solidFill>
                </a:rPr>
                <a:t>return</a:t>
              </a:r>
              <a:r>
                <a:rPr lang="en-GB" sz="1400" dirty="0"/>
                <a:t> (</a:t>
              </a:r>
              <a:r>
                <a:rPr lang="en-GB" sz="1400" dirty="0" err="1"/>
                <a:t>x,y</a:t>
              </a:r>
              <a:r>
                <a:rPr lang="en-GB" sz="1400" dirty="0"/>
                <a:t>)</a:t>
              </a:r>
            </a:p>
            <a:p>
              <a:endParaRPr lang="en-GB" sz="800" dirty="0"/>
            </a:p>
            <a:p>
              <a:r>
                <a:rPr lang="en-GB" sz="1400" dirty="0">
                  <a:solidFill>
                    <a:srgbClr val="0000FF"/>
                  </a:solidFill>
                </a:rPr>
                <a:t>def</a:t>
              </a:r>
              <a:r>
                <a:rPr lang="en-GB" sz="1400" dirty="0"/>
                <a:t> kromme2(t):</a:t>
              </a:r>
            </a:p>
            <a:p>
              <a:r>
                <a:rPr lang="nl-NL" sz="1400" dirty="0">
                  <a:solidFill>
                    <a:srgbClr val="A6A6A6"/>
                  </a:solidFill>
                  <a:sym typeface="Symbol" pitchFamily="2" charset="2"/>
                </a:rPr>
                <a:t></a:t>
              </a:r>
              <a:r>
                <a:rPr lang="en-GB" sz="1400" dirty="0"/>
                <a:t>x</a:t>
              </a:r>
              <a:r>
                <a:rPr lang="en-GB" sz="1400" dirty="0">
                  <a:solidFill>
                    <a:srgbClr val="FF0000"/>
                  </a:solidFill>
                </a:rPr>
                <a:t>=</a:t>
              </a:r>
              <a:r>
                <a:rPr lang="en-GB" sz="1400" dirty="0"/>
                <a:t>75</a:t>
              </a:r>
              <a:r>
                <a:rPr lang="en-GB" sz="1400" dirty="0">
                  <a:solidFill>
                    <a:srgbClr val="FF0000"/>
                  </a:solidFill>
                </a:rPr>
                <a:t>*</a:t>
              </a:r>
              <a:r>
                <a:rPr lang="en-GB" sz="1400" dirty="0"/>
                <a:t>cos(t</a:t>
              </a:r>
              <a:r>
                <a:rPr lang="en-GB" sz="1400" dirty="0">
                  <a:solidFill>
                    <a:srgbClr val="FF0000"/>
                  </a:solidFill>
                </a:rPr>
                <a:t>/</a:t>
              </a:r>
              <a:r>
                <a:rPr lang="en-GB" sz="1400" dirty="0"/>
                <a:t>20)</a:t>
              </a:r>
            </a:p>
            <a:p>
              <a:r>
                <a:rPr lang="nl-NL" sz="1400" dirty="0">
                  <a:solidFill>
                    <a:srgbClr val="A6A6A6"/>
                  </a:solidFill>
                  <a:sym typeface="Symbol" pitchFamily="2" charset="2"/>
                </a:rPr>
                <a:t></a:t>
              </a:r>
              <a:r>
                <a:rPr lang="en-GB" sz="1400" dirty="0"/>
                <a:t>y</a:t>
              </a:r>
              <a:r>
                <a:rPr lang="en-GB" sz="1400" dirty="0">
                  <a:solidFill>
                    <a:srgbClr val="FF0000"/>
                  </a:solidFill>
                </a:rPr>
                <a:t>=</a:t>
              </a:r>
              <a:r>
                <a:rPr lang="en-GB" sz="1400" dirty="0"/>
                <a:t>75</a:t>
              </a:r>
              <a:r>
                <a:rPr lang="en-GB" sz="1400" dirty="0">
                  <a:solidFill>
                    <a:srgbClr val="FF0000"/>
                  </a:solidFill>
                </a:rPr>
                <a:t>*</a:t>
              </a:r>
              <a:r>
                <a:rPr lang="en-GB" sz="1400" dirty="0"/>
                <a:t>sin(t</a:t>
              </a:r>
              <a:r>
                <a:rPr lang="en-GB" sz="1400" dirty="0">
                  <a:solidFill>
                    <a:srgbClr val="FF0000"/>
                  </a:solidFill>
                </a:rPr>
                <a:t>/</a:t>
              </a:r>
              <a:r>
                <a:rPr lang="en-GB" sz="1400" dirty="0"/>
                <a:t>50)</a:t>
              </a:r>
            </a:p>
            <a:p>
              <a:r>
                <a:rPr lang="nl-NL" sz="1400" dirty="0">
                  <a:solidFill>
                    <a:srgbClr val="A6A6A6"/>
                  </a:solidFill>
                  <a:sym typeface="Symbol" pitchFamily="2" charset="2"/>
                </a:rPr>
                <a:t></a:t>
              </a:r>
              <a:r>
                <a:rPr lang="en-GB" sz="1400" dirty="0">
                  <a:solidFill>
                    <a:srgbClr val="0000FF"/>
                  </a:solidFill>
                </a:rPr>
                <a:t>return</a:t>
              </a:r>
              <a:r>
                <a:rPr lang="en-GB" sz="1400" dirty="0"/>
                <a:t> (</a:t>
              </a:r>
              <a:r>
                <a:rPr lang="en-GB" sz="1400" dirty="0" err="1"/>
                <a:t>x,y</a:t>
              </a:r>
              <a:r>
                <a:rPr lang="en-GB" sz="1400" dirty="0"/>
                <a:t>)</a:t>
              </a:r>
            </a:p>
            <a:p>
              <a:endParaRPr lang="en-GB" sz="800" dirty="0"/>
            </a:p>
            <a:p>
              <a:r>
                <a:rPr lang="en-GB" sz="1400" dirty="0">
                  <a:solidFill>
                    <a:srgbClr val="0000FF"/>
                  </a:solidFill>
                </a:rPr>
                <a:t>def</a:t>
              </a:r>
              <a:r>
                <a:rPr lang="en-GB" sz="1400" dirty="0"/>
                <a:t> </a:t>
              </a:r>
              <a:r>
                <a:rPr lang="en-GB" sz="1400" dirty="0" err="1"/>
                <a:t>achtergrond</a:t>
              </a:r>
              <a:r>
                <a:rPr lang="en-GB" sz="1400" dirty="0"/>
                <a:t>():</a:t>
              </a:r>
            </a:p>
            <a:p>
              <a:r>
                <a:rPr lang="nl-NL" sz="1400" dirty="0">
                  <a:solidFill>
                    <a:srgbClr val="A6A6A6"/>
                  </a:solidFill>
                  <a:sym typeface="Symbol" pitchFamily="2" charset="2"/>
                </a:rPr>
                <a:t></a:t>
              </a:r>
              <a:r>
                <a:rPr lang="en-GB" sz="1400" dirty="0" err="1"/>
                <a:t>set_color</a:t>
              </a:r>
              <a:r>
                <a:rPr lang="en-GB" sz="1400" dirty="0"/>
                <a:t>(zwart)</a:t>
              </a:r>
            </a:p>
            <a:p>
              <a:r>
                <a:rPr lang="nl-NL" sz="1400" dirty="0">
                  <a:solidFill>
                    <a:srgbClr val="A6A6A6"/>
                  </a:solidFill>
                  <a:sym typeface="Symbol" pitchFamily="2" charset="2"/>
                </a:rPr>
                <a:t></a:t>
              </a:r>
              <a:r>
                <a:rPr lang="en-GB" sz="1400" dirty="0" err="1"/>
                <a:t>fill_rect</a:t>
              </a:r>
              <a:r>
                <a:rPr lang="en-GB" sz="1400" dirty="0"/>
                <a:t>(</a:t>
              </a:r>
              <a:r>
                <a:rPr lang="en-GB" sz="1400" dirty="0">
                  <a:solidFill>
                    <a:srgbClr val="FF0000"/>
                  </a:solidFill>
                </a:rPr>
                <a:t>-</a:t>
              </a:r>
              <a:r>
                <a:rPr lang="en-GB" sz="1400" dirty="0"/>
                <a:t>159,</a:t>
              </a:r>
              <a:r>
                <a:rPr lang="en-GB" sz="1400" dirty="0">
                  <a:solidFill>
                    <a:srgbClr val="FF0000"/>
                  </a:solidFill>
                </a:rPr>
                <a:t>-</a:t>
              </a:r>
              <a:r>
                <a:rPr lang="en-GB" sz="1400" dirty="0"/>
                <a:t>106,318,212)</a:t>
              </a:r>
            </a:p>
          </p:txBody>
        </p:sp>
        <p:grpSp>
          <p:nvGrpSpPr>
            <p:cNvPr id="5" name="Group 4">
              <a:extLst>
                <a:ext uri="{FF2B5EF4-FFF2-40B4-BE49-F238E27FC236}">
                  <a16:creationId xmlns:a16="http://schemas.microsoft.com/office/drawing/2014/main" id="{A525B6B7-078B-D34E-AA8F-28F0E20F7F16}"/>
                </a:ext>
              </a:extLst>
            </p:cNvPr>
            <p:cNvGrpSpPr/>
            <p:nvPr/>
          </p:nvGrpSpPr>
          <p:grpSpPr>
            <a:xfrm>
              <a:off x="8203003" y="1716698"/>
              <a:ext cx="2070100" cy="4926330"/>
              <a:chOff x="8009572" y="1628775"/>
              <a:chExt cx="2070100" cy="4926330"/>
            </a:xfrm>
          </p:grpSpPr>
          <p:pic>
            <p:nvPicPr>
              <p:cNvPr id="2" name="Picture 1">
                <a:extLst>
                  <a:ext uri="{FF2B5EF4-FFF2-40B4-BE49-F238E27FC236}">
                    <a16:creationId xmlns:a16="http://schemas.microsoft.com/office/drawing/2014/main" id="{2CAE2AF5-522A-104E-83D6-671FD4AD512D}"/>
                  </a:ext>
                </a:extLst>
              </p:cNvPr>
              <p:cNvPicPr>
                <a:picLocks noChangeAspect="1"/>
              </p:cNvPicPr>
              <p:nvPr/>
            </p:nvPicPr>
            <p:blipFill>
              <a:blip r:embed="rId3"/>
              <a:stretch>
                <a:fillRect/>
              </a:stretch>
            </p:blipFill>
            <p:spPr>
              <a:xfrm>
                <a:off x="8009572" y="1628775"/>
                <a:ext cx="2070100" cy="1562100"/>
              </a:xfrm>
              <a:prstGeom prst="rect">
                <a:avLst/>
              </a:prstGeom>
            </p:spPr>
          </p:pic>
          <p:pic>
            <p:nvPicPr>
              <p:cNvPr id="3" name="Picture 2">
                <a:extLst>
                  <a:ext uri="{FF2B5EF4-FFF2-40B4-BE49-F238E27FC236}">
                    <a16:creationId xmlns:a16="http://schemas.microsoft.com/office/drawing/2014/main" id="{0E342BEA-F8D8-D044-8656-C263A8DDBB5E}"/>
                  </a:ext>
                </a:extLst>
              </p:cNvPr>
              <p:cNvPicPr>
                <a:picLocks noChangeAspect="1"/>
              </p:cNvPicPr>
              <p:nvPr/>
            </p:nvPicPr>
            <p:blipFill>
              <a:blip r:embed="rId4"/>
              <a:stretch>
                <a:fillRect/>
              </a:stretch>
            </p:blipFill>
            <p:spPr>
              <a:xfrm>
                <a:off x="8009572" y="3310890"/>
                <a:ext cx="2070100" cy="1562100"/>
              </a:xfrm>
              <a:prstGeom prst="rect">
                <a:avLst/>
              </a:prstGeom>
            </p:spPr>
          </p:pic>
          <p:pic>
            <p:nvPicPr>
              <p:cNvPr id="4" name="Picture 3">
                <a:extLst>
                  <a:ext uri="{FF2B5EF4-FFF2-40B4-BE49-F238E27FC236}">
                    <a16:creationId xmlns:a16="http://schemas.microsoft.com/office/drawing/2014/main" id="{A401B0C6-F0C3-8948-87C3-88B761DDE98D}"/>
                  </a:ext>
                </a:extLst>
              </p:cNvPr>
              <p:cNvPicPr>
                <a:picLocks noChangeAspect="1"/>
              </p:cNvPicPr>
              <p:nvPr/>
            </p:nvPicPr>
            <p:blipFill>
              <a:blip r:embed="rId5"/>
              <a:stretch>
                <a:fillRect/>
              </a:stretch>
            </p:blipFill>
            <p:spPr>
              <a:xfrm>
                <a:off x="8009572" y="4993005"/>
                <a:ext cx="2070100" cy="1562100"/>
              </a:xfrm>
              <a:prstGeom prst="rect">
                <a:avLst/>
              </a:prstGeom>
            </p:spPr>
          </p:pic>
        </p:grpSp>
      </p:grpSp>
      <p:pic>
        <p:nvPicPr>
          <p:cNvPr id="12" name="Picture 11" descr="A picture containing shape&#10;&#10;Description automatically generated">
            <a:extLst>
              <a:ext uri="{FF2B5EF4-FFF2-40B4-BE49-F238E27FC236}">
                <a16:creationId xmlns:a16="http://schemas.microsoft.com/office/drawing/2014/main" id="{2AF7FD07-ADF3-6342-9FF1-4734ED1AD540}"/>
              </a:ext>
            </a:extLst>
          </p:cNvPr>
          <p:cNvPicPr>
            <a:picLocks noChangeAspect="1"/>
          </p:cNvPicPr>
          <p:nvPr/>
        </p:nvPicPr>
        <p:blipFill>
          <a:blip r:embed="rId6"/>
          <a:stretch>
            <a:fillRect/>
          </a:stretch>
        </p:blipFill>
        <p:spPr>
          <a:xfrm>
            <a:off x="8906607" y="5108758"/>
            <a:ext cx="2016000" cy="1512000"/>
          </a:xfrm>
          <a:prstGeom prst="rect">
            <a:avLst/>
          </a:prstGeom>
        </p:spPr>
      </p:pic>
    </p:spTree>
    <p:extLst>
      <p:ext uri="{BB962C8B-B14F-4D97-AF65-F5344CB8AC3E}">
        <p14:creationId xmlns:p14="http://schemas.microsoft.com/office/powerpoint/2010/main" val="142707870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1BD37EED-8487-9649-87E5-112ACDBD60D7}"/>
              </a:ext>
            </a:extLst>
          </p:cNvPr>
          <p:cNvSpPr txBox="1"/>
          <p:nvPr/>
        </p:nvSpPr>
        <p:spPr>
          <a:xfrm>
            <a:off x="304402" y="404813"/>
            <a:ext cx="3760517" cy="954107"/>
          </a:xfrm>
          <a:prstGeom prst="rect">
            <a:avLst/>
          </a:prstGeom>
          <a:noFill/>
        </p:spPr>
        <p:txBody>
          <a:bodyPr wrap="none" rtlCol="0">
            <a:spAutoFit/>
          </a:bodyPr>
          <a:lstStyle/>
          <a:p>
            <a:r>
              <a:rPr lang="en-BE" sz="2800" b="1" dirty="0">
                <a:solidFill>
                  <a:srgbClr val="932833"/>
                </a:solidFill>
              </a:rPr>
              <a:t>Computational Thinking</a:t>
            </a:r>
            <a:br>
              <a:rPr lang="en-BE" sz="2800" b="1" dirty="0">
                <a:solidFill>
                  <a:srgbClr val="932833"/>
                </a:solidFill>
              </a:rPr>
            </a:br>
            <a:r>
              <a:rPr lang="en-BE" sz="2800" b="1" i="1" dirty="0">
                <a:solidFill>
                  <a:srgbClr val="932833"/>
                </a:solidFill>
              </a:rPr>
              <a:t>in de klas</a:t>
            </a:r>
          </a:p>
        </p:txBody>
      </p:sp>
      <p:sp>
        <p:nvSpPr>
          <p:cNvPr id="36" name="TextBox 35">
            <a:extLst>
              <a:ext uri="{FF2B5EF4-FFF2-40B4-BE49-F238E27FC236}">
                <a16:creationId xmlns:a16="http://schemas.microsoft.com/office/drawing/2014/main" id="{57D8E8D9-3C61-3B45-890A-8ED7FD030929}"/>
              </a:ext>
            </a:extLst>
          </p:cNvPr>
          <p:cNvSpPr txBox="1"/>
          <p:nvPr/>
        </p:nvSpPr>
        <p:spPr>
          <a:xfrm>
            <a:off x="10755834" y="404812"/>
            <a:ext cx="1180195" cy="1384995"/>
          </a:xfrm>
          <a:prstGeom prst="rect">
            <a:avLst/>
          </a:prstGeom>
          <a:noFill/>
        </p:spPr>
        <p:txBody>
          <a:bodyPr wrap="none" rtlCol="0">
            <a:spAutoFit/>
          </a:bodyPr>
          <a:lstStyle/>
          <a:p>
            <a:pPr algn="r"/>
            <a:r>
              <a:rPr lang="en-GB" sz="2800" b="1" i="1" dirty="0">
                <a:solidFill>
                  <a:srgbClr val="932833"/>
                </a:solidFill>
              </a:rPr>
              <a:t>Screen</a:t>
            </a:r>
          </a:p>
          <a:p>
            <a:pPr algn="r"/>
            <a:r>
              <a:rPr lang="en-GB" sz="2800" b="1" i="1" dirty="0">
                <a:solidFill>
                  <a:srgbClr val="932833"/>
                </a:solidFill>
              </a:rPr>
              <a:t>Saver</a:t>
            </a:r>
          </a:p>
          <a:p>
            <a:pPr algn="r"/>
            <a:endParaRPr lang="en-BE" sz="2800" b="1" i="1" dirty="0">
              <a:solidFill>
                <a:srgbClr val="932833"/>
              </a:solidFill>
            </a:endParaRPr>
          </a:p>
        </p:txBody>
      </p:sp>
      <p:grpSp>
        <p:nvGrpSpPr>
          <p:cNvPr id="8" name="Group 7">
            <a:extLst>
              <a:ext uri="{FF2B5EF4-FFF2-40B4-BE49-F238E27FC236}">
                <a16:creationId xmlns:a16="http://schemas.microsoft.com/office/drawing/2014/main" id="{3CA54EEC-E605-CA46-8D3D-B3AFF560D2AB}"/>
              </a:ext>
            </a:extLst>
          </p:cNvPr>
          <p:cNvGrpSpPr/>
          <p:nvPr/>
        </p:nvGrpSpPr>
        <p:grpSpPr>
          <a:xfrm>
            <a:off x="1280543" y="1555564"/>
            <a:ext cx="9666813" cy="5087464"/>
            <a:chOff x="606290" y="1555564"/>
            <a:chExt cx="9666813" cy="5087464"/>
          </a:xfrm>
        </p:grpSpPr>
        <p:sp>
          <p:nvSpPr>
            <p:cNvPr id="15" name="Rectangle 6">
              <a:extLst>
                <a:ext uri="{FF2B5EF4-FFF2-40B4-BE49-F238E27FC236}">
                  <a16:creationId xmlns:a16="http://schemas.microsoft.com/office/drawing/2014/main" id="{DFC92EE1-9461-6142-AE3D-1793DAA1E2B9}"/>
                </a:ext>
              </a:extLst>
            </p:cNvPr>
            <p:cNvSpPr>
              <a:spLocks noChangeArrowheads="1"/>
            </p:cNvSpPr>
            <p:nvPr/>
          </p:nvSpPr>
          <p:spPr bwMode="auto">
            <a:xfrm>
              <a:off x="914400" y="4306303"/>
              <a:ext cx="221381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BE"/>
            </a:p>
          </p:txBody>
        </p:sp>
        <p:sp>
          <p:nvSpPr>
            <p:cNvPr id="6" name="Rectangle 5">
              <a:extLst>
                <a:ext uri="{FF2B5EF4-FFF2-40B4-BE49-F238E27FC236}">
                  <a16:creationId xmlns:a16="http://schemas.microsoft.com/office/drawing/2014/main" id="{AEB76692-F160-5246-8A2B-FA59DC10CCEC}"/>
                </a:ext>
              </a:extLst>
            </p:cNvPr>
            <p:cNvSpPr/>
            <p:nvPr/>
          </p:nvSpPr>
          <p:spPr>
            <a:xfrm>
              <a:off x="4229845" y="1555564"/>
              <a:ext cx="2805004" cy="2893100"/>
            </a:xfrm>
            <a:prstGeom prst="rect">
              <a:avLst/>
            </a:prstGeom>
          </p:spPr>
          <p:txBody>
            <a:bodyPr wrap="square">
              <a:spAutoFit/>
            </a:bodyPr>
            <a:lstStyle/>
            <a:p>
              <a:r>
                <a:rPr lang="en-GB" sz="1400" dirty="0" err="1"/>
                <a:t>use_buffer</a:t>
              </a:r>
              <a:r>
                <a:rPr lang="en-GB" sz="1400" dirty="0"/>
                <a:t>()</a:t>
              </a:r>
            </a:p>
            <a:p>
              <a:endParaRPr lang="en-GB" sz="800" dirty="0"/>
            </a:p>
            <a:p>
              <a:r>
                <a:rPr lang="en-GB" sz="1400" dirty="0"/>
                <a:t>t</a:t>
              </a:r>
              <a:r>
                <a:rPr lang="en-GB" sz="1400" dirty="0">
                  <a:solidFill>
                    <a:srgbClr val="FF0000"/>
                  </a:solidFill>
                </a:rPr>
                <a:t>=</a:t>
              </a:r>
              <a:r>
                <a:rPr lang="en-GB" sz="1400" dirty="0"/>
                <a:t>0</a:t>
              </a:r>
            </a:p>
            <a:p>
              <a:r>
                <a:rPr lang="en-GB" sz="1400" dirty="0"/>
                <a:t>while </a:t>
              </a:r>
              <a:r>
                <a:rPr lang="en-GB" sz="1400" dirty="0" err="1"/>
                <a:t>get_key</a:t>
              </a:r>
              <a:r>
                <a:rPr lang="en-GB" sz="1400" dirty="0"/>
                <a:t>() </a:t>
              </a:r>
              <a:r>
                <a:rPr lang="en-GB" sz="1400" dirty="0">
                  <a:solidFill>
                    <a:srgbClr val="FF0000"/>
                  </a:solidFill>
                </a:rPr>
                <a:t>!= </a:t>
              </a:r>
              <a:r>
                <a:rPr lang="en-GB" sz="1400" dirty="0">
                  <a:solidFill>
                    <a:srgbClr val="008000"/>
                  </a:solidFill>
                </a:rPr>
                <a:t>"esc"</a:t>
              </a:r>
              <a:r>
                <a:rPr lang="en-GB" sz="1400" dirty="0"/>
                <a:t>:</a:t>
              </a:r>
            </a:p>
            <a:p>
              <a:r>
                <a:rPr lang="nl-NL" sz="1400" dirty="0">
                  <a:solidFill>
                    <a:srgbClr val="A6A6A6"/>
                  </a:solidFill>
                  <a:sym typeface="Symbol" pitchFamily="2" charset="2"/>
                </a:rPr>
                <a:t></a:t>
              </a:r>
              <a:r>
                <a:rPr lang="en-GB" sz="1400" dirty="0" err="1"/>
                <a:t>achtergrond</a:t>
              </a:r>
              <a:r>
                <a:rPr lang="en-GB" sz="1400" dirty="0"/>
                <a:t>()</a:t>
              </a:r>
            </a:p>
            <a:p>
              <a:r>
                <a:rPr lang="nl-NL" sz="1400" dirty="0">
                  <a:solidFill>
                    <a:srgbClr val="A6A6A6"/>
                  </a:solidFill>
                  <a:sym typeface="Symbol" pitchFamily="2" charset="2"/>
                </a:rPr>
                <a:t></a:t>
              </a:r>
              <a:r>
                <a:rPr lang="en-GB" sz="1400" dirty="0" err="1"/>
                <a:t>set_color</a:t>
              </a:r>
              <a:r>
                <a:rPr lang="en-GB" sz="1400" dirty="0"/>
                <a:t>(kleur)</a:t>
              </a:r>
            </a:p>
            <a:p>
              <a:r>
                <a:rPr lang="nl-NL" sz="1400" dirty="0">
                  <a:solidFill>
                    <a:srgbClr val="A6A6A6"/>
                  </a:solidFill>
                  <a:sym typeface="Symbol" pitchFamily="2" charset="2"/>
                </a:rPr>
                <a:t></a:t>
              </a:r>
              <a:r>
                <a:rPr lang="en-GB" sz="1400" dirty="0"/>
                <a:t>x1,y1</a:t>
              </a:r>
              <a:r>
                <a:rPr lang="en-GB" sz="1400" dirty="0">
                  <a:solidFill>
                    <a:srgbClr val="FF0000"/>
                  </a:solidFill>
                </a:rPr>
                <a:t>=</a:t>
              </a:r>
              <a:r>
                <a:rPr lang="en-GB" sz="1400" dirty="0"/>
                <a:t>kromme1(t)</a:t>
              </a:r>
            </a:p>
            <a:p>
              <a:r>
                <a:rPr lang="nl-NL" sz="1400" dirty="0">
                  <a:solidFill>
                    <a:srgbClr val="A6A6A6"/>
                  </a:solidFill>
                  <a:sym typeface="Symbol" pitchFamily="2" charset="2"/>
                </a:rPr>
                <a:t></a:t>
              </a:r>
              <a:r>
                <a:rPr lang="en-GB" sz="1400" dirty="0"/>
                <a:t>x2,y2</a:t>
              </a:r>
              <a:r>
                <a:rPr lang="en-GB" sz="1400" dirty="0">
                  <a:solidFill>
                    <a:srgbClr val="FF0000"/>
                  </a:solidFill>
                </a:rPr>
                <a:t>=</a:t>
              </a:r>
              <a:r>
                <a:rPr lang="en-GB" sz="1400" dirty="0"/>
                <a:t>kromme2(t)</a:t>
              </a:r>
            </a:p>
            <a:p>
              <a:r>
                <a:rPr lang="nl-NL" sz="1400" dirty="0">
                  <a:solidFill>
                    <a:srgbClr val="A6A6A6"/>
                  </a:solidFill>
                  <a:sym typeface="Symbol" pitchFamily="2" charset="2"/>
                </a:rPr>
                <a:t></a:t>
              </a:r>
              <a:r>
                <a:rPr lang="en-GB" sz="1400" dirty="0" err="1"/>
                <a:t>set_pen</a:t>
              </a:r>
              <a:r>
                <a:rPr lang="en-GB" sz="1400" dirty="0"/>
                <a:t>(</a:t>
              </a:r>
              <a:r>
                <a:rPr lang="en-GB" sz="1400" dirty="0">
                  <a:solidFill>
                    <a:srgbClr val="008000"/>
                  </a:solidFill>
                </a:rPr>
                <a:t>"</a:t>
              </a:r>
              <a:r>
                <a:rPr lang="en-GB" sz="1400" dirty="0" err="1">
                  <a:solidFill>
                    <a:srgbClr val="008000"/>
                  </a:solidFill>
                </a:rPr>
                <a:t>medium"</a:t>
              </a:r>
              <a:r>
                <a:rPr lang="en-GB" sz="1400" dirty="0" err="1"/>
                <a:t>,</a:t>
              </a:r>
              <a:r>
                <a:rPr lang="en-GB" sz="1400" dirty="0" err="1">
                  <a:solidFill>
                    <a:srgbClr val="008000"/>
                  </a:solidFill>
                </a:rPr>
                <a:t>"solid</a:t>
              </a:r>
              <a:r>
                <a:rPr lang="en-GB" sz="1400" dirty="0">
                  <a:solidFill>
                    <a:srgbClr val="008000"/>
                  </a:solidFill>
                </a:rPr>
                <a:t>"</a:t>
              </a:r>
              <a:r>
                <a:rPr lang="en-GB" sz="1400" dirty="0"/>
                <a:t>)</a:t>
              </a:r>
            </a:p>
            <a:p>
              <a:r>
                <a:rPr lang="nl-NL" sz="1400" dirty="0">
                  <a:solidFill>
                    <a:srgbClr val="A6A6A6"/>
                  </a:solidFill>
                  <a:sym typeface="Symbol" pitchFamily="2" charset="2"/>
                </a:rPr>
                <a:t></a:t>
              </a:r>
              <a:r>
                <a:rPr lang="en-GB" sz="1400" dirty="0" err="1"/>
                <a:t>draw_line</a:t>
              </a:r>
              <a:r>
                <a:rPr lang="en-GB" sz="1400" dirty="0"/>
                <a:t>(x1,y1,x2,y2)</a:t>
              </a:r>
            </a:p>
            <a:p>
              <a:r>
                <a:rPr lang="nl-NL" sz="1400" dirty="0">
                  <a:solidFill>
                    <a:srgbClr val="A6A6A6"/>
                  </a:solidFill>
                  <a:sym typeface="Symbol" pitchFamily="2" charset="2"/>
                </a:rPr>
                <a:t></a:t>
              </a:r>
              <a:r>
                <a:rPr lang="en-GB" sz="1400" dirty="0"/>
                <a:t>sleep(0.02)</a:t>
              </a:r>
            </a:p>
            <a:p>
              <a:r>
                <a:rPr lang="nl-NL" sz="1400" dirty="0">
                  <a:solidFill>
                    <a:srgbClr val="A6A6A6"/>
                  </a:solidFill>
                  <a:sym typeface="Symbol" pitchFamily="2" charset="2"/>
                </a:rPr>
                <a:t></a:t>
              </a:r>
              <a:r>
                <a:rPr lang="en-GB" sz="1400" dirty="0" err="1"/>
                <a:t>paint_buffer</a:t>
              </a:r>
              <a:r>
                <a:rPr lang="en-GB" sz="1400" dirty="0"/>
                <a:t>()</a:t>
              </a:r>
            </a:p>
            <a:p>
              <a:r>
                <a:rPr lang="nl-NL" sz="1400" dirty="0">
                  <a:solidFill>
                    <a:srgbClr val="A6A6A6"/>
                  </a:solidFill>
                  <a:sym typeface="Symbol" pitchFamily="2" charset="2"/>
                </a:rPr>
                <a:t></a:t>
              </a:r>
              <a:r>
                <a:rPr lang="en-GB" sz="1400" dirty="0"/>
                <a:t>t</a:t>
              </a:r>
              <a:r>
                <a:rPr lang="en-GB" sz="1400" dirty="0">
                  <a:solidFill>
                    <a:srgbClr val="FF0000"/>
                  </a:solidFill>
                </a:rPr>
                <a:t>+=</a:t>
              </a:r>
              <a:r>
                <a:rPr lang="en-GB" sz="1400" dirty="0"/>
                <a:t>1</a:t>
              </a:r>
            </a:p>
          </p:txBody>
        </p:sp>
        <p:sp>
          <p:nvSpPr>
            <p:cNvPr id="10" name="Rectangle 9">
              <a:extLst>
                <a:ext uri="{FF2B5EF4-FFF2-40B4-BE49-F238E27FC236}">
                  <a16:creationId xmlns:a16="http://schemas.microsoft.com/office/drawing/2014/main" id="{EC5B85C9-F81D-DA49-8EC2-DE0DA8C853C5}"/>
                </a:ext>
              </a:extLst>
            </p:cNvPr>
            <p:cNvSpPr/>
            <p:nvPr/>
          </p:nvSpPr>
          <p:spPr>
            <a:xfrm>
              <a:off x="606290" y="1555564"/>
              <a:ext cx="3696974" cy="4585871"/>
            </a:xfrm>
            <a:prstGeom prst="rect">
              <a:avLst/>
            </a:prstGeom>
          </p:spPr>
          <p:txBody>
            <a:bodyPr wrap="square">
              <a:spAutoFit/>
            </a:bodyPr>
            <a:lstStyle/>
            <a:p>
              <a:r>
                <a:rPr lang="en-GB" sz="1400" dirty="0">
                  <a:solidFill>
                    <a:srgbClr val="0000FF"/>
                  </a:solidFill>
                </a:rPr>
                <a:t>from</a:t>
              </a:r>
              <a:r>
                <a:rPr lang="en-GB" sz="1400" dirty="0"/>
                <a:t> </a:t>
              </a:r>
              <a:r>
                <a:rPr lang="en-GB" sz="1400" dirty="0" err="1"/>
                <a:t>ti_system</a:t>
              </a:r>
              <a:r>
                <a:rPr lang="en-GB" sz="1400" dirty="0"/>
                <a:t> </a:t>
              </a:r>
              <a:r>
                <a:rPr lang="en-GB" sz="1400" dirty="0">
                  <a:solidFill>
                    <a:srgbClr val="0000FF"/>
                  </a:solidFill>
                </a:rPr>
                <a:t>import</a:t>
              </a:r>
              <a:r>
                <a:rPr lang="en-GB" sz="1400" dirty="0"/>
                <a:t> </a:t>
              </a:r>
              <a:r>
                <a:rPr lang="en-GB" sz="1400" dirty="0">
                  <a:solidFill>
                    <a:srgbClr val="FF0000"/>
                  </a:solidFill>
                </a:rPr>
                <a:t>*</a:t>
              </a:r>
            </a:p>
            <a:p>
              <a:r>
                <a:rPr lang="en-GB" sz="1400" dirty="0">
                  <a:solidFill>
                    <a:srgbClr val="0000FF"/>
                  </a:solidFill>
                </a:rPr>
                <a:t>from</a:t>
              </a:r>
              <a:r>
                <a:rPr lang="en-GB" sz="1400" dirty="0"/>
                <a:t> </a:t>
              </a:r>
              <a:r>
                <a:rPr lang="en-GB" sz="1400" dirty="0" err="1"/>
                <a:t>ti_draw</a:t>
              </a:r>
              <a:r>
                <a:rPr lang="en-GB" sz="1400" dirty="0"/>
                <a:t> </a:t>
              </a:r>
              <a:r>
                <a:rPr lang="en-GB" sz="1400" dirty="0">
                  <a:solidFill>
                    <a:srgbClr val="0000FF"/>
                  </a:solidFill>
                </a:rPr>
                <a:t>import</a:t>
              </a:r>
              <a:r>
                <a:rPr lang="en-GB" sz="1400" dirty="0"/>
                <a:t> </a:t>
              </a:r>
              <a:r>
                <a:rPr lang="en-GB" sz="1400" dirty="0">
                  <a:solidFill>
                    <a:srgbClr val="FF0000"/>
                  </a:solidFill>
                </a:rPr>
                <a:t>*</a:t>
              </a:r>
            </a:p>
            <a:p>
              <a:r>
                <a:rPr lang="en-GB" sz="1400" dirty="0">
                  <a:solidFill>
                    <a:srgbClr val="0000FF"/>
                  </a:solidFill>
                </a:rPr>
                <a:t>from</a:t>
              </a:r>
              <a:r>
                <a:rPr lang="en-GB" sz="1400" dirty="0"/>
                <a:t> math </a:t>
              </a:r>
              <a:r>
                <a:rPr lang="en-GB" sz="1400" dirty="0">
                  <a:solidFill>
                    <a:srgbClr val="0000FF"/>
                  </a:solidFill>
                </a:rPr>
                <a:t>import</a:t>
              </a:r>
              <a:r>
                <a:rPr lang="en-GB" sz="1400" dirty="0"/>
                <a:t> </a:t>
              </a:r>
              <a:r>
                <a:rPr lang="en-GB" sz="1400" dirty="0">
                  <a:solidFill>
                    <a:srgbClr val="FF0000"/>
                  </a:solidFill>
                </a:rPr>
                <a:t>*</a:t>
              </a:r>
            </a:p>
            <a:p>
              <a:r>
                <a:rPr lang="en-GB" sz="1400" dirty="0">
                  <a:solidFill>
                    <a:srgbClr val="0000FF"/>
                  </a:solidFill>
                </a:rPr>
                <a:t>from</a:t>
              </a:r>
              <a:r>
                <a:rPr lang="en-GB" sz="1400" dirty="0"/>
                <a:t> time </a:t>
              </a:r>
              <a:r>
                <a:rPr lang="en-GB" sz="1400" dirty="0">
                  <a:solidFill>
                    <a:srgbClr val="0000FF"/>
                  </a:solidFill>
                </a:rPr>
                <a:t>import</a:t>
              </a:r>
              <a:r>
                <a:rPr lang="en-GB" sz="1400" dirty="0"/>
                <a:t> </a:t>
              </a:r>
              <a:r>
                <a:rPr lang="en-GB" sz="1400" dirty="0">
                  <a:solidFill>
                    <a:srgbClr val="FF0000"/>
                  </a:solidFill>
                </a:rPr>
                <a:t>*</a:t>
              </a:r>
            </a:p>
            <a:p>
              <a:endParaRPr lang="en-GB" sz="800" dirty="0"/>
            </a:p>
            <a:p>
              <a:r>
                <a:rPr lang="en-GB" sz="1400" dirty="0"/>
                <a:t>zwart</a:t>
              </a:r>
              <a:r>
                <a:rPr lang="en-GB" sz="1400" dirty="0">
                  <a:solidFill>
                    <a:srgbClr val="FF0000"/>
                  </a:solidFill>
                </a:rPr>
                <a:t>=</a:t>
              </a:r>
              <a:r>
                <a:rPr lang="en-GB" sz="1400" dirty="0"/>
                <a:t>(0,0,0)</a:t>
              </a:r>
            </a:p>
            <a:p>
              <a:r>
                <a:rPr lang="en-GB" sz="1400" dirty="0"/>
                <a:t>kleur</a:t>
              </a:r>
              <a:r>
                <a:rPr lang="en-GB" sz="1400" dirty="0">
                  <a:solidFill>
                    <a:srgbClr val="FF0000"/>
                  </a:solidFill>
                </a:rPr>
                <a:t>=</a:t>
              </a:r>
              <a:r>
                <a:rPr lang="en-GB" sz="1400" dirty="0"/>
                <a:t>(255,0,255)</a:t>
              </a:r>
            </a:p>
            <a:p>
              <a:endParaRPr lang="en-GB" sz="800" dirty="0"/>
            </a:p>
            <a:p>
              <a:r>
                <a:rPr lang="en-GB" sz="1400" dirty="0" err="1"/>
                <a:t>set_window</a:t>
              </a:r>
              <a:r>
                <a:rPr lang="en-GB" sz="1400" dirty="0"/>
                <a:t>(</a:t>
              </a:r>
              <a:r>
                <a:rPr lang="en-GB" sz="1400" dirty="0">
                  <a:solidFill>
                    <a:srgbClr val="FF0000"/>
                  </a:solidFill>
                </a:rPr>
                <a:t>-</a:t>
              </a:r>
              <a:r>
                <a:rPr lang="en-GB" sz="1400" dirty="0"/>
                <a:t>70,70,</a:t>
              </a:r>
              <a:r>
                <a:rPr lang="en-GB" sz="1400" dirty="0">
                  <a:solidFill>
                    <a:srgbClr val="FF0000"/>
                  </a:solidFill>
                </a:rPr>
                <a:t>-</a:t>
              </a:r>
              <a:r>
                <a:rPr lang="en-GB" sz="1400" dirty="0"/>
                <a:t>70,70)</a:t>
              </a:r>
            </a:p>
            <a:p>
              <a:endParaRPr lang="en-GB" sz="800" dirty="0"/>
            </a:p>
            <a:p>
              <a:r>
                <a:rPr lang="en-GB" sz="1400" dirty="0">
                  <a:solidFill>
                    <a:srgbClr val="0000FF"/>
                  </a:solidFill>
                </a:rPr>
                <a:t>def</a:t>
              </a:r>
              <a:r>
                <a:rPr lang="en-GB" sz="1400" dirty="0"/>
                <a:t> kromme1(t):</a:t>
              </a:r>
            </a:p>
            <a:p>
              <a:r>
                <a:rPr lang="nl-NL" sz="1400" dirty="0">
                  <a:solidFill>
                    <a:srgbClr val="A6A6A6"/>
                  </a:solidFill>
                  <a:sym typeface="Symbol" pitchFamily="2" charset="2"/>
                </a:rPr>
                <a:t></a:t>
              </a:r>
              <a:r>
                <a:rPr lang="en-GB" sz="1400" dirty="0"/>
                <a:t>x</a:t>
              </a:r>
              <a:r>
                <a:rPr lang="en-GB" sz="1400" dirty="0">
                  <a:solidFill>
                    <a:srgbClr val="FF0000"/>
                  </a:solidFill>
                </a:rPr>
                <a:t>=</a:t>
              </a:r>
              <a:r>
                <a:rPr lang="en-GB" sz="1400" dirty="0"/>
                <a:t>60*cos(t/10)</a:t>
              </a:r>
            </a:p>
            <a:p>
              <a:r>
                <a:rPr lang="nl-NL" sz="1400" dirty="0">
                  <a:solidFill>
                    <a:srgbClr val="A6A6A6"/>
                  </a:solidFill>
                  <a:sym typeface="Symbol" pitchFamily="2" charset="2"/>
                </a:rPr>
                <a:t></a:t>
              </a:r>
              <a:r>
                <a:rPr lang="en-GB" sz="1400" dirty="0"/>
                <a:t>y</a:t>
              </a:r>
              <a:r>
                <a:rPr lang="en-GB" sz="1400" dirty="0">
                  <a:solidFill>
                    <a:srgbClr val="FF0000"/>
                  </a:solidFill>
                </a:rPr>
                <a:t>=</a:t>
              </a:r>
              <a:r>
                <a:rPr lang="en-GB" sz="1400" dirty="0"/>
                <a:t>50*sin(t/20)</a:t>
              </a:r>
            </a:p>
            <a:p>
              <a:r>
                <a:rPr lang="nl-NL" sz="1400" dirty="0">
                  <a:solidFill>
                    <a:srgbClr val="A6A6A6"/>
                  </a:solidFill>
                  <a:sym typeface="Symbol" pitchFamily="2" charset="2"/>
                </a:rPr>
                <a:t></a:t>
              </a:r>
              <a:r>
                <a:rPr lang="en-GB" sz="1400" dirty="0">
                  <a:solidFill>
                    <a:srgbClr val="0000FF"/>
                  </a:solidFill>
                </a:rPr>
                <a:t>return</a:t>
              </a:r>
              <a:r>
                <a:rPr lang="en-GB" sz="1400" dirty="0"/>
                <a:t> (</a:t>
              </a:r>
              <a:r>
                <a:rPr lang="en-GB" sz="1400" dirty="0" err="1"/>
                <a:t>x,y</a:t>
              </a:r>
              <a:r>
                <a:rPr lang="en-GB" sz="1400" dirty="0"/>
                <a:t>)</a:t>
              </a:r>
            </a:p>
            <a:p>
              <a:endParaRPr lang="en-GB" sz="800" dirty="0"/>
            </a:p>
            <a:p>
              <a:r>
                <a:rPr lang="en-GB" sz="1400" dirty="0">
                  <a:solidFill>
                    <a:srgbClr val="0000FF"/>
                  </a:solidFill>
                </a:rPr>
                <a:t>def</a:t>
              </a:r>
              <a:r>
                <a:rPr lang="en-GB" sz="1400" dirty="0"/>
                <a:t> kromme2(t):</a:t>
              </a:r>
            </a:p>
            <a:p>
              <a:r>
                <a:rPr lang="nl-NL" sz="1400" dirty="0">
                  <a:solidFill>
                    <a:srgbClr val="A6A6A6"/>
                  </a:solidFill>
                  <a:sym typeface="Symbol" pitchFamily="2" charset="2"/>
                </a:rPr>
                <a:t></a:t>
              </a:r>
              <a:r>
                <a:rPr lang="en-GB" sz="1400" dirty="0"/>
                <a:t>x</a:t>
              </a:r>
              <a:r>
                <a:rPr lang="en-GB" sz="1400" dirty="0">
                  <a:solidFill>
                    <a:srgbClr val="FF0000"/>
                  </a:solidFill>
                </a:rPr>
                <a:t>=</a:t>
              </a:r>
              <a:r>
                <a:rPr lang="en-GB" sz="1400" dirty="0"/>
                <a:t>75</a:t>
              </a:r>
              <a:r>
                <a:rPr lang="en-GB" sz="1400" dirty="0">
                  <a:solidFill>
                    <a:srgbClr val="FF0000"/>
                  </a:solidFill>
                </a:rPr>
                <a:t>*</a:t>
              </a:r>
              <a:r>
                <a:rPr lang="en-GB" sz="1400" dirty="0"/>
                <a:t>cos(t</a:t>
              </a:r>
              <a:r>
                <a:rPr lang="en-GB" sz="1400" dirty="0">
                  <a:solidFill>
                    <a:srgbClr val="FF0000"/>
                  </a:solidFill>
                </a:rPr>
                <a:t>/</a:t>
              </a:r>
              <a:r>
                <a:rPr lang="en-GB" sz="1400" dirty="0"/>
                <a:t>20)</a:t>
              </a:r>
            </a:p>
            <a:p>
              <a:r>
                <a:rPr lang="nl-NL" sz="1400" dirty="0">
                  <a:solidFill>
                    <a:srgbClr val="A6A6A6"/>
                  </a:solidFill>
                  <a:sym typeface="Symbol" pitchFamily="2" charset="2"/>
                </a:rPr>
                <a:t></a:t>
              </a:r>
              <a:r>
                <a:rPr lang="en-GB" sz="1400" dirty="0"/>
                <a:t>y</a:t>
              </a:r>
              <a:r>
                <a:rPr lang="en-GB" sz="1400" dirty="0">
                  <a:solidFill>
                    <a:srgbClr val="FF0000"/>
                  </a:solidFill>
                </a:rPr>
                <a:t>=</a:t>
              </a:r>
              <a:r>
                <a:rPr lang="en-GB" sz="1400" dirty="0"/>
                <a:t>75</a:t>
              </a:r>
              <a:r>
                <a:rPr lang="en-GB" sz="1400" dirty="0">
                  <a:solidFill>
                    <a:srgbClr val="FF0000"/>
                  </a:solidFill>
                </a:rPr>
                <a:t>*</a:t>
              </a:r>
              <a:r>
                <a:rPr lang="en-GB" sz="1400" dirty="0"/>
                <a:t>sin(t</a:t>
              </a:r>
              <a:r>
                <a:rPr lang="en-GB" sz="1400" dirty="0">
                  <a:solidFill>
                    <a:srgbClr val="FF0000"/>
                  </a:solidFill>
                </a:rPr>
                <a:t>/</a:t>
              </a:r>
              <a:r>
                <a:rPr lang="en-GB" sz="1400" dirty="0"/>
                <a:t>50)</a:t>
              </a:r>
            </a:p>
            <a:p>
              <a:r>
                <a:rPr lang="nl-NL" sz="1400" dirty="0">
                  <a:solidFill>
                    <a:srgbClr val="A6A6A6"/>
                  </a:solidFill>
                  <a:sym typeface="Symbol" pitchFamily="2" charset="2"/>
                </a:rPr>
                <a:t></a:t>
              </a:r>
              <a:r>
                <a:rPr lang="en-GB" sz="1400" dirty="0">
                  <a:solidFill>
                    <a:srgbClr val="0000FF"/>
                  </a:solidFill>
                </a:rPr>
                <a:t>return</a:t>
              </a:r>
              <a:r>
                <a:rPr lang="en-GB" sz="1400" dirty="0"/>
                <a:t> (</a:t>
              </a:r>
              <a:r>
                <a:rPr lang="en-GB" sz="1400" dirty="0" err="1"/>
                <a:t>x,y</a:t>
              </a:r>
              <a:r>
                <a:rPr lang="en-GB" sz="1400" dirty="0"/>
                <a:t>)</a:t>
              </a:r>
            </a:p>
            <a:p>
              <a:endParaRPr lang="en-GB" sz="800" dirty="0"/>
            </a:p>
            <a:p>
              <a:r>
                <a:rPr lang="en-GB" sz="1400" dirty="0">
                  <a:solidFill>
                    <a:srgbClr val="0000FF"/>
                  </a:solidFill>
                </a:rPr>
                <a:t>def</a:t>
              </a:r>
              <a:r>
                <a:rPr lang="en-GB" sz="1400" dirty="0"/>
                <a:t> </a:t>
              </a:r>
              <a:r>
                <a:rPr lang="en-GB" sz="1400" dirty="0" err="1"/>
                <a:t>achtergrond</a:t>
              </a:r>
              <a:r>
                <a:rPr lang="en-GB" sz="1400" dirty="0"/>
                <a:t>():</a:t>
              </a:r>
            </a:p>
            <a:p>
              <a:r>
                <a:rPr lang="nl-NL" sz="1400" dirty="0">
                  <a:solidFill>
                    <a:srgbClr val="A6A6A6"/>
                  </a:solidFill>
                  <a:sym typeface="Symbol" pitchFamily="2" charset="2"/>
                </a:rPr>
                <a:t></a:t>
              </a:r>
              <a:r>
                <a:rPr lang="en-GB" sz="1400" dirty="0" err="1"/>
                <a:t>set_color</a:t>
              </a:r>
              <a:r>
                <a:rPr lang="en-GB" sz="1400" dirty="0"/>
                <a:t>(zwart)</a:t>
              </a:r>
            </a:p>
            <a:p>
              <a:r>
                <a:rPr lang="nl-NL" sz="1400" dirty="0">
                  <a:solidFill>
                    <a:srgbClr val="A6A6A6"/>
                  </a:solidFill>
                  <a:sym typeface="Symbol" pitchFamily="2" charset="2"/>
                </a:rPr>
                <a:t></a:t>
              </a:r>
              <a:r>
                <a:rPr lang="en-GB" sz="1400" dirty="0" err="1"/>
                <a:t>fill_rect</a:t>
              </a:r>
              <a:r>
                <a:rPr lang="en-GB" sz="1400" dirty="0"/>
                <a:t>(</a:t>
              </a:r>
              <a:r>
                <a:rPr lang="en-GB" sz="1400" dirty="0">
                  <a:solidFill>
                    <a:srgbClr val="FF0000"/>
                  </a:solidFill>
                </a:rPr>
                <a:t>-</a:t>
              </a:r>
              <a:r>
                <a:rPr lang="en-GB" sz="1400" dirty="0"/>
                <a:t>159,</a:t>
              </a:r>
              <a:r>
                <a:rPr lang="en-GB" sz="1400" dirty="0">
                  <a:solidFill>
                    <a:srgbClr val="FF0000"/>
                  </a:solidFill>
                </a:rPr>
                <a:t>-</a:t>
              </a:r>
              <a:r>
                <a:rPr lang="en-GB" sz="1400" dirty="0"/>
                <a:t>106,318,212)</a:t>
              </a:r>
            </a:p>
          </p:txBody>
        </p:sp>
        <p:grpSp>
          <p:nvGrpSpPr>
            <p:cNvPr id="5" name="Group 4">
              <a:extLst>
                <a:ext uri="{FF2B5EF4-FFF2-40B4-BE49-F238E27FC236}">
                  <a16:creationId xmlns:a16="http://schemas.microsoft.com/office/drawing/2014/main" id="{A525B6B7-078B-D34E-AA8F-28F0E20F7F16}"/>
                </a:ext>
              </a:extLst>
            </p:cNvPr>
            <p:cNvGrpSpPr/>
            <p:nvPr/>
          </p:nvGrpSpPr>
          <p:grpSpPr>
            <a:xfrm>
              <a:off x="8203003" y="1716698"/>
              <a:ext cx="2070100" cy="4926330"/>
              <a:chOff x="8009572" y="1628775"/>
              <a:chExt cx="2070100" cy="4926330"/>
            </a:xfrm>
          </p:grpSpPr>
          <p:pic>
            <p:nvPicPr>
              <p:cNvPr id="2" name="Picture 1">
                <a:extLst>
                  <a:ext uri="{FF2B5EF4-FFF2-40B4-BE49-F238E27FC236}">
                    <a16:creationId xmlns:a16="http://schemas.microsoft.com/office/drawing/2014/main" id="{2CAE2AF5-522A-104E-83D6-671FD4AD512D}"/>
                  </a:ext>
                </a:extLst>
              </p:cNvPr>
              <p:cNvPicPr>
                <a:picLocks noChangeAspect="1"/>
              </p:cNvPicPr>
              <p:nvPr/>
            </p:nvPicPr>
            <p:blipFill>
              <a:blip r:embed="rId3"/>
              <a:stretch>
                <a:fillRect/>
              </a:stretch>
            </p:blipFill>
            <p:spPr>
              <a:xfrm>
                <a:off x="8009572" y="1628775"/>
                <a:ext cx="2070100" cy="1562100"/>
              </a:xfrm>
              <a:prstGeom prst="rect">
                <a:avLst/>
              </a:prstGeom>
            </p:spPr>
          </p:pic>
          <p:pic>
            <p:nvPicPr>
              <p:cNvPr id="3" name="Picture 2">
                <a:extLst>
                  <a:ext uri="{FF2B5EF4-FFF2-40B4-BE49-F238E27FC236}">
                    <a16:creationId xmlns:a16="http://schemas.microsoft.com/office/drawing/2014/main" id="{0E342BEA-F8D8-D044-8656-C263A8DDBB5E}"/>
                  </a:ext>
                </a:extLst>
              </p:cNvPr>
              <p:cNvPicPr>
                <a:picLocks noChangeAspect="1"/>
              </p:cNvPicPr>
              <p:nvPr/>
            </p:nvPicPr>
            <p:blipFill>
              <a:blip r:embed="rId4"/>
              <a:stretch>
                <a:fillRect/>
              </a:stretch>
            </p:blipFill>
            <p:spPr>
              <a:xfrm>
                <a:off x="8009572" y="3310890"/>
                <a:ext cx="2070100" cy="1562100"/>
              </a:xfrm>
              <a:prstGeom prst="rect">
                <a:avLst/>
              </a:prstGeom>
            </p:spPr>
          </p:pic>
          <p:pic>
            <p:nvPicPr>
              <p:cNvPr id="4" name="Picture 3">
                <a:extLst>
                  <a:ext uri="{FF2B5EF4-FFF2-40B4-BE49-F238E27FC236}">
                    <a16:creationId xmlns:a16="http://schemas.microsoft.com/office/drawing/2014/main" id="{A401B0C6-F0C3-8948-87C3-88B761DDE98D}"/>
                  </a:ext>
                </a:extLst>
              </p:cNvPr>
              <p:cNvPicPr>
                <a:picLocks noChangeAspect="1"/>
              </p:cNvPicPr>
              <p:nvPr/>
            </p:nvPicPr>
            <p:blipFill>
              <a:blip r:embed="rId5"/>
              <a:stretch>
                <a:fillRect/>
              </a:stretch>
            </p:blipFill>
            <p:spPr>
              <a:xfrm>
                <a:off x="8009572" y="4993005"/>
                <a:ext cx="2070100" cy="1562100"/>
              </a:xfrm>
              <a:prstGeom prst="rect">
                <a:avLst/>
              </a:prstGeom>
            </p:spPr>
          </p:pic>
        </p:grpSp>
      </p:grpSp>
      <p:pic>
        <p:nvPicPr>
          <p:cNvPr id="12" name="Picture 11" descr="A picture containing shape&#10;&#10;Description automatically generated">
            <a:extLst>
              <a:ext uri="{FF2B5EF4-FFF2-40B4-BE49-F238E27FC236}">
                <a16:creationId xmlns:a16="http://schemas.microsoft.com/office/drawing/2014/main" id="{2AF7FD07-ADF3-6342-9FF1-4734ED1AD540}"/>
              </a:ext>
            </a:extLst>
          </p:cNvPr>
          <p:cNvPicPr>
            <a:picLocks noChangeAspect="1"/>
          </p:cNvPicPr>
          <p:nvPr/>
        </p:nvPicPr>
        <p:blipFill>
          <a:blip r:embed="rId6"/>
          <a:stretch>
            <a:fillRect/>
          </a:stretch>
        </p:blipFill>
        <p:spPr>
          <a:xfrm>
            <a:off x="8901662" y="3424198"/>
            <a:ext cx="2016000" cy="1512000"/>
          </a:xfrm>
          <a:prstGeom prst="rect">
            <a:avLst/>
          </a:prstGeom>
        </p:spPr>
      </p:pic>
      <p:pic>
        <p:nvPicPr>
          <p:cNvPr id="9" name="Picture 8">
            <a:extLst>
              <a:ext uri="{FF2B5EF4-FFF2-40B4-BE49-F238E27FC236}">
                <a16:creationId xmlns:a16="http://schemas.microsoft.com/office/drawing/2014/main" id="{FF0374F9-D198-394A-8BBA-116EC261F210}"/>
              </a:ext>
            </a:extLst>
          </p:cNvPr>
          <p:cNvPicPr>
            <a:picLocks noChangeAspect="1"/>
          </p:cNvPicPr>
          <p:nvPr/>
        </p:nvPicPr>
        <p:blipFill>
          <a:blip r:embed="rId7"/>
          <a:stretch>
            <a:fillRect/>
          </a:stretch>
        </p:blipFill>
        <p:spPr>
          <a:xfrm>
            <a:off x="8906387" y="5106313"/>
            <a:ext cx="2016000" cy="1512000"/>
          </a:xfrm>
          <a:prstGeom prst="rect">
            <a:avLst/>
          </a:prstGeom>
        </p:spPr>
      </p:pic>
      <p:sp>
        <p:nvSpPr>
          <p:cNvPr id="11" name="TextBox 10">
            <a:extLst>
              <a:ext uri="{FF2B5EF4-FFF2-40B4-BE49-F238E27FC236}">
                <a16:creationId xmlns:a16="http://schemas.microsoft.com/office/drawing/2014/main" id="{BDF0E8D0-F84C-C041-BA70-39AC4511BF4A}"/>
              </a:ext>
            </a:extLst>
          </p:cNvPr>
          <p:cNvSpPr txBox="1"/>
          <p:nvPr/>
        </p:nvSpPr>
        <p:spPr>
          <a:xfrm>
            <a:off x="4929048" y="5324034"/>
            <a:ext cx="2203360" cy="1107996"/>
          </a:xfrm>
          <a:prstGeom prst="rect">
            <a:avLst/>
          </a:prstGeom>
          <a:noFill/>
        </p:spPr>
        <p:txBody>
          <a:bodyPr wrap="none" rtlCol="0">
            <a:spAutoFit/>
          </a:bodyPr>
          <a:lstStyle/>
          <a:p>
            <a:r>
              <a:rPr lang="en-BE" b="1" dirty="0">
                <a:solidFill>
                  <a:srgbClr val="C00000"/>
                </a:solidFill>
              </a:rPr>
              <a:t>Hetzelfde principe</a:t>
            </a:r>
          </a:p>
          <a:p>
            <a:pPr marL="285750" indent="-190500">
              <a:buClr>
                <a:srgbClr val="606160"/>
              </a:buClr>
              <a:buFont typeface="System Font Regular"/>
              <a:buChar char="+"/>
            </a:pPr>
            <a:r>
              <a:rPr lang="nl-NL" sz="1600" i="1" dirty="0">
                <a:solidFill>
                  <a:srgbClr val="C00000"/>
                </a:solidFill>
              </a:rPr>
              <a:t>meerdere lijnstukken</a:t>
            </a:r>
          </a:p>
          <a:p>
            <a:pPr marL="285750" indent="-190500">
              <a:buClr>
                <a:srgbClr val="606160"/>
              </a:buClr>
              <a:buFont typeface="System Font Regular"/>
              <a:buChar char="+"/>
            </a:pPr>
            <a:r>
              <a:rPr lang="nl-NL" sz="1600" i="1" dirty="0">
                <a:solidFill>
                  <a:srgbClr val="C00000"/>
                </a:solidFill>
              </a:rPr>
              <a:t>andere krommen</a:t>
            </a:r>
          </a:p>
          <a:p>
            <a:pPr marL="285750" indent="-190500">
              <a:buClr>
                <a:srgbClr val="606160"/>
              </a:buClr>
              <a:buFont typeface="System Font Regular"/>
              <a:buChar char="+"/>
            </a:pPr>
            <a:r>
              <a:rPr lang="nl-NL" sz="1600" i="1" dirty="0">
                <a:solidFill>
                  <a:srgbClr val="C00000"/>
                </a:solidFill>
              </a:rPr>
              <a:t>meerdere kleuren</a:t>
            </a:r>
            <a:endParaRPr lang="en-BE" sz="1600" dirty="0"/>
          </a:p>
        </p:txBody>
      </p:sp>
      <p:cxnSp>
        <p:nvCxnSpPr>
          <p:cNvPr id="14" name="Straight Arrow Connector 13">
            <a:extLst>
              <a:ext uri="{FF2B5EF4-FFF2-40B4-BE49-F238E27FC236}">
                <a16:creationId xmlns:a16="http://schemas.microsoft.com/office/drawing/2014/main" id="{0D7177AE-8BA3-2241-8728-73D8AD567A82}"/>
              </a:ext>
            </a:extLst>
          </p:cNvPr>
          <p:cNvCxnSpPr/>
          <p:nvPr/>
        </p:nvCxnSpPr>
        <p:spPr>
          <a:xfrm>
            <a:off x="7306485" y="6016175"/>
            <a:ext cx="114082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784007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5C5F3BB-29EC-C94A-9484-03631C74D800}"/>
              </a:ext>
            </a:extLst>
          </p:cNvPr>
          <p:cNvSpPr txBox="1"/>
          <p:nvPr/>
        </p:nvSpPr>
        <p:spPr>
          <a:xfrm>
            <a:off x="2751538" y="2596267"/>
            <a:ext cx="6688924" cy="1200329"/>
          </a:xfrm>
          <a:prstGeom prst="rect">
            <a:avLst/>
          </a:prstGeom>
          <a:noFill/>
        </p:spPr>
        <p:txBody>
          <a:bodyPr wrap="square" rtlCol="0">
            <a:spAutoFit/>
          </a:bodyPr>
          <a:lstStyle/>
          <a:p>
            <a:pPr algn="ctr"/>
            <a:r>
              <a:rPr lang="en-BE" sz="3600" dirty="0">
                <a:solidFill>
                  <a:srgbClr val="C00000"/>
                </a:solidFill>
              </a:rPr>
              <a:t>Computational Thinking </a:t>
            </a:r>
          </a:p>
          <a:p>
            <a:pPr algn="ctr"/>
            <a:r>
              <a:rPr lang="en-BE" sz="3600" dirty="0">
                <a:solidFill>
                  <a:srgbClr val="C00000"/>
                </a:solidFill>
              </a:rPr>
              <a:t>met Python in de wiskundeles</a:t>
            </a:r>
            <a:endParaRPr lang="en-BE" sz="2400" i="1" dirty="0">
              <a:solidFill>
                <a:srgbClr val="C00000"/>
              </a:solidFill>
            </a:endParaRPr>
          </a:p>
        </p:txBody>
      </p:sp>
      <p:pic>
        <p:nvPicPr>
          <p:cNvPr id="13" name="Picture 12" descr="A picture containing bird, flower, tree&#10;&#10;Description automatically generated">
            <a:extLst>
              <a:ext uri="{FF2B5EF4-FFF2-40B4-BE49-F238E27FC236}">
                <a16:creationId xmlns:a16="http://schemas.microsoft.com/office/drawing/2014/main" id="{D9AB7FDC-56E2-F54A-BEE0-9E759E63CF9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83920" y="5362083"/>
            <a:ext cx="864638" cy="1039448"/>
          </a:xfrm>
          <a:prstGeom prst="rect">
            <a:avLst/>
          </a:prstGeom>
        </p:spPr>
      </p:pic>
      <p:grpSp>
        <p:nvGrpSpPr>
          <p:cNvPr id="2" name="Group 1">
            <a:extLst>
              <a:ext uri="{FF2B5EF4-FFF2-40B4-BE49-F238E27FC236}">
                <a16:creationId xmlns:a16="http://schemas.microsoft.com/office/drawing/2014/main" id="{590A8115-D27B-1C48-84BC-AA388D947C15}"/>
              </a:ext>
            </a:extLst>
          </p:cNvPr>
          <p:cNvGrpSpPr/>
          <p:nvPr/>
        </p:nvGrpSpPr>
        <p:grpSpPr>
          <a:xfrm>
            <a:off x="4174465" y="3852521"/>
            <a:ext cx="3882871" cy="1276087"/>
            <a:chOff x="906478" y="3686479"/>
            <a:chExt cx="3882871" cy="1276087"/>
          </a:xfrm>
        </p:grpSpPr>
        <p:pic>
          <p:nvPicPr>
            <p:cNvPr id="14" name="Picture 13">
              <a:extLst>
                <a:ext uri="{FF2B5EF4-FFF2-40B4-BE49-F238E27FC236}">
                  <a16:creationId xmlns:a16="http://schemas.microsoft.com/office/drawing/2014/main" id="{EBBA3DC4-37E0-1541-86B9-92E0E2FCCDC2}"/>
                </a:ext>
              </a:extLst>
            </p:cNvPr>
            <p:cNvPicPr>
              <a:picLocks noChangeAspect="1"/>
            </p:cNvPicPr>
            <p:nvPr/>
          </p:nvPicPr>
          <p:blipFill>
            <a:blip r:embed="rId4"/>
            <a:stretch>
              <a:fillRect/>
            </a:stretch>
          </p:blipFill>
          <p:spPr>
            <a:xfrm>
              <a:off x="3810260" y="3686479"/>
              <a:ext cx="866208" cy="1039448"/>
            </a:xfrm>
            <a:prstGeom prst="rect">
              <a:avLst/>
            </a:prstGeom>
          </p:spPr>
        </p:pic>
        <p:pic>
          <p:nvPicPr>
            <p:cNvPr id="4" name="Picture 3" descr="A person wearing glasses and smiling at the camera&#10;&#10;Description automatically generated">
              <a:extLst>
                <a:ext uri="{FF2B5EF4-FFF2-40B4-BE49-F238E27FC236}">
                  <a16:creationId xmlns:a16="http://schemas.microsoft.com/office/drawing/2014/main" id="{C8190E33-E9AC-3145-ADBA-08DE79B9582C}"/>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997149" y="3693482"/>
              <a:ext cx="867676" cy="1039448"/>
            </a:xfrm>
            <a:prstGeom prst="rect">
              <a:avLst/>
            </a:prstGeom>
          </p:spPr>
        </p:pic>
        <p:cxnSp>
          <p:nvCxnSpPr>
            <p:cNvPr id="3" name="Straight Connector 2">
              <a:extLst>
                <a:ext uri="{FF2B5EF4-FFF2-40B4-BE49-F238E27FC236}">
                  <a16:creationId xmlns:a16="http://schemas.microsoft.com/office/drawing/2014/main" id="{A3F6D810-05D5-A442-A21E-C551E05B11B3}"/>
                </a:ext>
              </a:extLst>
            </p:cNvPr>
            <p:cNvCxnSpPr>
              <a:cxnSpLocks/>
            </p:cNvCxnSpPr>
            <p:nvPr/>
          </p:nvCxnSpPr>
          <p:spPr>
            <a:xfrm>
              <a:off x="1001526" y="4725927"/>
              <a:ext cx="3674942" cy="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9B437C2-4A03-1D4F-9FF6-C673029959C8}"/>
                </a:ext>
              </a:extLst>
            </p:cNvPr>
            <p:cNvCxnSpPr>
              <a:cxnSpLocks/>
            </p:cNvCxnSpPr>
            <p:nvPr/>
          </p:nvCxnSpPr>
          <p:spPr>
            <a:xfrm flipH="1">
              <a:off x="4673414" y="4437594"/>
              <a:ext cx="7431" cy="295166"/>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9E03FB3-6D65-DB4B-8988-A68B2BA92246}"/>
                </a:ext>
              </a:extLst>
            </p:cNvPr>
            <p:cNvSpPr txBox="1"/>
            <p:nvPr/>
          </p:nvSpPr>
          <p:spPr>
            <a:xfrm>
              <a:off x="906478" y="4700956"/>
              <a:ext cx="1183337" cy="261610"/>
            </a:xfrm>
            <a:prstGeom prst="rect">
              <a:avLst/>
            </a:prstGeom>
            <a:noFill/>
          </p:spPr>
          <p:txBody>
            <a:bodyPr wrap="none" rtlCol="0">
              <a:spAutoFit/>
            </a:bodyPr>
            <a:lstStyle/>
            <a:p>
              <a:r>
                <a:rPr lang="en-GB" sz="1100" dirty="0">
                  <a:solidFill>
                    <a:srgbClr val="C00000"/>
                  </a:solidFill>
                </a:rPr>
                <a:t>k-stulens@ti.com</a:t>
              </a:r>
              <a:endParaRPr lang="en-BE" sz="1100" dirty="0">
                <a:solidFill>
                  <a:srgbClr val="C00000"/>
                </a:solidFill>
              </a:endParaRPr>
            </a:p>
          </p:txBody>
        </p:sp>
        <p:sp>
          <p:nvSpPr>
            <p:cNvPr id="32" name="TextBox 31">
              <a:extLst>
                <a:ext uri="{FF2B5EF4-FFF2-40B4-BE49-F238E27FC236}">
                  <a16:creationId xmlns:a16="http://schemas.microsoft.com/office/drawing/2014/main" id="{CF1CFB82-E252-5147-83F8-B1D304755649}"/>
                </a:ext>
              </a:extLst>
            </p:cNvPr>
            <p:cNvSpPr txBox="1"/>
            <p:nvPr/>
          </p:nvSpPr>
          <p:spPr>
            <a:xfrm>
              <a:off x="3227703" y="4700956"/>
              <a:ext cx="1561646" cy="261610"/>
            </a:xfrm>
            <a:prstGeom prst="rect">
              <a:avLst/>
            </a:prstGeom>
            <a:noFill/>
          </p:spPr>
          <p:txBody>
            <a:bodyPr wrap="none" rtlCol="0">
              <a:spAutoFit/>
            </a:bodyPr>
            <a:lstStyle/>
            <a:p>
              <a:r>
                <a:rPr lang="en-GB" sz="1100" dirty="0" err="1">
                  <a:solidFill>
                    <a:srgbClr val="C00000"/>
                  </a:solidFill>
                </a:rPr>
                <a:t>b.wikkerink@gmail.com</a:t>
              </a:r>
              <a:endParaRPr lang="en-BE" sz="1100" dirty="0">
                <a:solidFill>
                  <a:srgbClr val="C00000"/>
                </a:solidFill>
              </a:endParaRPr>
            </a:p>
          </p:txBody>
        </p:sp>
      </p:grpSp>
      <p:sp>
        <p:nvSpPr>
          <p:cNvPr id="7" name="TextBox 6">
            <a:extLst>
              <a:ext uri="{FF2B5EF4-FFF2-40B4-BE49-F238E27FC236}">
                <a16:creationId xmlns:a16="http://schemas.microsoft.com/office/drawing/2014/main" id="{CD1B2876-D11E-0F46-9016-FC2638F091DF}"/>
              </a:ext>
            </a:extLst>
          </p:cNvPr>
          <p:cNvSpPr txBox="1"/>
          <p:nvPr/>
        </p:nvSpPr>
        <p:spPr>
          <a:xfrm>
            <a:off x="5252683" y="5679566"/>
            <a:ext cx="1722459" cy="307777"/>
          </a:xfrm>
          <a:prstGeom prst="rect">
            <a:avLst/>
          </a:prstGeom>
          <a:noFill/>
        </p:spPr>
        <p:txBody>
          <a:bodyPr wrap="none" rtlCol="0">
            <a:spAutoFit/>
          </a:bodyPr>
          <a:lstStyle/>
          <a:p>
            <a:r>
              <a:rPr lang="en-BE" sz="1400" dirty="0">
                <a:hlinkClick r:id="rId6"/>
              </a:rPr>
              <a:t>www.t3nederland.nl</a:t>
            </a:r>
            <a:r>
              <a:rPr lang="en-BE" sz="1400" dirty="0"/>
              <a:t> </a:t>
            </a:r>
          </a:p>
        </p:txBody>
      </p:sp>
      <p:pic>
        <p:nvPicPr>
          <p:cNvPr id="22" name="Picture 21" descr="Graphical user interface, application&#10;&#10;Description automatically generated">
            <a:extLst>
              <a:ext uri="{FF2B5EF4-FFF2-40B4-BE49-F238E27FC236}">
                <a16:creationId xmlns:a16="http://schemas.microsoft.com/office/drawing/2014/main" id="{33577B5B-68E4-B24A-B0E1-7CDAB85BB4FD}"/>
              </a:ext>
            </a:extLst>
          </p:cNvPr>
          <p:cNvPicPr/>
          <p:nvPr/>
        </p:nvPicPr>
        <p:blipFill rotWithShape="1">
          <a:blip r:embed="rId7" cstate="hqprint">
            <a:extLst>
              <a:ext uri="{28A0092B-C50C-407E-A947-70E740481C1C}">
                <a14:useLocalDpi xmlns:a14="http://schemas.microsoft.com/office/drawing/2010/main"/>
              </a:ext>
            </a:extLst>
          </a:blip>
          <a:srcRect/>
          <a:stretch/>
        </p:blipFill>
        <p:spPr bwMode="auto">
          <a:xfrm>
            <a:off x="4265136" y="5391970"/>
            <a:ext cx="872865" cy="1024794"/>
          </a:xfrm>
          <a:prstGeom prst="rect">
            <a:avLst/>
          </a:prstGeom>
          <a:ln>
            <a:noFill/>
          </a:ln>
          <a:extLst>
            <a:ext uri="{53640926-AAD7-44D8-BBD7-CCE9431645EC}">
              <a14:shadowObscured xmlns:a14="http://schemas.microsoft.com/office/drawing/2010/main"/>
            </a:ext>
          </a:extLst>
        </p:spPr>
      </p:pic>
      <p:sp>
        <p:nvSpPr>
          <p:cNvPr id="23" name="TextBox 22">
            <a:extLst>
              <a:ext uri="{FF2B5EF4-FFF2-40B4-BE49-F238E27FC236}">
                <a16:creationId xmlns:a16="http://schemas.microsoft.com/office/drawing/2014/main" id="{2F3E77BE-B69F-5643-822E-DE1E823BE3AC}"/>
              </a:ext>
            </a:extLst>
          </p:cNvPr>
          <p:cNvSpPr txBox="1"/>
          <p:nvPr/>
        </p:nvSpPr>
        <p:spPr>
          <a:xfrm>
            <a:off x="5211015" y="5935144"/>
            <a:ext cx="1801840" cy="307777"/>
          </a:xfrm>
          <a:prstGeom prst="rect">
            <a:avLst/>
          </a:prstGeom>
          <a:noFill/>
        </p:spPr>
        <p:txBody>
          <a:bodyPr wrap="none" rtlCol="0">
            <a:spAutoFit/>
          </a:bodyPr>
          <a:lstStyle/>
          <a:p>
            <a:r>
              <a:rPr lang="en-BE" sz="1400" dirty="0">
                <a:hlinkClick r:id="rId6"/>
              </a:rPr>
              <a:t>www.t3vlaanderen.be</a:t>
            </a:r>
            <a:endParaRPr lang="en-BE" sz="1400" dirty="0"/>
          </a:p>
        </p:txBody>
      </p:sp>
      <p:grpSp>
        <p:nvGrpSpPr>
          <p:cNvPr id="47" name="Group 46">
            <a:extLst>
              <a:ext uri="{FF2B5EF4-FFF2-40B4-BE49-F238E27FC236}">
                <a16:creationId xmlns:a16="http://schemas.microsoft.com/office/drawing/2014/main" id="{C071BF6A-D2D0-8443-918C-F250D55E5D06}"/>
              </a:ext>
            </a:extLst>
          </p:cNvPr>
          <p:cNvGrpSpPr/>
          <p:nvPr/>
        </p:nvGrpSpPr>
        <p:grpSpPr>
          <a:xfrm>
            <a:off x="0" y="-228601"/>
            <a:ext cx="12189391" cy="2993622"/>
            <a:chOff x="0" y="-215901"/>
            <a:chExt cx="12189391" cy="2993622"/>
          </a:xfrm>
        </p:grpSpPr>
        <p:pic>
          <p:nvPicPr>
            <p:cNvPr id="48" name="Picture 47" descr="A picture containing light, table, traffic, stop&#10;&#10;Description automatically generated">
              <a:extLst>
                <a:ext uri="{FF2B5EF4-FFF2-40B4-BE49-F238E27FC236}">
                  <a16:creationId xmlns:a16="http://schemas.microsoft.com/office/drawing/2014/main" id="{1E77A73F-DBD9-F841-8554-2E63D675E41F}"/>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flipH="1">
              <a:off x="0" y="6195"/>
              <a:ext cx="6118836" cy="1807831"/>
            </a:xfrm>
            <a:prstGeom prst="rect">
              <a:avLst/>
            </a:prstGeom>
          </p:spPr>
        </p:pic>
        <p:pic>
          <p:nvPicPr>
            <p:cNvPr id="49" name="Picture 48" descr="A circuit board&#10;&#10;Description automatically generated">
              <a:extLst>
                <a:ext uri="{FF2B5EF4-FFF2-40B4-BE49-F238E27FC236}">
                  <a16:creationId xmlns:a16="http://schemas.microsoft.com/office/drawing/2014/main" id="{9ADD6FDE-B0FC-2445-882A-94F14D17C67A}"/>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rot="10800000">
              <a:off x="6070557" y="6195"/>
              <a:ext cx="6118834" cy="1807830"/>
            </a:xfrm>
            <a:prstGeom prst="rect">
              <a:avLst/>
            </a:prstGeom>
          </p:spPr>
        </p:pic>
        <p:pic>
          <p:nvPicPr>
            <p:cNvPr id="50" name="Picture 49">
              <a:extLst>
                <a:ext uri="{FF2B5EF4-FFF2-40B4-BE49-F238E27FC236}">
                  <a16:creationId xmlns:a16="http://schemas.microsoft.com/office/drawing/2014/main" id="{811B484A-52E4-B54A-BF6C-FD7968758E9F}"/>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4257807" y="-215901"/>
              <a:ext cx="2922130" cy="2163003"/>
            </a:xfrm>
            <a:prstGeom prst="rect">
              <a:avLst/>
            </a:prstGeom>
            <a:effectLst>
              <a:outerShdw dist="50800" dir="5400000" algn="ctr" rotWithShape="0">
                <a:srgbClr val="000000">
                  <a:alpha val="43137"/>
                </a:srgbClr>
              </a:outerShdw>
              <a:softEdge rad="558800"/>
            </a:effectLst>
          </p:spPr>
        </p:pic>
        <p:grpSp>
          <p:nvGrpSpPr>
            <p:cNvPr id="51" name="Group 50">
              <a:extLst>
                <a:ext uri="{FF2B5EF4-FFF2-40B4-BE49-F238E27FC236}">
                  <a16:creationId xmlns:a16="http://schemas.microsoft.com/office/drawing/2014/main" id="{81FE7618-B973-BE40-850F-0ADD10FDD3E5}"/>
                </a:ext>
              </a:extLst>
            </p:cNvPr>
            <p:cNvGrpSpPr/>
            <p:nvPr/>
          </p:nvGrpSpPr>
          <p:grpSpPr>
            <a:xfrm>
              <a:off x="8275555" y="777044"/>
              <a:ext cx="3084690" cy="2000677"/>
              <a:chOff x="6725164" y="1751104"/>
              <a:chExt cx="3084690" cy="2000677"/>
            </a:xfrm>
          </p:grpSpPr>
          <p:grpSp>
            <p:nvGrpSpPr>
              <p:cNvPr id="53" name="Group 52">
                <a:extLst>
                  <a:ext uri="{FF2B5EF4-FFF2-40B4-BE49-F238E27FC236}">
                    <a16:creationId xmlns:a16="http://schemas.microsoft.com/office/drawing/2014/main" id="{D6ED7B01-96D3-3D48-ACFF-560B2DFC965A}"/>
                  </a:ext>
                </a:extLst>
              </p:cNvPr>
              <p:cNvGrpSpPr/>
              <p:nvPr/>
            </p:nvGrpSpPr>
            <p:grpSpPr>
              <a:xfrm>
                <a:off x="6725164" y="1751104"/>
                <a:ext cx="2435674" cy="1461404"/>
                <a:chOff x="6887724" y="1642247"/>
                <a:chExt cx="2435674" cy="1461404"/>
              </a:xfrm>
            </p:grpSpPr>
            <p:pic>
              <p:nvPicPr>
                <p:cNvPr id="59" name="Picture 58" descr="A screenshot of a computer screen&#10;&#10;Description automatically generated">
                  <a:extLst>
                    <a:ext uri="{FF2B5EF4-FFF2-40B4-BE49-F238E27FC236}">
                      <a16:creationId xmlns:a16="http://schemas.microsoft.com/office/drawing/2014/main" id="{ED22B598-F00C-A648-96D6-86B12C17EBAB}"/>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6887724" y="1642247"/>
                  <a:ext cx="2435674" cy="1461404"/>
                </a:xfrm>
                <a:prstGeom prst="rect">
                  <a:avLst/>
                </a:prstGeom>
              </p:spPr>
            </p:pic>
            <p:pic>
              <p:nvPicPr>
                <p:cNvPr id="60" name="Picture 59">
                  <a:extLst>
                    <a:ext uri="{FF2B5EF4-FFF2-40B4-BE49-F238E27FC236}">
                      <a16:creationId xmlns:a16="http://schemas.microsoft.com/office/drawing/2014/main" id="{E048FABD-C76E-4746-ABE6-48BBC7C0B4BC}"/>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7199740" y="1725121"/>
                  <a:ext cx="1818241" cy="1137190"/>
                </a:xfrm>
                <a:prstGeom prst="rect">
                  <a:avLst/>
                </a:prstGeom>
              </p:spPr>
            </p:pic>
            <p:pic>
              <p:nvPicPr>
                <p:cNvPr id="61" name="Picture 60" descr="A picture containing graphical user interface&#10;&#10;Description automatically generated">
                  <a:extLst>
                    <a:ext uri="{FF2B5EF4-FFF2-40B4-BE49-F238E27FC236}">
                      <a16:creationId xmlns:a16="http://schemas.microsoft.com/office/drawing/2014/main" id="{8BB116E5-EC08-EE4A-BED0-49039CC2D9BD}"/>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7779496" y="1922888"/>
                  <a:ext cx="1094876" cy="821157"/>
                </a:xfrm>
                <a:prstGeom prst="rect">
                  <a:avLst/>
                </a:prstGeom>
              </p:spPr>
            </p:pic>
          </p:grpSp>
          <p:grpSp>
            <p:nvGrpSpPr>
              <p:cNvPr id="54" name="Group 53">
                <a:extLst>
                  <a:ext uri="{FF2B5EF4-FFF2-40B4-BE49-F238E27FC236}">
                    <a16:creationId xmlns:a16="http://schemas.microsoft.com/office/drawing/2014/main" id="{A9A0AD78-09DE-1C40-B411-CF2C9D8B03E5}"/>
                  </a:ext>
                </a:extLst>
              </p:cNvPr>
              <p:cNvGrpSpPr>
                <a:grpSpLocks noChangeAspect="1"/>
              </p:cNvGrpSpPr>
              <p:nvPr/>
            </p:nvGrpSpPr>
            <p:grpSpPr>
              <a:xfrm>
                <a:off x="8654957" y="2258517"/>
                <a:ext cx="1154897" cy="1493264"/>
                <a:chOff x="8730975" y="5185474"/>
                <a:chExt cx="900945" cy="1164908"/>
              </a:xfrm>
            </p:grpSpPr>
            <p:grpSp>
              <p:nvGrpSpPr>
                <p:cNvPr id="55" name="Group 54">
                  <a:extLst>
                    <a:ext uri="{FF2B5EF4-FFF2-40B4-BE49-F238E27FC236}">
                      <a16:creationId xmlns:a16="http://schemas.microsoft.com/office/drawing/2014/main" id="{72736250-2941-4F42-BE31-BA22595747BD}"/>
                    </a:ext>
                  </a:extLst>
                </p:cNvPr>
                <p:cNvGrpSpPr>
                  <a:grpSpLocks noChangeAspect="1"/>
                </p:cNvGrpSpPr>
                <p:nvPr/>
              </p:nvGrpSpPr>
              <p:grpSpPr>
                <a:xfrm>
                  <a:off x="8730975" y="5185474"/>
                  <a:ext cx="900945" cy="1164908"/>
                  <a:chOff x="9452114" y="1641049"/>
                  <a:chExt cx="1239791" cy="1603030"/>
                </a:xfrm>
              </p:grpSpPr>
              <p:pic>
                <p:nvPicPr>
                  <p:cNvPr id="57" name="Picture 56" descr="A close up of a calculator&#10;&#10;Description automatically generated">
                    <a:extLst>
                      <a:ext uri="{FF2B5EF4-FFF2-40B4-BE49-F238E27FC236}">
                        <a16:creationId xmlns:a16="http://schemas.microsoft.com/office/drawing/2014/main" id="{5A104B40-726B-DF41-8CE8-D59A0C99F310}"/>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9452114" y="1654147"/>
                    <a:ext cx="701118" cy="1469008"/>
                  </a:xfrm>
                  <a:prstGeom prst="rect">
                    <a:avLst/>
                  </a:prstGeom>
                </p:spPr>
              </p:pic>
              <p:pic>
                <p:nvPicPr>
                  <p:cNvPr id="58" name="Picture 57" descr="A close up of electronics&#10;&#10;Description automatically generated">
                    <a:extLst>
                      <a:ext uri="{FF2B5EF4-FFF2-40B4-BE49-F238E27FC236}">
                        <a16:creationId xmlns:a16="http://schemas.microsoft.com/office/drawing/2014/main" id="{79A48F39-15DE-524D-8433-04FB4E7F4E1F}"/>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10086315" y="1641049"/>
                    <a:ext cx="605590" cy="1603030"/>
                  </a:xfrm>
                  <a:prstGeom prst="rect">
                    <a:avLst/>
                  </a:prstGeom>
                </p:spPr>
              </p:pic>
            </p:grpSp>
            <p:pic>
              <p:nvPicPr>
                <p:cNvPr id="56" name="Picture 55">
                  <a:extLst>
                    <a:ext uri="{FF2B5EF4-FFF2-40B4-BE49-F238E27FC236}">
                      <a16:creationId xmlns:a16="http://schemas.microsoft.com/office/drawing/2014/main" id="{E4897124-3DDA-8045-B110-D5916824807F}"/>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8800394" y="5294239"/>
                  <a:ext cx="367395" cy="277237"/>
                </a:xfrm>
                <a:prstGeom prst="rect">
                  <a:avLst/>
                </a:prstGeom>
              </p:spPr>
            </p:pic>
          </p:grpSp>
        </p:grpSp>
        <p:pic>
          <p:nvPicPr>
            <p:cNvPr id="52" name="Picture 51" descr="A picture containing drawing, light, food&#10;&#10;Description automatically generated">
              <a:extLst>
                <a:ext uri="{FF2B5EF4-FFF2-40B4-BE49-F238E27FC236}">
                  <a16:creationId xmlns:a16="http://schemas.microsoft.com/office/drawing/2014/main" id="{9CD83EFA-8DFE-1348-B796-2C2FD2833D4C}"/>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10516217" y="228473"/>
              <a:ext cx="844028" cy="1049933"/>
            </a:xfrm>
            <a:prstGeom prst="rect">
              <a:avLst/>
            </a:prstGeom>
          </p:spPr>
        </p:pic>
      </p:grpSp>
    </p:spTree>
    <p:extLst>
      <p:ext uri="{BB962C8B-B14F-4D97-AF65-F5344CB8AC3E}">
        <p14:creationId xmlns:p14="http://schemas.microsoft.com/office/powerpoint/2010/main" val="22312988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Four steps to computational thinking—click to enlarge">
            <a:extLst>
              <a:ext uri="{FF2B5EF4-FFF2-40B4-BE49-F238E27FC236}">
                <a16:creationId xmlns:a16="http://schemas.microsoft.com/office/drawing/2014/main" id="{37D9AA43-C5CC-0240-BC4E-4FF4CF67AB78}"/>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7034045" y="3308701"/>
            <a:ext cx="3492025" cy="3117600"/>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77C2F6CB-7CC7-794F-94B6-8E57FA290F39}"/>
              </a:ext>
            </a:extLst>
          </p:cNvPr>
          <p:cNvGrpSpPr>
            <a:grpSpLocks noChangeAspect="1"/>
          </p:cNvGrpSpPr>
          <p:nvPr/>
        </p:nvGrpSpPr>
        <p:grpSpPr>
          <a:xfrm>
            <a:off x="332786" y="0"/>
            <a:ext cx="6015628" cy="4852659"/>
            <a:chOff x="675547" y="951722"/>
            <a:chExt cx="6348556" cy="5121223"/>
          </a:xfrm>
        </p:grpSpPr>
        <p:pic>
          <p:nvPicPr>
            <p:cNvPr id="26" name="Picture 4" descr="Key Concepts of Computational Thinking - Digital Promise">
              <a:extLst>
                <a:ext uri="{FF2B5EF4-FFF2-40B4-BE49-F238E27FC236}">
                  <a16:creationId xmlns:a16="http://schemas.microsoft.com/office/drawing/2014/main" id="{24ACB91E-A8B3-4748-8F15-9DA9424A8970}"/>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r="4249"/>
            <a:stretch/>
          </p:blipFill>
          <p:spPr bwMode="auto">
            <a:xfrm>
              <a:off x="675547" y="951722"/>
              <a:ext cx="6348556" cy="5121223"/>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EFB8014C-BA45-B242-B79E-B473E741B4E3}"/>
                </a:ext>
              </a:extLst>
            </p:cNvPr>
            <p:cNvSpPr/>
            <p:nvPr/>
          </p:nvSpPr>
          <p:spPr>
            <a:xfrm>
              <a:off x="2743200" y="1436914"/>
              <a:ext cx="4280902" cy="942392"/>
            </a:xfrm>
            <a:prstGeom prst="rect">
              <a:avLst/>
            </a:prstGeom>
            <a:solidFill>
              <a:srgbClr val="9328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grpSp>
      <p:sp>
        <p:nvSpPr>
          <p:cNvPr id="7" name="TextBox 6">
            <a:extLst>
              <a:ext uri="{FF2B5EF4-FFF2-40B4-BE49-F238E27FC236}">
                <a16:creationId xmlns:a16="http://schemas.microsoft.com/office/drawing/2014/main" id="{577F283E-135C-F941-82BB-E7281CE7F8BD}"/>
              </a:ext>
            </a:extLst>
          </p:cNvPr>
          <p:cNvSpPr txBox="1"/>
          <p:nvPr/>
        </p:nvSpPr>
        <p:spPr>
          <a:xfrm>
            <a:off x="2459210" y="627905"/>
            <a:ext cx="3760517" cy="523220"/>
          </a:xfrm>
          <a:prstGeom prst="rect">
            <a:avLst/>
          </a:prstGeom>
          <a:noFill/>
        </p:spPr>
        <p:txBody>
          <a:bodyPr wrap="none" rtlCol="0">
            <a:spAutoFit/>
          </a:bodyPr>
          <a:lstStyle/>
          <a:p>
            <a:r>
              <a:rPr lang="en-BE" sz="2800" b="1" dirty="0">
                <a:solidFill>
                  <a:schemeClr val="bg1"/>
                </a:solidFill>
              </a:rPr>
              <a:t>Computational Thinking</a:t>
            </a:r>
          </a:p>
        </p:txBody>
      </p:sp>
      <p:sp>
        <p:nvSpPr>
          <p:cNvPr id="28" name="Rectangle 27">
            <a:extLst>
              <a:ext uri="{FF2B5EF4-FFF2-40B4-BE49-F238E27FC236}">
                <a16:creationId xmlns:a16="http://schemas.microsoft.com/office/drawing/2014/main" id="{4F329FA0-5018-C64E-832C-86E4642A3CDC}"/>
              </a:ext>
            </a:extLst>
          </p:cNvPr>
          <p:cNvSpPr/>
          <p:nvPr/>
        </p:nvSpPr>
        <p:spPr>
          <a:xfrm>
            <a:off x="332785" y="4868106"/>
            <a:ext cx="6142659" cy="1554272"/>
          </a:xfrm>
          <a:prstGeom prst="rect">
            <a:avLst/>
          </a:prstGeom>
        </p:spPr>
        <p:txBody>
          <a:bodyPr wrap="square">
            <a:spAutoFit/>
          </a:bodyPr>
          <a:lstStyle/>
          <a:p>
            <a:r>
              <a:rPr lang="en-GB" i="1" dirty="0">
                <a:solidFill>
                  <a:srgbClr val="595652"/>
                </a:solidFill>
                <a:latin typeface="Avenir" panose="02000503020000020003" pitchFamily="2" charset="0"/>
              </a:rPr>
              <a:t>Computational thinking is the </a:t>
            </a:r>
            <a:r>
              <a:rPr lang="en-GB" b="1" i="1" dirty="0">
                <a:solidFill>
                  <a:srgbClr val="C00000"/>
                </a:solidFill>
                <a:latin typeface="Avenir" panose="02000503020000020003" pitchFamily="2" charset="0"/>
              </a:rPr>
              <a:t>thought processes </a:t>
            </a:r>
            <a:r>
              <a:rPr lang="en-GB" i="1" dirty="0">
                <a:solidFill>
                  <a:srgbClr val="595652"/>
                </a:solidFill>
                <a:latin typeface="Avenir" panose="02000503020000020003" pitchFamily="2" charset="0"/>
              </a:rPr>
              <a:t>involved in formulating problems and their solutions so that the solutions are represented in a form that can be effectively carried out by an information-processing agent </a:t>
            </a:r>
          </a:p>
          <a:p>
            <a:endParaRPr lang="en-GB" sz="700" i="1" dirty="0">
              <a:solidFill>
                <a:srgbClr val="595652"/>
              </a:solidFill>
              <a:latin typeface="Avenir" panose="02000503020000020003" pitchFamily="2" charset="0"/>
            </a:endParaRPr>
          </a:p>
          <a:p>
            <a:r>
              <a:rPr lang="en-GB" sz="1600" dirty="0">
                <a:solidFill>
                  <a:srgbClr val="595652"/>
                </a:solidFill>
                <a:latin typeface="Avenir" panose="02000503020000020003" pitchFamily="2" charset="0"/>
              </a:rPr>
              <a:t>                                                                    Jeannette Wing, 2006</a:t>
            </a:r>
            <a:endParaRPr lang="en-GB" sz="1600" dirty="0">
              <a:solidFill>
                <a:srgbClr val="595652"/>
              </a:solidFill>
              <a:effectLst/>
              <a:latin typeface="Avenir" panose="02000503020000020003" pitchFamily="2" charset="0"/>
            </a:endParaRPr>
          </a:p>
        </p:txBody>
      </p:sp>
      <p:sp>
        <p:nvSpPr>
          <p:cNvPr id="3" name="Rectangle 2">
            <a:extLst>
              <a:ext uri="{FF2B5EF4-FFF2-40B4-BE49-F238E27FC236}">
                <a16:creationId xmlns:a16="http://schemas.microsoft.com/office/drawing/2014/main" id="{F9CF223F-8888-2843-8BFC-1F717A223338}"/>
              </a:ext>
            </a:extLst>
          </p:cNvPr>
          <p:cNvSpPr/>
          <p:nvPr/>
        </p:nvSpPr>
        <p:spPr>
          <a:xfrm>
            <a:off x="4466452" y="1067257"/>
            <a:ext cx="1742144" cy="338554"/>
          </a:xfrm>
          <a:prstGeom prst="rect">
            <a:avLst/>
          </a:prstGeom>
        </p:spPr>
        <p:txBody>
          <a:bodyPr wrap="none">
            <a:spAutoFit/>
          </a:bodyPr>
          <a:lstStyle/>
          <a:p>
            <a:r>
              <a:rPr lang="en-BE" sz="1600" dirty="0">
                <a:solidFill>
                  <a:schemeClr val="bg1"/>
                </a:solidFill>
                <a:hlinkClick r:id="rId5">
                  <a:extLst>
                    <a:ext uri="{A12FA001-AC4F-418D-AE19-62706E023703}">
                      <ahyp:hlinkClr xmlns:ahyp="http://schemas.microsoft.com/office/drawing/2018/hyperlinkcolor" val="tx"/>
                    </a:ext>
                  </a:extLst>
                </a:hlinkClick>
              </a:rPr>
              <a:t>digitalpromise.org</a:t>
            </a:r>
            <a:r>
              <a:rPr lang="en-BE" sz="1600" dirty="0">
                <a:solidFill>
                  <a:schemeClr val="bg1"/>
                </a:solidFill>
              </a:rPr>
              <a:t> </a:t>
            </a:r>
          </a:p>
        </p:txBody>
      </p:sp>
      <p:pic>
        <p:nvPicPr>
          <p:cNvPr id="8" name="Picture 6" descr="Conrad Wolfram on Computational Thinking | Getting Smart">
            <a:extLst>
              <a:ext uri="{FF2B5EF4-FFF2-40B4-BE49-F238E27FC236}">
                <a16:creationId xmlns:a16="http://schemas.microsoft.com/office/drawing/2014/main" id="{02C33AC7-F733-3742-8CC8-23E858B7089F}"/>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b="11337"/>
          <a:stretch/>
        </p:blipFill>
        <p:spPr bwMode="auto">
          <a:xfrm>
            <a:off x="7634721" y="338449"/>
            <a:ext cx="3490075" cy="2554041"/>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Four steps to computational thinking—click to enlarge">
            <a:extLst>
              <a:ext uri="{FF2B5EF4-FFF2-40B4-BE49-F238E27FC236}">
                <a16:creationId xmlns:a16="http://schemas.microsoft.com/office/drawing/2014/main" id="{3AEF609F-E4F6-3F41-B944-8BF45D3BF46C}"/>
              </a:ext>
            </a:extLst>
          </p:cNvPr>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a:stretch/>
        </p:blipFill>
        <p:spPr bwMode="auto">
          <a:xfrm>
            <a:off x="7035281" y="3037666"/>
            <a:ext cx="4689101" cy="27103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F84EA92-6E76-2145-A324-4DF433E549DD}"/>
              </a:ext>
            </a:extLst>
          </p:cNvPr>
          <p:cNvSpPr/>
          <p:nvPr/>
        </p:nvSpPr>
        <p:spPr>
          <a:xfrm>
            <a:off x="7131414" y="3453880"/>
            <a:ext cx="1006614" cy="2621605"/>
          </a:xfrm>
          <a:prstGeom prst="rect">
            <a:avLst/>
          </a:prstGeom>
          <a:solidFill>
            <a:srgbClr val="FFE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4" name="Rectangle 13">
            <a:extLst>
              <a:ext uri="{FF2B5EF4-FFF2-40B4-BE49-F238E27FC236}">
                <a16:creationId xmlns:a16="http://schemas.microsoft.com/office/drawing/2014/main" id="{E1878079-7791-294B-85FB-4977BEDD2162}"/>
              </a:ext>
            </a:extLst>
          </p:cNvPr>
          <p:cNvSpPr/>
          <p:nvPr/>
        </p:nvSpPr>
        <p:spPr>
          <a:xfrm>
            <a:off x="8306287" y="3554736"/>
            <a:ext cx="1006614" cy="2621605"/>
          </a:xfrm>
          <a:prstGeom prst="rect">
            <a:avLst/>
          </a:prstGeom>
          <a:solidFill>
            <a:srgbClr val="F5C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5" name="Rectangle 14">
            <a:extLst>
              <a:ext uri="{FF2B5EF4-FFF2-40B4-BE49-F238E27FC236}">
                <a16:creationId xmlns:a16="http://schemas.microsoft.com/office/drawing/2014/main" id="{887655E6-A58C-9D47-A5BF-E7A727528331}"/>
              </a:ext>
            </a:extLst>
          </p:cNvPr>
          <p:cNvSpPr/>
          <p:nvPr/>
        </p:nvSpPr>
        <p:spPr>
          <a:xfrm>
            <a:off x="9434202" y="3556700"/>
            <a:ext cx="1006614" cy="2621605"/>
          </a:xfrm>
          <a:prstGeom prst="rect">
            <a:avLst/>
          </a:prstGeom>
          <a:solidFill>
            <a:srgbClr val="EEC8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18" name="Picture 17" descr="A close up of a flower&#10;&#10;Description automatically generated">
            <a:extLst>
              <a:ext uri="{FF2B5EF4-FFF2-40B4-BE49-F238E27FC236}">
                <a16:creationId xmlns:a16="http://schemas.microsoft.com/office/drawing/2014/main" id="{BD756D30-A8A8-3742-BE80-0149FA1EECC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71935" y="3434772"/>
            <a:ext cx="707987" cy="398403"/>
          </a:xfrm>
          <a:prstGeom prst="rect">
            <a:avLst/>
          </a:prstGeom>
        </p:spPr>
      </p:pic>
      <p:pic>
        <p:nvPicPr>
          <p:cNvPr id="19" name="Picture 18" descr="A close up of a flower&#10;&#10;Description automatically generated">
            <a:extLst>
              <a:ext uri="{FF2B5EF4-FFF2-40B4-BE49-F238E27FC236}">
                <a16:creationId xmlns:a16="http://schemas.microsoft.com/office/drawing/2014/main" id="{907ACF9D-1788-9B4C-B078-E8BE7C95D6C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446808" y="3434772"/>
            <a:ext cx="707987" cy="398403"/>
          </a:xfrm>
          <a:prstGeom prst="rect">
            <a:avLst/>
          </a:prstGeom>
        </p:spPr>
      </p:pic>
      <p:pic>
        <p:nvPicPr>
          <p:cNvPr id="20" name="Picture 19" descr="A close up of a flower&#10;&#10;Description automatically generated">
            <a:extLst>
              <a:ext uri="{FF2B5EF4-FFF2-40B4-BE49-F238E27FC236}">
                <a16:creationId xmlns:a16="http://schemas.microsoft.com/office/drawing/2014/main" id="{8C6CA159-6A52-3D43-9916-0D415424D2F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583516" y="3434772"/>
            <a:ext cx="707987" cy="398403"/>
          </a:xfrm>
          <a:prstGeom prst="rect">
            <a:avLst/>
          </a:prstGeom>
        </p:spPr>
      </p:pic>
      <p:sp>
        <p:nvSpPr>
          <p:cNvPr id="23" name="TextBox 22">
            <a:extLst>
              <a:ext uri="{FF2B5EF4-FFF2-40B4-BE49-F238E27FC236}">
                <a16:creationId xmlns:a16="http://schemas.microsoft.com/office/drawing/2014/main" id="{EDB7FB03-0470-F146-9B1A-0404EE39FF38}"/>
              </a:ext>
            </a:extLst>
          </p:cNvPr>
          <p:cNvSpPr txBox="1"/>
          <p:nvPr/>
        </p:nvSpPr>
        <p:spPr>
          <a:xfrm>
            <a:off x="10407287" y="2770592"/>
            <a:ext cx="1410964" cy="261610"/>
          </a:xfrm>
          <a:prstGeom prst="rect">
            <a:avLst/>
          </a:prstGeom>
          <a:noFill/>
        </p:spPr>
        <p:txBody>
          <a:bodyPr wrap="none" rtlCol="0">
            <a:spAutoFit/>
          </a:bodyPr>
          <a:lstStyle/>
          <a:p>
            <a:r>
              <a:rPr lang="en-GB" sz="1100" dirty="0">
                <a:solidFill>
                  <a:srgbClr val="595652"/>
                </a:solidFill>
                <a:hlinkClick r:id="rId9"/>
              </a:rPr>
              <a:t>C</a:t>
            </a:r>
            <a:r>
              <a:rPr lang="en-BE" sz="1100" dirty="0">
                <a:solidFill>
                  <a:srgbClr val="595652"/>
                </a:solidFill>
                <a:hlinkClick r:id="rId9"/>
              </a:rPr>
              <a:t>omputerBasedMath</a:t>
            </a:r>
            <a:endParaRPr lang="en-BE" sz="1100" dirty="0">
              <a:solidFill>
                <a:srgbClr val="595652"/>
              </a:solidFill>
            </a:endParaRPr>
          </a:p>
        </p:txBody>
      </p:sp>
      <p:sp>
        <p:nvSpPr>
          <p:cNvPr id="24" name="TextBox 23">
            <a:extLst>
              <a:ext uri="{FF2B5EF4-FFF2-40B4-BE49-F238E27FC236}">
                <a16:creationId xmlns:a16="http://schemas.microsoft.com/office/drawing/2014/main" id="{2FC46DF0-C21B-1649-99F1-87A6EF919752}"/>
              </a:ext>
            </a:extLst>
          </p:cNvPr>
          <p:cNvSpPr txBox="1"/>
          <p:nvPr/>
        </p:nvSpPr>
        <p:spPr>
          <a:xfrm>
            <a:off x="7125099" y="4436907"/>
            <a:ext cx="1029064" cy="1169551"/>
          </a:xfrm>
          <a:prstGeom prst="rect">
            <a:avLst/>
          </a:prstGeom>
          <a:noFill/>
        </p:spPr>
        <p:txBody>
          <a:bodyPr wrap="none" rtlCol="0">
            <a:spAutoFit/>
          </a:bodyPr>
          <a:lstStyle/>
          <a:p>
            <a:pPr algn="ctr"/>
            <a:r>
              <a:rPr lang="en-BE" sz="1400" dirty="0">
                <a:solidFill>
                  <a:srgbClr val="595652"/>
                </a:solidFill>
              </a:rPr>
              <a:t>Virus</a:t>
            </a:r>
          </a:p>
          <a:p>
            <a:pPr algn="ctr"/>
            <a:endParaRPr lang="en-BE" sz="1400" dirty="0">
              <a:solidFill>
                <a:srgbClr val="595652"/>
              </a:solidFill>
            </a:endParaRPr>
          </a:p>
          <a:p>
            <a:pPr algn="ctr"/>
            <a:r>
              <a:rPr lang="en-BE" sz="1400" dirty="0">
                <a:solidFill>
                  <a:srgbClr val="595652"/>
                </a:solidFill>
              </a:rPr>
              <a:t>Transmissie</a:t>
            </a:r>
          </a:p>
          <a:p>
            <a:pPr algn="ctr"/>
            <a:endParaRPr lang="en-BE" sz="1400" dirty="0">
              <a:solidFill>
                <a:srgbClr val="595652"/>
              </a:solidFill>
            </a:endParaRPr>
          </a:p>
          <a:p>
            <a:pPr algn="ctr"/>
            <a:r>
              <a:rPr lang="en-BE" sz="1400" dirty="0">
                <a:solidFill>
                  <a:srgbClr val="595652"/>
                </a:solidFill>
              </a:rPr>
              <a:t>Incubatie</a:t>
            </a:r>
          </a:p>
        </p:txBody>
      </p:sp>
      <p:sp>
        <p:nvSpPr>
          <p:cNvPr id="29" name="TextBox 28">
            <a:extLst>
              <a:ext uri="{FF2B5EF4-FFF2-40B4-BE49-F238E27FC236}">
                <a16:creationId xmlns:a16="http://schemas.microsoft.com/office/drawing/2014/main" id="{FA0A795F-EC60-8A4D-B9F2-4EC3F950007C}"/>
              </a:ext>
            </a:extLst>
          </p:cNvPr>
          <p:cNvSpPr txBox="1"/>
          <p:nvPr/>
        </p:nvSpPr>
        <p:spPr>
          <a:xfrm>
            <a:off x="8253304" y="4453197"/>
            <a:ext cx="1130438" cy="1138773"/>
          </a:xfrm>
          <a:prstGeom prst="rect">
            <a:avLst/>
          </a:prstGeom>
          <a:noFill/>
        </p:spPr>
        <p:txBody>
          <a:bodyPr wrap="none" rtlCol="0">
            <a:spAutoFit/>
          </a:bodyPr>
          <a:lstStyle/>
          <a:p>
            <a:pPr algn="ctr"/>
            <a:r>
              <a:rPr lang="en-BE" sz="1400" dirty="0">
                <a:solidFill>
                  <a:srgbClr val="595652"/>
                </a:solidFill>
              </a:rPr>
              <a:t>Data</a:t>
            </a:r>
          </a:p>
          <a:p>
            <a:pPr algn="ctr"/>
            <a:r>
              <a:rPr lang="en-BE" sz="1200" dirty="0">
                <a:solidFill>
                  <a:srgbClr val="595652"/>
                </a:solidFill>
              </a:rPr>
              <a:t>Contact tracing</a:t>
            </a:r>
          </a:p>
          <a:p>
            <a:pPr algn="ctr"/>
            <a:endParaRPr lang="en-BE" sz="1400" dirty="0">
              <a:solidFill>
                <a:srgbClr val="595652"/>
              </a:solidFill>
            </a:endParaRPr>
          </a:p>
          <a:p>
            <a:pPr algn="ctr"/>
            <a:r>
              <a:rPr lang="en-BE" sz="1400" dirty="0">
                <a:solidFill>
                  <a:srgbClr val="595652"/>
                </a:solidFill>
              </a:rPr>
              <a:t>Bio-Stat </a:t>
            </a:r>
          </a:p>
          <a:p>
            <a:pPr algn="ctr"/>
            <a:r>
              <a:rPr lang="en-BE" sz="1400" dirty="0">
                <a:solidFill>
                  <a:srgbClr val="595652"/>
                </a:solidFill>
              </a:rPr>
              <a:t>modellen</a:t>
            </a:r>
          </a:p>
        </p:txBody>
      </p:sp>
      <p:sp>
        <p:nvSpPr>
          <p:cNvPr id="32" name="TextBox 31">
            <a:extLst>
              <a:ext uri="{FF2B5EF4-FFF2-40B4-BE49-F238E27FC236}">
                <a16:creationId xmlns:a16="http://schemas.microsoft.com/office/drawing/2014/main" id="{C827F8DA-03FB-2E44-9D81-C9500E423D0B}"/>
              </a:ext>
            </a:extLst>
          </p:cNvPr>
          <p:cNvSpPr txBox="1"/>
          <p:nvPr/>
        </p:nvSpPr>
        <p:spPr>
          <a:xfrm>
            <a:off x="9425331" y="4761216"/>
            <a:ext cx="1072794" cy="523220"/>
          </a:xfrm>
          <a:prstGeom prst="rect">
            <a:avLst/>
          </a:prstGeom>
          <a:noFill/>
        </p:spPr>
        <p:txBody>
          <a:bodyPr wrap="none" rtlCol="0">
            <a:spAutoFit/>
          </a:bodyPr>
          <a:lstStyle/>
          <a:p>
            <a:pPr algn="ctr"/>
            <a:r>
              <a:rPr lang="en-BE" sz="1400" dirty="0">
                <a:solidFill>
                  <a:srgbClr val="595652"/>
                </a:solidFill>
              </a:rPr>
              <a:t>Transmissie</a:t>
            </a:r>
          </a:p>
          <a:p>
            <a:pPr algn="ctr"/>
            <a:r>
              <a:rPr lang="en-BE" sz="1400" dirty="0">
                <a:solidFill>
                  <a:srgbClr val="595652"/>
                </a:solidFill>
              </a:rPr>
              <a:t>voorspelling</a:t>
            </a:r>
          </a:p>
        </p:txBody>
      </p:sp>
    </p:spTree>
    <p:extLst>
      <p:ext uri="{BB962C8B-B14F-4D97-AF65-F5344CB8AC3E}">
        <p14:creationId xmlns:p14="http://schemas.microsoft.com/office/powerpoint/2010/main" val="27667658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Four steps to computational thinking—click to enlarge">
            <a:extLst>
              <a:ext uri="{FF2B5EF4-FFF2-40B4-BE49-F238E27FC236}">
                <a16:creationId xmlns:a16="http://schemas.microsoft.com/office/drawing/2014/main" id="{37D9AA43-C5CC-0240-BC4E-4FF4CF67AB78}"/>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7034046" y="3308702"/>
            <a:ext cx="4689101" cy="3113675"/>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77C2F6CB-7CC7-794F-94B6-8E57FA290F39}"/>
              </a:ext>
            </a:extLst>
          </p:cNvPr>
          <p:cNvGrpSpPr>
            <a:grpSpLocks noChangeAspect="1"/>
          </p:cNvGrpSpPr>
          <p:nvPr/>
        </p:nvGrpSpPr>
        <p:grpSpPr>
          <a:xfrm>
            <a:off x="332786" y="0"/>
            <a:ext cx="6015628" cy="4852659"/>
            <a:chOff x="675547" y="951722"/>
            <a:chExt cx="6348556" cy="5121223"/>
          </a:xfrm>
        </p:grpSpPr>
        <p:pic>
          <p:nvPicPr>
            <p:cNvPr id="26" name="Picture 4" descr="Key Concepts of Computational Thinking - Digital Promise">
              <a:extLst>
                <a:ext uri="{FF2B5EF4-FFF2-40B4-BE49-F238E27FC236}">
                  <a16:creationId xmlns:a16="http://schemas.microsoft.com/office/drawing/2014/main" id="{24ACB91E-A8B3-4748-8F15-9DA9424A8970}"/>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r="4249"/>
            <a:stretch/>
          </p:blipFill>
          <p:spPr bwMode="auto">
            <a:xfrm>
              <a:off x="675547" y="951722"/>
              <a:ext cx="6348556" cy="5121223"/>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EFB8014C-BA45-B242-B79E-B473E741B4E3}"/>
                </a:ext>
              </a:extLst>
            </p:cNvPr>
            <p:cNvSpPr/>
            <p:nvPr/>
          </p:nvSpPr>
          <p:spPr>
            <a:xfrm>
              <a:off x="2743200" y="1436914"/>
              <a:ext cx="4280902" cy="942392"/>
            </a:xfrm>
            <a:prstGeom prst="rect">
              <a:avLst/>
            </a:prstGeom>
            <a:solidFill>
              <a:srgbClr val="9328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grpSp>
      <p:sp>
        <p:nvSpPr>
          <p:cNvPr id="7" name="TextBox 6">
            <a:extLst>
              <a:ext uri="{FF2B5EF4-FFF2-40B4-BE49-F238E27FC236}">
                <a16:creationId xmlns:a16="http://schemas.microsoft.com/office/drawing/2014/main" id="{577F283E-135C-F941-82BB-E7281CE7F8BD}"/>
              </a:ext>
            </a:extLst>
          </p:cNvPr>
          <p:cNvSpPr txBox="1"/>
          <p:nvPr/>
        </p:nvSpPr>
        <p:spPr>
          <a:xfrm>
            <a:off x="2459210" y="627905"/>
            <a:ext cx="3760517" cy="523220"/>
          </a:xfrm>
          <a:prstGeom prst="rect">
            <a:avLst/>
          </a:prstGeom>
          <a:noFill/>
        </p:spPr>
        <p:txBody>
          <a:bodyPr wrap="none" rtlCol="0">
            <a:spAutoFit/>
          </a:bodyPr>
          <a:lstStyle/>
          <a:p>
            <a:r>
              <a:rPr lang="en-BE" sz="2800" b="1" dirty="0">
                <a:solidFill>
                  <a:schemeClr val="bg1"/>
                </a:solidFill>
              </a:rPr>
              <a:t>Computational Thinking</a:t>
            </a:r>
          </a:p>
        </p:txBody>
      </p:sp>
      <p:sp>
        <p:nvSpPr>
          <p:cNvPr id="28" name="Rectangle 27">
            <a:extLst>
              <a:ext uri="{FF2B5EF4-FFF2-40B4-BE49-F238E27FC236}">
                <a16:creationId xmlns:a16="http://schemas.microsoft.com/office/drawing/2014/main" id="{4F329FA0-5018-C64E-832C-86E4642A3CDC}"/>
              </a:ext>
            </a:extLst>
          </p:cNvPr>
          <p:cNvSpPr/>
          <p:nvPr/>
        </p:nvSpPr>
        <p:spPr>
          <a:xfrm>
            <a:off x="332785" y="4868106"/>
            <a:ext cx="6142659" cy="1554272"/>
          </a:xfrm>
          <a:prstGeom prst="rect">
            <a:avLst/>
          </a:prstGeom>
        </p:spPr>
        <p:txBody>
          <a:bodyPr wrap="square">
            <a:spAutoFit/>
          </a:bodyPr>
          <a:lstStyle/>
          <a:p>
            <a:r>
              <a:rPr lang="en-GB" i="1" dirty="0">
                <a:solidFill>
                  <a:srgbClr val="595652"/>
                </a:solidFill>
                <a:latin typeface="Avenir" panose="02000503020000020003" pitchFamily="2" charset="0"/>
              </a:rPr>
              <a:t>Computational thinking is the </a:t>
            </a:r>
            <a:r>
              <a:rPr lang="en-GB" b="1" i="1" dirty="0">
                <a:solidFill>
                  <a:srgbClr val="C00000"/>
                </a:solidFill>
                <a:latin typeface="Avenir" panose="02000503020000020003" pitchFamily="2" charset="0"/>
              </a:rPr>
              <a:t>thought processes </a:t>
            </a:r>
            <a:r>
              <a:rPr lang="en-GB" i="1" dirty="0">
                <a:solidFill>
                  <a:srgbClr val="595652"/>
                </a:solidFill>
                <a:latin typeface="Avenir" panose="02000503020000020003" pitchFamily="2" charset="0"/>
              </a:rPr>
              <a:t>involved in formulating problems and their solutions so that the solutions are represented in a form that can be effectively carried out by an information-processing agent </a:t>
            </a:r>
          </a:p>
          <a:p>
            <a:endParaRPr lang="en-GB" sz="700" i="1" dirty="0">
              <a:solidFill>
                <a:srgbClr val="595652"/>
              </a:solidFill>
              <a:latin typeface="Avenir" panose="02000503020000020003" pitchFamily="2" charset="0"/>
            </a:endParaRPr>
          </a:p>
          <a:p>
            <a:r>
              <a:rPr lang="en-GB" sz="1600" dirty="0">
                <a:solidFill>
                  <a:srgbClr val="595652"/>
                </a:solidFill>
                <a:latin typeface="Avenir" panose="02000503020000020003" pitchFamily="2" charset="0"/>
              </a:rPr>
              <a:t>                                                                    Jeannette Wing, 2006</a:t>
            </a:r>
            <a:endParaRPr lang="en-GB" sz="1600" dirty="0">
              <a:solidFill>
                <a:srgbClr val="595652"/>
              </a:solidFill>
              <a:effectLst/>
              <a:latin typeface="Avenir" panose="02000503020000020003" pitchFamily="2" charset="0"/>
            </a:endParaRPr>
          </a:p>
        </p:txBody>
      </p:sp>
      <p:sp>
        <p:nvSpPr>
          <p:cNvPr id="3" name="Rectangle 2">
            <a:extLst>
              <a:ext uri="{FF2B5EF4-FFF2-40B4-BE49-F238E27FC236}">
                <a16:creationId xmlns:a16="http://schemas.microsoft.com/office/drawing/2014/main" id="{F9CF223F-8888-2843-8BFC-1F717A223338}"/>
              </a:ext>
            </a:extLst>
          </p:cNvPr>
          <p:cNvSpPr/>
          <p:nvPr/>
        </p:nvSpPr>
        <p:spPr>
          <a:xfrm>
            <a:off x="4466452" y="1067257"/>
            <a:ext cx="1742144" cy="338554"/>
          </a:xfrm>
          <a:prstGeom prst="rect">
            <a:avLst/>
          </a:prstGeom>
        </p:spPr>
        <p:txBody>
          <a:bodyPr wrap="none">
            <a:spAutoFit/>
          </a:bodyPr>
          <a:lstStyle/>
          <a:p>
            <a:r>
              <a:rPr lang="en-BE" sz="1600" dirty="0">
                <a:solidFill>
                  <a:schemeClr val="bg1"/>
                </a:solidFill>
                <a:hlinkClick r:id="rId5">
                  <a:extLst>
                    <a:ext uri="{A12FA001-AC4F-418D-AE19-62706E023703}">
                      <ahyp:hlinkClr xmlns:ahyp="http://schemas.microsoft.com/office/drawing/2018/hyperlinkcolor" val="tx"/>
                    </a:ext>
                  </a:extLst>
                </a:hlinkClick>
              </a:rPr>
              <a:t>digitalpromise.org</a:t>
            </a:r>
            <a:r>
              <a:rPr lang="en-BE" sz="1600" dirty="0">
                <a:solidFill>
                  <a:schemeClr val="bg1"/>
                </a:solidFill>
              </a:rPr>
              <a:t> </a:t>
            </a:r>
          </a:p>
        </p:txBody>
      </p:sp>
      <p:pic>
        <p:nvPicPr>
          <p:cNvPr id="8" name="Picture 6" descr="Conrad Wolfram on Computational Thinking | Getting Smart">
            <a:extLst>
              <a:ext uri="{FF2B5EF4-FFF2-40B4-BE49-F238E27FC236}">
                <a16:creationId xmlns:a16="http://schemas.microsoft.com/office/drawing/2014/main" id="{02C33AC7-F733-3742-8CC8-23E858B7089F}"/>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b="11337"/>
          <a:stretch/>
        </p:blipFill>
        <p:spPr bwMode="auto">
          <a:xfrm>
            <a:off x="7634721" y="338449"/>
            <a:ext cx="3490075" cy="255404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16CBCEE-B825-1141-9738-6DFE00372B27}"/>
              </a:ext>
            </a:extLst>
          </p:cNvPr>
          <p:cNvSpPr txBox="1"/>
          <p:nvPr/>
        </p:nvSpPr>
        <p:spPr>
          <a:xfrm>
            <a:off x="10407287" y="2770592"/>
            <a:ext cx="1410964" cy="261610"/>
          </a:xfrm>
          <a:prstGeom prst="rect">
            <a:avLst/>
          </a:prstGeom>
          <a:noFill/>
        </p:spPr>
        <p:txBody>
          <a:bodyPr wrap="none" rtlCol="0">
            <a:spAutoFit/>
          </a:bodyPr>
          <a:lstStyle/>
          <a:p>
            <a:r>
              <a:rPr lang="en-GB" sz="1100" dirty="0">
                <a:solidFill>
                  <a:srgbClr val="595652"/>
                </a:solidFill>
                <a:hlinkClick r:id="rId7"/>
              </a:rPr>
              <a:t>C</a:t>
            </a:r>
            <a:r>
              <a:rPr lang="en-BE" sz="1100" dirty="0">
                <a:solidFill>
                  <a:srgbClr val="595652"/>
                </a:solidFill>
                <a:hlinkClick r:id="rId7"/>
              </a:rPr>
              <a:t>omputerBasedMath</a:t>
            </a:r>
            <a:endParaRPr lang="en-BE" sz="1100" dirty="0">
              <a:solidFill>
                <a:srgbClr val="595652"/>
              </a:solidFill>
            </a:endParaRPr>
          </a:p>
        </p:txBody>
      </p:sp>
      <p:pic>
        <p:nvPicPr>
          <p:cNvPr id="6146" name="Picture 2" descr="Four steps to computational thinking—click to enlarge">
            <a:extLst>
              <a:ext uri="{FF2B5EF4-FFF2-40B4-BE49-F238E27FC236}">
                <a16:creationId xmlns:a16="http://schemas.microsoft.com/office/drawing/2014/main" id="{3AEF609F-E4F6-3F41-B944-8BF45D3BF46C}"/>
              </a:ext>
            </a:extLst>
          </p:cNvPr>
          <p:cNvPicPr>
            <a:picLocks noChangeAspect="1" noChangeArrowheads="1"/>
          </p:cNvPicPr>
          <p:nvPr/>
        </p:nvPicPr>
        <p:blipFill rotWithShape="1">
          <a:blip r:embed="rId8" cstate="hqprint">
            <a:extLst>
              <a:ext uri="{28A0092B-C50C-407E-A947-70E740481C1C}">
                <a14:useLocalDpi xmlns:a14="http://schemas.microsoft.com/office/drawing/2010/main"/>
              </a:ext>
            </a:extLst>
          </a:blip>
          <a:srcRect/>
          <a:stretch/>
        </p:blipFill>
        <p:spPr bwMode="auto">
          <a:xfrm>
            <a:off x="7035281" y="3037666"/>
            <a:ext cx="4689101" cy="27103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F84EA92-6E76-2145-A324-4DF433E549DD}"/>
              </a:ext>
            </a:extLst>
          </p:cNvPr>
          <p:cNvSpPr/>
          <p:nvPr/>
        </p:nvSpPr>
        <p:spPr>
          <a:xfrm>
            <a:off x="7131414" y="3453880"/>
            <a:ext cx="1006614" cy="2621605"/>
          </a:xfrm>
          <a:prstGeom prst="rect">
            <a:avLst/>
          </a:prstGeom>
          <a:solidFill>
            <a:srgbClr val="FFE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4" name="Rectangle 13">
            <a:extLst>
              <a:ext uri="{FF2B5EF4-FFF2-40B4-BE49-F238E27FC236}">
                <a16:creationId xmlns:a16="http://schemas.microsoft.com/office/drawing/2014/main" id="{E1878079-7791-294B-85FB-4977BEDD2162}"/>
              </a:ext>
            </a:extLst>
          </p:cNvPr>
          <p:cNvSpPr/>
          <p:nvPr/>
        </p:nvSpPr>
        <p:spPr>
          <a:xfrm>
            <a:off x="8306287" y="3554736"/>
            <a:ext cx="1006614" cy="2621605"/>
          </a:xfrm>
          <a:prstGeom prst="rect">
            <a:avLst/>
          </a:prstGeom>
          <a:solidFill>
            <a:srgbClr val="F5C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5" name="Rectangle 14">
            <a:extLst>
              <a:ext uri="{FF2B5EF4-FFF2-40B4-BE49-F238E27FC236}">
                <a16:creationId xmlns:a16="http://schemas.microsoft.com/office/drawing/2014/main" id="{887655E6-A58C-9D47-A5BF-E7A727528331}"/>
              </a:ext>
            </a:extLst>
          </p:cNvPr>
          <p:cNvSpPr/>
          <p:nvPr/>
        </p:nvSpPr>
        <p:spPr>
          <a:xfrm>
            <a:off x="9445380" y="3554736"/>
            <a:ext cx="1006614" cy="2621605"/>
          </a:xfrm>
          <a:prstGeom prst="rect">
            <a:avLst/>
          </a:prstGeom>
          <a:solidFill>
            <a:srgbClr val="EEC8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6" name="Rectangle 15">
            <a:extLst>
              <a:ext uri="{FF2B5EF4-FFF2-40B4-BE49-F238E27FC236}">
                <a16:creationId xmlns:a16="http://schemas.microsoft.com/office/drawing/2014/main" id="{FD987F73-B82F-074F-A720-F5E225E14BD0}"/>
              </a:ext>
            </a:extLst>
          </p:cNvPr>
          <p:cNvSpPr/>
          <p:nvPr/>
        </p:nvSpPr>
        <p:spPr>
          <a:xfrm>
            <a:off x="10634319" y="3541856"/>
            <a:ext cx="1006614" cy="2621605"/>
          </a:xfrm>
          <a:prstGeom prst="rect">
            <a:avLst/>
          </a:prstGeom>
          <a:solidFill>
            <a:srgbClr val="E3ED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18" name="Picture 17" descr="A close up of a flower&#10;&#10;Description automatically generated">
            <a:extLst>
              <a:ext uri="{FF2B5EF4-FFF2-40B4-BE49-F238E27FC236}">
                <a16:creationId xmlns:a16="http://schemas.microsoft.com/office/drawing/2014/main" id="{BD756D30-A8A8-3742-BE80-0149FA1EECC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271935" y="3434772"/>
            <a:ext cx="707987" cy="398403"/>
          </a:xfrm>
          <a:prstGeom prst="rect">
            <a:avLst/>
          </a:prstGeom>
        </p:spPr>
      </p:pic>
      <p:pic>
        <p:nvPicPr>
          <p:cNvPr id="19" name="Picture 18" descr="A close up of a flower&#10;&#10;Description automatically generated">
            <a:extLst>
              <a:ext uri="{FF2B5EF4-FFF2-40B4-BE49-F238E27FC236}">
                <a16:creationId xmlns:a16="http://schemas.microsoft.com/office/drawing/2014/main" id="{907ACF9D-1788-9B4C-B078-E8BE7C95D6C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446808" y="3434772"/>
            <a:ext cx="707987" cy="398403"/>
          </a:xfrm>
          <a:prstGeom prst="rect">
            <a:avLst/>
          </a:prstGeom>
        </p:spPr>
      </p:pic>
      <p:pic>
        <p:nvPicPr>
          <p:cNvPr id="20" name="Picture 19" descr="A close up of a flower&#10;&#10;Description automatically generated">
            <a:extLst>
              <a:ext uri="{FF2B5EF4-FFF2-40B4-BE49-F238E27FC236}">
                <a16:creationId xmlns:a16="http://schemas.microsoft.com/office/drawing/2014/main" id="{8C6CA159-6A52-3D43-9916-0D415424D2F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583516" y="3434772"/>
            <a:ext cx="707987" cy="398403"/>
          </a:xfrm>
          <a:prstGeom prst="rect">
            <a:avLst/>
          </a:prstGeom>
        </p:spPr>
      </p:pic>
      <p:pic>
        <p:nvPicPr>
          <p:cNvPr id="21" name="Picture 20" descr="A close up of a flower&#10;&#10;Description automatically generated">
            <a:extLst>
              <a:ext uri="{FF2B5EF4-FFF2-40B4-BE49-F238E27FC236}">
                <a16:creationId xmlns:a16="http://schemas.microsoft.com/office/drawing/2014/main" id="{77D68300-14B7-8D41-8E98-4B14EA90AEA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761417" y="3434772"/>
            <a:ext cx="707987" cy="398403"/>
          </a:xfrm>
          <a:prstGeom prst="rect">
            <a:avLst/>
          </a:prstGeom>
        </p:spPr>
      </p:pic>
      <p:sp>
        <p:nvSpPr>
          <p:cNvPr id="22" name="TextBox 21">
            <a:extLst>
              <a:ext uri="{FF2B5EF4-FFF2-40B4-BE49-F238E27FC236}">
                <a16:creationId xmlns:a16="http://schemas.microsoft.com/office/drawing/2014/main" id="{14CE83D1-F265-D649-A7A7-34A119B0A229}"/>
              </a:ext>
            </a:extLst>
          </p:cNvPr>
          <p:cNvSpPr txBox="1"/>
          <p:nvPr/>
        </p:nvSpPr>
        <p:spPr>
          <a:xfrm>
            <a:off x="7125099" y="4436907"/>
            <a:ext cx="1029064" cy="1169551"/>
          </a:xfrm>
          <a:prstGeom prst="rect">
            <a:avLst/>
          </a:prstGeom>
          <a:noFill/>
        </p:spPr>
        <p:txBody>
          <a:bodyPr wrap="none" rtlCol="0">
            <a:spAutoFit/>
          </a:bodyPr>
          <a:lstStyle/>
          <a:p>
            <a:pPr algn="ctr"/>
            <a:r>
              <a:rPr lang="en-BE" sz="1400" dirty="0">
                <a:solidFill>
                  <a:srgbClr val="595652"/>
                </a:solidFill>
              </a:rPr>
              <a:t>Virus</a:t>
            </a:r>
          </a:p>
          <a:p>
            <a:pPr algn="ctr"/>
            <a:endParaRPr lang="en-BE" sz="1400" dirty="0">
              <a:solidFill>
                <a:srgbClr val="595652"/>
              </a:solidFill>
            </a:endParaRPr>
          </a:p>
          <a:p>
            <a:pPr algn="ctr"/>
            <a:r>
              <a:rPr lang="en-BE" sz="1400" dirty="0">
                <a:solidFill>
                  <a:srgbClr val="595652"/>
                </a:solidFill>
              </a:rPr>
              <a:t>Transmissie</a:t>
            </a:r>
          </a:p>
          <a:p>
            <a:pPr algn="ctr"/>
            <a:endParaRPr lang="en-BE" sz="1400" dirty="0">
              <a:solidFill>
                <a:srgbClr val="595652"/>
              </a:solidFill>
            </a:endParaRPr>
          </a:p>
          <a:p>
            <a:pPr algn="ctr"/>
            <a:r>
              <a:rPr lang="en-BE" sz="1400" dirty="0">
                <a:solidFill>
                  <a:srgbClr val="595652"/>
                </a:solidFill>
              </a:rPr>
              <a:t>Incubatie</a:t>
            </a:r>
          </a:p>
        </p:txBody>
      </p:sp>
      <p:sp>
        <p:nvSpPr>
          <p:cNvPr id="23" name="TextBox 22">
            <a:extLst>
              <a:ext uri="{FF2B5EF4-FFF2-40B4-BE49-F238E27FC236}">
                <a16:creationId xmlns:a16="http://schemas.microsoft.com/office/drawing/2014/main" id="{938FE237-BE28-3F49-B3E9-85A2C0B1F53C}"/>
              </a:ext>
            </a:extLst>
          </p:cNvPr>
          <p:cNvSpPr txBox="1"/>
          <p:nvPr/>
        </p:nvSpPr>
        <p:spPr>
          <a:xfrm>
            <a:off x="8253304" y="4453197"/>
            <a:ext cx="1130438" cy="1138773"/>
          </a:xfrm>
          <a:prstGeom prst="rect">
            <a:avLst/>
          </a:prstGeom>
          <a:noFill/>
        </p:spPr>
        <p:txBody>
          <a:bodyPr wrap="none" rtlCol="0">
            <a:spAutoFit/>
          </a:bodyPr>
          <a:lstStyle/>
          <a:p>
            <a:pPr algn="ctr"/>
            <a:r>
              <a:rPr lang="en-BE" sz="1400" dirty="0">
                <a:solidFill>
                  <a:srgbClr val="595652"/>
                </a:solidFill>
              </a:rPr>
              <a:t>Data</a:t>
            </a:r>
          </a:p>
          <a:p>
            <a:pPr algn="ctr"/>
            <a:r>
              <a:rPr lang="en-BE" sz="1200" dirty="0">
                <a:solidFill>
                  <a:srgbClr val="595652"/>
                </a:solidFill>
              </a:rPr>
              <a:t>Contact tracing</a:t>
            </a:r>
          </a:p>
          <a:p>
            <a:pPr algn="ctr"/>
            <a:endParaRPr lang="en-BE" sz="1400" dirty="0">
              <a:solidFill>
                <a:srgbClr val="595652"/>
              </a:solidFill>
            </a:endParaRPr>
          </a:p>
          <a:p>
            <a:pPr algn="ctr"/>
            <a:r>
              <a:rPr lang="en-BE" sz="1400" dirty="0">
                <a:solidFill>
                  <a:srgbClr val="595652"/>
                </a:solidFill>
              </a:rPr>
              <a:t>Bio-Stat </a:t>
            </a:r>
          </a:p>
          <a:p>
            <a:pPr algn="ctr"/>
            <a:r>
              <a:rPr lang="en-BE" sz="1400" dirty="0">
                <a:solidFill>
                  <a:srgbClr val="595652"/>
                </a:solidFill>
              </a:rPr>
              <a:t>modellen</a:t>
            </a:r>
          </a:p>
        </p:txBody>
      </p:sp>
      <p:sp>
        <p:nvSpPr>
          <p:cNvPr id="24" name="TextBox 23">
            <a:extLst>
              <a:ext uri="{FF2B5EF4-FFF2-40B4-BE49-F238E27FC236}">
                <a16:creationId xmlns:a16="http://schemas.microsoft.com/office/drawing/2014/main" id="{239E6655-EC95-5E4B-9193-79F2F9A470C3}"/>
              </a:ext>
            </a:extLst>
          </p:cNvPr>
          <p:cNvSpPr txBox="1"/>
          <p:nvPr/>
        </p:nvSpPr>
        <p:spPr>
          <a:xfrm>
            <a:off x="9425331" y="4761216"/>
            <a:ext cx="1072794" cy="523220"/>
          </a:xfrm>
          <a:prstGeom prst="rect">
            <a:avLst/>
          </a:prstGeom>
          <a:noFill/>
        </p:spPr>
        <p:txBody>
          <a:bodyPr wrap="none" rtlCol="0">
            <a:spAutoFit/>
          </a:bodyPr>
          <a:lstStyle/>
          <a:p>
            <a:pPr algn="ctr"/>
            <a:r>
              <a:rPr lang="en-BE" sz="1400" dirty="0">
                <a:solidFill>
                  <a:srgbClr val="595652"/>
                </a:solidFill>
              </a:rPr>
              <a:t>Transmissie</a:t>
            </a:r>
          </a:p>
          <a:p>
            <a:pPr algn="ctr"/>
            <a:r>
              <a:rPr lang="en-BE" sz="1400" dirty="0">
                <a:solidFill>
                  <a:srgbClr val="595652"/>
                </a:solidFill>
              </a:rPr>
              <a:t>voorspelling</a:t>
            </a:r>
          </a:p>
        </p:txBody>
      </p:sp>
      <p:sp>
        <p:nvSpPr>
          <p:cNvPr id="29" name="TextBox 28">
            <a:extLst>
              <a:ext uri="{FF2B5EF4-FFF2-40B4-BE49-F238E27FC236}">
                <a16:creationId xmlns:a16="http://schemas.microsoft.com/office/drawing/2014/main" id="{0BCCD1C7-21CC-F649-B9EC-E1CB087F00B1}"/>
              </a:ext>
            </a:extLst>
          </p:cNvPr>
          <p:cNvSpPr txBox="1"/>
          <p:nvPr/>
        </p:nvSpPr>
        <p:spPr>
          <a:xfrm>
            <a:off x="10515037" y="4120016"/>
            <a:ext cx="1196290" cy="1815882"/>
          </a:xfrm>
          <a:prstGeom prst="rect">
            <a:avLst/>
          </a:prstGeom>
          <a:noFill/>
        </p:spPr>
        <p:txBody>
          <a:bodyPr wrap="none" rtlCol="0">
            <a:spAutoFit/>
          </a:bodyPr>
          <a:lstStyle/>
          <a:p>
            <a:pPr algn="ctr"/>
            <a:r>
              <a:rPr lang="en-BE" sz="1400" dirty="0">
                <a:solidFill>
                  <a:srgbClr val="595652"/>
                </a:solidFill>
              </a:rPr>
              <a:t>Acties</a:t>
            </a:r>
          </a:p>
          <a:p>
            <a:pPr algn="ctr"/>
            <a:r>
              <a:rPr lang="en-BE" sz="1200" dirty="0">
                <a:solidFill>
                  <a:srgbClr val="595652"/>
                </a:solidFill>
              </a:rPr>
              <a:t>Quarantaine</a:t>
            </a:r>
          </a:p>
          <a:p>
            <a:pPr algn="ctr"/>
            <a:r>
              <a:rPr lang="en-BE" sz="1200" dirty="0">
                <a:solidFill>
                  <a:srgbClr val="595652"/>
                </a:solidFill>
              </a:rPr>
              <a:t>Versoepeling</a:t>
            </a:r>
          </a:p>
          <a:p>
            <a:pPr algn="ctr"/>
            <a:r>
              <a:rPr lang="en-BE" sz="1200" dirty="0">
                <a:solidFill>
                  <a:srgbClr val="595652"/>
                </a:solidFill>
              </a:rPr>
              <a:t>Vaccinatie</a:t>
            </a:r>
          </a:p>
          <a:p>
            <a:pPr algn="ctr"/>
            <a:endParaRPr lang="en-BE" sz="1200" dirty="0">
              <a:solidFill>
                <a:srgbClr val="595652"/>
              </a:solidFill>
            </a:endParaRPr>
          </a:p>
          <a:p>
            <a:pPr algn="ctr"/>
            <a:r>
              <a:rPr lang="en-BE" sz="1400" dirty="0">
                <a:solidFill>
                  <a:srgbClr val="595652"/>
                </a:solidFill>
              </a:rPr>
              <a:t>Aanpassingen</a:t>
            </a:r>
          </a:p>
          <a:p>
            <a:pPr algn="ctr"/>
            <a:r>
              <a:rPr lang="en-BE" sz="1200" dirty="0">
                <a:solidFill>
                  <a:srgbClr val="595652"/>
                </a:solidFill>
              </a:rPr>
              <a:t>Model</a:t>
            </a:r>
          </a:p>
          <a:p>
            <a:pPr algn="ctr"/>
            <a:r>
              <a:rPr lang="en-BE" sz="1200" dirty="0">
                <a:solidFill>
                  <a:srgbClr val="595652"/>
                </a:solidFill>
              </a:rPr>
              <a:t>Testing</a:t>
            </a:r>
          </a:p>
          <a:p>
            <a:pPr algn="ctr"/>
            <a:r>
              <a:rPr lang="en-BE" sz="1200" dirty="0">
                <a:solidFill>
                  <a:srgbClr val="595652"/>
                </a:solidFill>
              </a:rPr>
              <a:t>Tracing</a:t>
            </a:r>
            <a:endParaRPr lang="en-BE" sz="1600" dirty="0">
              <a:solidFill>
                <a:srgbClr val="595652"/>
              </a:solidFill>
            </a:endParaRPr>
          </a:p>
        </p:txBody>
      </p:sp>
    </p:spTree>
    <p:extLst>
      <p:ext uri="{BB962C8B-B14F-4D97-AF65-F5344CB8AC3E}">
        <p14:creationId xmlns:p14="http://schemas.microsoft.com/office/powerpoint/2010/main" val="13777141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12105</TotalTime>
  <Words>9433</Words>
  <Application>Microsoft Macintosh PowerPoint</Application>
  <PresentationFormat>Widescreen</PresentationFormat>
  <Paragraphs>1793</Paragraphs>
  <Slides>72</Slides>
  <Notes>72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72</vt:i4>
      </vt:variant>
    </vt:vector>
  </HeadingPairs>
  <TitlesOfParts>
    <vt:vector size="81" baseType="lpstr">
      <vt:lpstr>Arial</vt:lpstr>
      <vt:lpstr>Avenir</vt:lpstr>
      <vt:lpstr>Calibri</vt:lpstr>
      <vt:lpstr>Calibri Light</vt:lpstr>
      <vt:lpstr>Cambria Math</vt:lpstr>
      <vt:lpstr>Gotham A</vt:lpstr>
      <vt:lpstr>inherit</vt:lpstr>
      <vt:lpstr>System Font Regular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Stulens, Koen</dc:creator>
  <cp:lastModifiedBy>Stulens, Koen</cp:lastModifiedBy>
  <cp:revision>493</cp:revision>
  <cp:lastPrinted>2021-03-23T15:16:04Z</cp:lastPrinted>
  <dcterms:created xsi:type="dcterms:W3CDTF">2020-04-23T13:51:51Z</dcterms:created>
  <dcterms:modified xsi:type="dcterms:W3CDTF">2021-03-25T14:12:02Z</dcterms:modified>
</cp:coreProperties>
</file>