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4"/>
  </p:notesMasterIdLst>
  <p:sldIdLst>
    <p:sldId id="339" r:id="rId2"/>
    <p:sldId id="320" r:id="rId3"/>
    <p:sldId id="321" r:id="rId4"/>
    <p:sldId id="322" r:id="rId5"/>
    <p:sldId id="323" r:id="rId6"/>
    <p:sldId id="324" r:id="rId7"/>
    <p:sldId id="325" r:id="rId8"/>
    <p:sldId id="314" r:id="rId9"/>
    <p:sldId id="374" r:id="rId10"/>
    <p:sldId id="326" r:id="rId11"/>
    <p:sldId id="327" r:id="rId12"/>
    <p:sldId id="316" r:id="rId13"/>
    <p:sldId id="328" r:id="rId14"/>
    <p:sldId id="317" r:id="rId15"/>
    <p:sldId id="329" r:id="rId16"/>
    <p:sldId id="378" r:id="rId17"/>
    <p:sldId id="381" r:id="rId18"/>
    <p:sldId id="355" r:id="rId19"/>
    <p:sldId id="400" r:id="rId20"/>
    <p:sldId id="373" r:id="rId21"/>
    <p:sldId id="331" r:id="rId22"/>
    <p:sldId id="332" r:id="rId23"/>
    <p:sldId id="333" r:id="rId24"/>
    <p:sldId id="308" r:id="rId25"/>
    <p:sldId id="309" r:id="rId26"/>
    <p:sldId id="302" r:id="rId27"/>
    <p:sldId id="338" r:id="rId28"/>
    <p:sldId id="335" r:id="rId29"/>
    <p:sldId id="334" r:id="rId30"/>
    <p:sldId id="305" r:id="rId31"/>
    <p:sldId id="303" r:id="rId32"/>
    <p:sldId id="30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FFF"/>
    <a:srgbClr val="991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1077" autoAdjust="0"/>
  </p:normalViewPr>
  <p:slideViewPr>
    <p:cSldViewPr>
      <p:cViewPr varScale="1">
        <p:scale>
          <a:sx n="102" d="100"/>
          <a:sy n="102" d="100"/>
        </p:scale>
        <p:origin x="1920" y="176"/>
      </p:cViewPr>
      <p:guideLst>
        <p:guide orient="horz" pos="2160"/>
        <p:guide pos="2880"/>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E79B18-8B84-4A90-8726-4F4733A09688}" type="datetimeFigureOut">
              <a:rPr lang="en-US" smtClean="0"/>
              <a:t>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CEA5FF-CECD-4049-AB8D-91576D3E24BC}" type="slidenum">
              <a:rPr lang="en-US" smtClean="0"/>
              <a:t>‹#›</a:t>
            </a:fld>
            <a:endParaRPr lang="en-US"/>
          </a:p>
        </p:txBody>
      </p:sp>
    </p:spTree>
    <p:extLst>
      <p:ext uri="{BB962C8B-B14F-4D97-AF65-F5344CB8AC3E}">
        <p14:creationId xmlns:p14="http://schemas.microsoft.com/office/powerpoint/2010/main" val="71381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EA5FF-CECD-4049-AB8D-91576D3E24BC}" type="slidenum">
              <a:rPr lang="en-US" smtClean="0"/>
              <a:t>1</a:t>
            </a:fld>
            <a:endParaRPr lang="en-US"/>
          </a:p>
        </p:txBody>
      </p:sp>
    </p:spTree>
    <p:extLst>
      <p:ext uri="{BB962C8B-B14F-4D97-AF65-F5344CB8AC3E}">
        <p14:creationId xmlns:p14="http://schemas.microsoft.com/office/powerpoint/2010/main" val="3192823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need to import the math library</a:t>
            </a:r>
          </a:p>
          <a:p>
            <a:r>
              <a:rPr lang="en-US" dirty="0"/>
              <a:t>First challenge is to drive the shape without crossing any lines and without picking up the pen.</a:t>
            </a:r>
          </a:p>
          <a:p>
            <a:r>
              <a:rPr lang="en-US" baseline="0" dirty="0"/>
              <a:t>Second will be to drive at least one segment in reverse direction. </a:t>
            </a:r>
          </a:p>
        </p:txBody>
      </p:sp>
      <p:sp>
        <p:nvSpPr>
          <p:cNvPr id="4" name="Slide Number Placeholder 3"/>
          <p:cNvSpPr>
            <a:spLocks noGrp="1"/>
          </p:cNvSpPr>
          <p:nvPr>
            <p:ph type="sldNum" sz="quarter" idx="10"/>
          </p:nvPr>
        </p:nvSpPr>
        <p:spPr/>
        <p:txBody>
          <a:bodyPr/>
          <a:lstStyle/>
          <a:p>
            <a:fld id="{98CEA5FF-CECD-4049-AB8D-91576D3E24BC}" type="slidenum">
              <a:rPr lang="en-US" smtClean="0"/>
              <a:t>29</a:t>
            </a:fld>
            <a:endParaRPr lang="en-US"/>
          </a:p>
        </p:txBody>
      </p:sp>
    </p:spTree>
    <p:extLst>
      <p:ext uri="{BB962C8B-B14F-4D97-AF65-F5344CB8AC3E}">
        <p14:creationId xmlns:p14="http://schemas.microsoft.com/office/powerpoint/2010/main" val="735101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challenge is to drive the shape without crossing any lines and without picking up the pen.</a:t>
            </a:r>
          </a:p>
          <a:p>
            <a:r>
              <a:rPr lang="en-US" baseline="0" dirty="0"/>
              <a:t>Second will be to drive at least one segment in reverse direction. </a:t>
            </a:r>
          </a:p>
        </p:txBody>
      </p:sp>
      <p:sp>
        <p:nvSpPr>
          <p:cNvPr id="4" name="Slide Number Placeholder 3"/>
          <p:cNvSpPr>
            <a:spLocks noGrp="1"/>
          </p:cNvSpPr>
          <p:nvPr>
            <p:ph type="sldNum" sz="quarter" idx="10"/>
          </p:nvPr>
        </p:nvSpPr>
        <p:spPr/>
        <p:txBody>
          <a:bodyPr/>
          <a:lstStyle/>
          <a:p>
            <a:fld id="{98CEA5FF-CECD-4049-AB8D-91576D3E24BC}" type="slidenum">
              <a:rPr lang="en-US" smtClean="0"/>
              <a:t>30</a:t>
            </a:fld>
            <a:endParaRPr lang="en-US"/>
          </a:p>
        </p:txBody>
      </p:sp>
    </p:spTree>
    <p:extLst>
      <p:ext uri="{BB962C8B-B14F-4D97-AF65-F5344CB8AC3E}">
        <p14:creationId xmlns:p14="http://schemas.microsoft.com/office/powerpoint/2010/main" val="2327037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need to import the math library</a:t>
            </a:r>
          </a:p>
          <a:p>
            <a:r>
              <a:rPr lang="en-US" dirty="0"/>
              <a:t>First challenge is to drive the shape without crossing any lines and without picking up the pen.</a:t>
            </a:r>
          </a:p>
          <a:p>
            <a:r>
              <a:rPr lang="en-US" baseline="0" dirty="0"/>
              <a:t>Second will be to drive at least one segment in reverse direction. </a:t>
            </a:r>
          </a:p>
        </p:txBody>
      </p:sp>
      <p:sp>
        <p:nvSpPr>
          <p:cNvPr id="4" name="Slide Number Placeholder 3"/>
          <p:cNvSpPr>
            <a:spLocks noGrp="1"/>
          </p:cNvSpPr>
          <p:nvPr>
            <p:ph type="sldNum" sz="quarter" idx="10"/>
          </p:nvPr>
        </p:nvSpPr>
        <p:spPr/>
        <p:txBody>
          <a:bodyPr/>
          <a:lstStyle/>
          <a:p>
            <a:fld id="{98CEA5FF-CECD-4049-AB8D-91576D3E24BC}" type="slidenum">
              <a:rPr lang="en-US" smtClean="0"/>
              <a:t>31</a:t>
            </a:fld>
            <a:endParaRPr lang="en-US"/>
          </a:p>
        </p:txBody>
      </p:sp>
    </p:spTree>
    <p:extLst>
      <p:ext uri="{BB962C8B-B14F-4D97-AF65-F5344CB8AC3E}">
        <p14:creationId xmlns:p14="http://schemas.microsoft.com/office/powerpoint/2010/main" val="463342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EA5FF-CECD-4049-AB8D-91576D3E24BC}" type="slidenum">
              <a:rPr lang="en-US" smtClean="0"/>
              <a:t>11</a:t>
            </a:fld>
            <a:endParaRPr lang="en-US"/>
          </a:p>
        </p:txBody>
      </p:sp>
    </p:spTree>
    <p:extLst>
      <p:ext uri="{BB962C8B-B14F-4D97-AF65-F5344CB8AC3E}">
        <p14:creationId xmlns:p14="http://schemas.microsoft.com/office/powerpoint/2010/main" val="422260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EA5FF-CECD-4049-AB8D-91576D3E24BC}" type="slidenum">
              <a:rPr lang="en-US" smtClean="0"/>
              <a:t>12</a:t>
            </a:fld>
            <a:endParaRPr lang="en-US"/>
          </a:p>
        </p:txBody>
      </p:sp>
    </p:spTree>
    <p:extLst>
      <p:ext uri="{BB962C8B-B14F-4D97-AF65-F5344CB8AC3E}">
        <p14:creationId xmlns:p14="http://schemas.microsoft.com/office/powerpoint/2010/main" val="4222605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EA5FF-CECD-4049-AB8D-91576D3E24BC}" type="slidenum">
              <a:rPr lang="en-US" smtClean="0"/>
              <a:t>13</a:t>
            </a:fld>
            <a:endParaRPr lang="en-US"/>
          </a:p>
        </p:txBody>
      </p:sp>
    </p:spTree>
    <p:extLst>
      <p:ext uri="{BB962C8B-B14F-4D97-AF65-F5344CB8AC3E}">
        <p14:creationId xmlns:p14="http://schemas.microsoft.com/office/powerpoint/2010/main" val="301301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EA5FF-CECD-4049-AB8D-91576D3E24BC}" type="slidenum">
              <a:rPr lang="en-US" smtClean="0"/>
              <a:t>18</a:t>
            </a:fld>
            <a:endParaRPr lang="en-US"/>
          </a:p>
        </p:txBody>
      </p:sp>
    </p:spTree>
    <p:extLst>
      <p:ext uri="{BB962C8B-B14F-4D97-AF65-F5344CB8AC3E}">
        <p14:creationId xmlns:p14="http://schemas.microsoft.com/office/powerpoint/2010/main" val="253556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import </a:t>
            </a:r>
            <a:r>
              <a:rPr lang="en-US" baseline="0" dirty="0" err="1"/>
              <a:t>ti_rover</a:t>
            </a:r>
            <a:r>
              <a:rPr lang="en-US" baseline="0" dirty="0"/>
              <a:t> module</a:t>
            </a:r>
          </a:p>
          <a:p>
            <a:r>
              <a:rPr lang="en-US" baseline="0" dirty="0"/>
              <a:t>Then demo how to import and how to enter the statements.</a:t>
            </a:r>
          </a:p>
          <a:p>
            <a:r>
              <a:rPr lang="en-US" baseline="0" dirty="0"/>
              <a:t>Give students time to explore with different distances to figure out.</a:t>
            </a:r>
          </a:p>
          <a:p>
            <a:r>
              <a:rPr lang="en-US" baseline="0" dirty="0"/>
              <a:t>Use [ctrl] left and [ctrl] right to move from page to page in the document.</a:t>
            </a:r>
          </a:p>
        </p:txBody>
      </p:sp>
      <p:sp>
        <p:nvSpPr>
          <p:cNvPr id="4" name="Slide Number Placeholder 3"/>
          <p:cNvSpPr>
            <a:spLocks noGrp="1"/>
          </p:cNvSpPr>
          <p:nvPr>
            <p:ph type="sldNum" sz="quarter" idx="10"/>
          </p:nvPr>
        </p:nvSpPr>
        <p:spPr/>
        <p:txBody>
          <a:bodyPr/>
          <a:lstStyle/>
          <a:p>
            <a:fld id="{98CEA5FF-CECD-4049-AB8D-91576D3E24BC}" type="slidenum">
              <a:rPr lang="en-US" smtClean="0"/>
              <a:t>21</a:t>
            </a:fld>
            <a:endParaRPr lang="en-US"/>
          </a:p>
        </p:txBody>
      </p:sp>
    </p:spTree>
    <p:extLst>
      <p:ext uri="{BB962C8B-B14F-4D97-AF65-F5344CB8AC3E}">
        <p14:creationId xmlns:p14="http://schemas.microsoft.com/office/powerpoint/2010/main" val="749559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import </a:t>
            </a:r>
            <a:r>
              <a:rPr lang="en-US" baseline="0" dirty="0" err="1"/>
              <a:t>ti_rover</a:t>
            </a:r>
            <a:r>
              <a:rPr lang="en-US" baseline="0" dirty="0"/>
              <a:t> module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Then demo how to import and how to enter the statements.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Give time to explore.</a:t>
            </a:r>
          </a:p>
          <a:p>
            <a:endParaRPr lang="en-US" baseline="0" dirty="0"/>
          </a:p>
        </p:txBody>
      </p:sp>
      <p:sp>
        <p:nvSpPr>
          <p:cNvPr id="4" name="Slide Number Placeholder 3"/>
          <p:cNvSpPr>
            <a:spLocks noGrp="1"/>
          </p:cNvSpPr>
          <p:nvPr>
            <p:ph type="sldNum" sz="quarter" idx="10"/>
          </p:nvPr>
        </p:nvSpPr>
        <p:spPr/>
        <p:txBody>
          <a:bodyPr/>
          <a:lstStyle/>
          <a:p>
            <a:fld id="{98CEA5FF-CECD-4049-AB8D-91576D3E24BC}" type="slidenum">
              <a:rPr lang="en-US" smtClean="0"/>
              <a:t>22</a:t>
            </a:fld>
            <a:endParaRPr lang="en-US"/>
          </a:p>
        </p:txBody>
      </p:sp>
    </p:spTree>
    <p:extLst>
      <p:ext uri="{BB962C8B-B14F-4D97-AF65-F5344CB8AC3E}">
        <p14:creationId xmlns:p14="http://schemas.microsoft.com/office/powerpoint/2010/main" val="388247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import </a:t>
            </a:r>
            <a:r>
              <a:rPr lang="en-US" baseline="0" dirty="0" err="1"/>
              <a:t>ti_rover</a:t>
            </a:r>
            <a:r>
              <a:rPr lang="en-US" baseline="0" dirty="0"/>
              <a:t> module</a:t>
            </a:r>
          </a:p>
          <a:p>
            <a:r>
              <a:rPr lang="en-US" baseline="0" dirty="0"/>
              <a:t>Then demo how to import and how to enter the statements.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Give time to explore.</a:t>
            </a:r>
          </a:p>
          <a:p>
            <a:endParaRPr lang="en-US" baseline="0" dirty="0"/>
          </a:p>
        </p:txBody>
      </p:sp>
      <p:sp>
        <p:nvSpPr>
          <p:cNvPr id="4" name="Slide Number Placeholder 3"/>
          <p:cNvSpPr>
            <a:spLocks noGrp="1"/>
          </p:cNvSpPr>
          <p:nvPr>
            <p:ph type="sldNum" sz="quarter" idx="10"/>
          </p:nvPr>
        </p:nvSpPr>
        <p:spPr/>
        <p:txBody>
          <a:bodyPr/>
          <a:lstStyle/>
          <a:p>
            <a:fld id="{98CEA5FF-CECD-4049-AB8D-91576D3E24BC}" type="slidenum">
              <a:rPr lang="en-US" smtClean="0"/>
              <a:t>23</a:t>
            </a:fld>
            <a:endParaRPr lang="en-US"/>
          </a:p>
        </p:txBody>
      </p:sp>
    </p:spTree>
    <p:extLst>
      <p:ext uri="{BB962C8B-B14F-4D97-AF65-F5344CB8AC3E}">
        <p14:creationId xmlns:p14="http://schemas.microsoft.com/office/powerpoint/2010/main" val="234516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challenge is to drive the shape without crossing any lines and without picking up the pen.</a:t>
            </a:r>
          </a:p>
        </p:txBody>
      </p:sp>
      <p:sp>
        <p:nvSpPr>
          <p:cNvPr id="4" name="Slide Number Placeholder 3"/>
          <p:cNvSpPr>
            <a:spLocks noGrp="1"/>
          </p:cNvSpPr>
          <p:nvPr>
            <p:ph type="sldNum" sz="quarter" idx="10"/>
          </p:nvPr>
        </p:nvSpPr>
        <p:spPr/>
        <p:txBody>
          <a:bodyPr/>
          <a:lstStyle/>
          <a:p>
            <a:fld id="{98CEA5FF-CECD-4049-AB8D-91576D3E24BC}" type="slidenum">
              <a:rPr lang="en-US" smtClean="0"/>
              <a:t>26</a:t>
            </a:fld>
            <a:endParaRPr lang="en-US"/>
          </a:p>
        </p:txBody>
      </p:sp>
    </p:spTree>
    <p:extLst>
      <p:ext uri="{BB962C8B-B14F-4D97-AF65-F5344CB8AC3E}">
        <p14:creationId xmlns:p14="http://schemas.microsoft.com/office/powerpoint/2010/main" val="2578616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E128C58D-6045-487F-AFD8-55B6B56E9F86}"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818EA56B-ADE2-4108-BBB7-9D079231D52F}"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54174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9E359840-9455-4144-B71D-6F981C9AE7A7}" type="datetimeFigureOut">
              <a:rPr lang="en-US">
                <a:solidFill>
                  <a:srgbClr val="525252"/>
                </a:solidFill>
              </a:rPr>
              <a:pPr defTabSz="457200">
                <a:defRPr/>
              </a:pPr>
              <a:t>2/20/23</a:t>
            </a:fld>
            <a:endParaRPr lang="en-US">
              <a:solidFill>
                <a:srgbClr val="525252"/>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7C4D41FB-8AAF-4D11-8BB6-75AAFC49B677}"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810715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939FBAFF-CC4D-42F0-81C2-FD19E881C822}" type="datetimeFigureOut">
              <a:rPr lang="en-US">
                <a:solidFill>
                  <a:srgbClr val="525252"/>
                </a:solidFill>
              </a:rPr>
              <a:pPr defTabSz="457200">
                <a:defRPr/>
              </a:pPr>
              <a:t>2/20/23</a:t>
            </a:fld>
            <a:endParaRPr lang="en-US">
              <a:solidFill>
                <a:srgbClr val="525252"/>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E3BA88DA-5A08-4CD2-9E62-6592BC1C69D9}"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4234113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7ADF1D27-BCD7-4469-A8D4-06053446F4CA}"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5E6FBE99-549E-4F51-9B0C-41358EF58216}"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24471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45FAC0C3-4C6A-4ED5-A4C7-BD9E4A3E64E7}"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64565304-0C46-4D5C-961F-E41901AC2E57}"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3421320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Title 4"/>
          <p:cNvSpPr>
            <a:spLocks noGrp="1"/>
          </p:cNvSpPr>
          <p:nvPr>
            <p:ph type="title"/>
          </p:nvPr>
        </p:nvSpPr>
        <p:spPr>
          <a:xfrm>
            <a:off x="152400" y="0"/>
            <a:ext cx="8915400" cy="990600"/>
          </a:xfrm>
        </p:spPr>
        <p:txBody>
          <a:bodyPr>
            <a:noAutofit/>
          </a:bodyPr>
          <a:lstStyle/>
          <a:p>
            <a:r>
              <a:rPr lang="en-US"/>
              <a:t>Click to edit Master title style</a:t>
            </a:r>
            <a:endParaRPr lang="en-US" dirty="0"/>
          </a:p>
        </p:txBody>
      </p:sp>
      <p:sp>
        <p:nvSpPr>
          <p:cNvPr id="6" name="Text Placeholder 5"/>
          <p:cNvSpPr>
            <a:spLocks noGrp="1"/>
          </p:cNvSpPr>
          <p:nvPr>
            <p:ph type="body" sz="quarter" idx="10"/>
          </p:nvPr>
        </p:nvSpPr>
        <p:spPr>
          <a:xfrm>
            <a:off x="457200" y="3048000"/>
            <a:ext cx="66294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1051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Rectangle 11"/>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1" descr="Plus-bkg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81400" y="0"/>
            <a:ext cx="5562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52400" y="0"/>
            <a:ext cx="8229600" cy="2895600"/>
          </a:xfrm>
        </p:spPr>
        <p:txBody>
          <a:bodyPr tIns="0" anchor="t">
            <a:noAutofit/>
          </a:bodyPr>
          <a:lstStyle>
            <a:lvl1pPr algn="l">
              <a:defRPr sz="7200" b="1"/>
            </a:lvl1pPr>
          </a:lstStyle>
          <a:p>
            <a:r>
              <a:rPr lang="en-US"/>
              <a:t>Click to edit Master title style</a:t>
            </a:r>
            <a:endParaRPr lang="en-US" dirty="0"/>
          </a:p>
        </p:txBody>
      </p:sp>
      <p:sp>
        <p:nvSpPr>
          <p:cNvPr id="3" name="Subtitle 2"/>
          <p:cNvSpPr>
            <a:spLocks noGrp="1"/>
          </p:cNvSpPr>
          <p:nvPr>
            <p:ph type="subTitle" idx="1"/>
          </p:nvPr>
        </p:nvSpPr>
        <p:spPr>
          <a:xfrm>
            <a:off x="304800" y="2895600"/>
            <a:ext cx="6400800"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71259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Title 4"/>
          <p:cNvSpPr>
            <a:spLocks noGrp="1"/>
          </p:cNvSpPr>
          <p:nvPr>
            <p:ph type="title"/>
          </p:nvPr>
        </p:nvSpPr>
        <p:spPr>
          <a:xfrm>
            <a:off x="152400" y="0"/>
            <a:ext cx="8915400" cy="990600"/>
          </a:xfrm>
        </p:spPr>
        <p:txBody>
          <a:bodyPr>
            <a:noAutofit/>
          </a:bodyPr>
          <a:lstStyle/>
          <a:p>
            <a:r>
              <a:rPr lang="en-US"/>
              <a:t>Click to edit Master title style</a:t>
            </a:r>
            <a:endParaRPr lang="en-US" dirty="0"/>
          </a:p>
        </p:txBody>
      </p:sp>
      <p:sp>
        <p:nvSpPr>
          <p:cNvPr id="6" name="Text Placeholder 5"/>
          <p:cNvSpPr>
            <a:spLocks noGrp="1"/>
          </p:cNvSpPr>
          <p:nvPr>
            <p:ph type="body" sz="quarter" idx="10"/>
          </p:nvPr>
        </p:nvSpPr>
        <p:spPr>
          <a:xfrm>
            <a:off x="457200" y="3048000"/>
            <a:ext cx="66294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2425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4" name="Rectangle 11"/>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1" descr="Plus-bkg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81400" y="0"/>
            <a:ext cx="5562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52400" y="0"/>
            <a:ext cx="8229600" cy="2895600"/>
          </a:xfrm>
        </p:spPr>
        <p:txBody>
          <a:bodyPr tIns="0" anchor="t">
            <a:noAutofit/>
          </a:bodyPr>
          <a:lstStyle>
            <a:lvl1pPr algn="l">
              <a:defRPr sz="7200" b="1"/>
            </a:lvl1pPr>
          </a:lstStyle>
          <a:p>
            <a:r>
              <a:rPr lang="en-US"/>
              <a:t>Click to edit Master title style</a:t>
            </a:r>
            <a:endParaRPr lang="en-US" dirty="0"/>
          </a:p>
        </p:txBody>
      </p:sp>
      <p:sp>
        <p:nvSpPr>
          <p:cNvPr id="3" name="Subtitle 2"/>
          <p:cNvSpPr>
            <a:spLocks noGrp="1"/>
          </p:cNvSpPr>
          <p:nvPr>
            <p:ph type="subTitle" idx="1"/>
          </p:nvPr>
        </p:nvSpPr>
        <p:spPr>
          <a:xfrm>
            <a:off x="304800" y="2895600"/>
            <a:ext cx="6400800"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6692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itle 4"/>
          <p:cNvSpPr>
            <a:spLocks noGrp="1"/>
          </p:cNvSpPr>
          <p:nvPr>
            <p:ph type="title"/>
          </p:nvPr>
        </p:nvSpPr>
        <p:spPr>
          <a:xfrm>
            <a:off x="152400" y="0"/>
            <a:ext cx="8915400" cy="990600"/>
          </a:xfrm>
        </p:spPr>
        <p:txBody>
          <a:bodyPr>
            <a:noAutofit/>
          </a:bodyPr>
          <a:lstStyle/>
          <a:p>
            <a:r>
              <a:rPr lang="en-US"/>
              <a:t>Click to edit Master title style</a:t>
            </a:r>
            <a:endParaRPr lang="en-US" dirty="0"/>
          </a:p>
        </p:txBody>
      </p:sp>
      <p:sp>
        <p:nvSpPr>
          <p:cNvPr id="6" name="Text Placeholder 5"/>
          <p:cNvSpPr>
            <a:spLocks noGrp="1"/>
          </p:cNvSpPr>
          <p:nvPr>
            <p:ph type="body" sz="quarter" idx="10"/>
          </p:nvPr>
        </p:nvSpPr>
        <p:spPr>
          <a:xfrm>
            <a:off x="457200" y="3048000"/>
            <a:ext cx="66294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3428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11"/>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1" descr="Plus-bkg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81400" y="0"/>
            <a:ext cx="5562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52400" y="0"/>
            <a:ext cx="8229600" cy="2895600"/>
          </a:xfrm>
        </p:spPr>
        <p:txBody>
          <a:bodyPr tIns="0" anchor="t">
            <a:noAutofit/>
          </a:bodyPr>
          <a:lstStyle>
            <a:lvl1pPr algn="l">
              <a:defRPr sz="7200" b="1"/>
            </a:lvl1pPr>
          </a:lstStyle>
          <a:p>
            <a:r>
              <a:rPr lang="en-US"/>
              <a:t>Click to edit Master title style</a:t>
            </a:r>
            <a:endParaRPr lang="en-US" dirty="0"/>
          </a:p>
        </p:txBody>
      </p:sp>
      <p:sp>
        <p:nvSpPr>
          <p:cNvPr id="3" name="Subtitle 2"/>
          <p:cNvSpPr>
            <a:spLocks noGrp="1"/>
          </p:cNvSpPr>
          <p:nvPr>
            <p:ph type="subTitle" idx="1"/>
          </p:nvPr>
        </p:nvSpPr>
        <p:spPr>
          <a:xfrm>
            <a:off x="304800" y="2895600"/>
            <a:ext cx="6400800"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4611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5" name="Slide Number Placeholder 5"/>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94C21E2F-7186-4F6F-AC8B-F9756EC0A499}"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3652259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C3830F7D-D99B-47D7-8A1D-B07ED6463C5D}"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E62C7B48-82B4-469D-A675-F42A7755A7FD}"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4254279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33AE23B3-ED6E-44C0-B7E8-C0E2A1BE8FCD}" type="datetimeFigureOut">
              <a:rPr lang="en-US">
                <a:solidFill>
                  <a:srgbClr val="525252"/>
                </a:solidFill>
              </a:rPr>
              <a:pPr defTabSz="457200">
                <a:defRPr/>
              </a:pPr>
              <a:t>2/20/23</a:t>
            </a:fld>
            <a:endParaRPr lang="en-US">
              <a:solidFill>
                <a:srgbClr val="525252"/>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2C19FD4A-452E-4452-B7D3-AF4CEA771EB1}"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40664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14F735AE-ED01-4689-96B5-8F406DF4DCA6}" type="datetimeFigureOut">
              <a:rPr lang="en-US">
                <a:solidFill>
                  <a:srgbClr val="525252"/>
                </a:solidFill>
              </a:rPr>
              <a:pPr defTabSz="457200">
                <a:defRPr/>
              </a:pPr>
              <a:t>2/20/23</a:t>
            </a:fld>
            <a:endParaRPr lang="en-US">
              <a:solidFill>
                <a:srgbClr val="525252"/>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00271EA9-59D3-455B-8818-B89ECA328528}"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169655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283C6230-094F-4027-81A6-86BA8ED81EC4}" type="datetimeFigureOut">
              <a:rPr lang="en-US">
                <a:solidFill>
                  <a:srgbClr val="525252"/>
                </a:solidFill>
              </a:rPr>
              <a:pPr defTabSz="457200">
                <a:defRPr/>
              </a:pPr>
              <a:t>2/20/23</a:t>
            </a:fld>
            <a:endParaRPr lang="en-US">
              <a:solidFill>
                <a:srgbClr val="525252"/>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169D96FF-B2F7-456F-AD95-43064B07E0A7}"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3323452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E28BC3DB-74DD-45E8-A86D-6E876D4DC8A4}" type="datetimeFigureOut">
              <a:rPr lang="en-US">
                <a:solidFill>
                  <a:srgbClr val="525252"/>
                </a:solidFill>
              </a:rPr>
              <a:pPr defTabSz="457200">
                <a:defRPr/>
              </a:pPr>
              <a:t>2/20/23</a:t>
            </a:fld>
            <a:endParaRPr lang="en-US">
              <a:solidFill>
                <a:srgbClr val="525252"/>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33B5B314-EB64-46E4-8D40-B826BD6422F8}"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86587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7" name="Straight Connector 6"/>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9" name="Picture 7"/>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0381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rtl="0" eaLnBrk="0" fontAlgn="base" hangingPunct="0">
        <a:spcBef>
          <a:spcPct val="0"/>
        </a:spcBef>
        <a:spcAft>
          <a:spcPct val="0"/>
        </a:spcAft>
        <a:defRPr sz="4400" kern="1200">
          <a:solidFill>
            <a:schemeClr val="accent1"/>
          </a:solidFill>
          <a:latin typeface="+mj-lt"/>
          <a:ea typeface="Myriad Pro" panose="020B0503030403020204" pitchFamily="34" charset="0"/>
          <a:cs typeface="Myriad Pro"/>
        </a:defRPr>
      </a:lvl1pPr>
      <a:lvl2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2pPr>
      <a:lvl3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3pPr>
      <a:lvl4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4pPr>
      <a:lvl5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5pPr>
      <a:lvl6pPr marL="4572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6pPr>
      <a:lvl7pPr marL="9144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7pPr>
      <a:lvl8pPr marL="13716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8pPr>
      <a:lvl9pPr marL="18288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9pPr>
    </p:titleStyle>
    <p:bodyStyle>
      <a:lvl1pPr marL="342900" indent="-342900" algn="l" rtl="0" eaLnBrk="0" fontAlgn="base" hangingPunct="0">
        <a:spcBef>
          <a:spcPct val="20000"/>
        </a:spcBef>
        <a:spcAft>
          <a:spcPct val="0"/>
        </a:spcAft>
        <a:buFont typeface="Lucida Grande"/>
        <a:buChar char="»"/>
        <a:defRPr sz="3200" kern="1200">
          <a:solidFill>
            <a:schemeClr val="tx1"/>
          </a:solidFill>
          <a:latin typeface="+mn-lt"/>
          <a:ea typeface="Myriad Pro" panose="020B0503030403020204" pitchFamily="34" charset="0"/>
          <a:cs typeface="Myriad Pro"/>
        </a:defRPr>
      </a:lvl1pPr>
      <a:lvl2pPr marL="742950" indent="-285750" algn="l" rtl="0" eaLnBrk="0" fontAlgn="base" hangingPunct="0">
        <a:spcBef>
          <a:spcPct val="20000"/>
        </a:spcBef>
        <a:spcAft>
          <a:spcPct val="0"/>
        </a:spcAft>
        <a:buFont typeface="Lucida Grande"/>
        <a:buChar char="»"/>
        <a:defRPr sz="2800" kern="1200">
          <a:solidFill>
            <a:schemeClr val="tx1"/>
          </a:solidFill>
          <a:latin typeface="+mn-lt"/>
          <a:ea typeface="Myriad Pro" panose="020B0503030403020204" pitchFamily="34" charset="0"/>
          <a:cs typeface="Myriad Pro"/>
        </a:defRPr>
      </a:lvl2pPr>
      <a:lvl3pPr marL="1143000" indent="-228600" algn="l" rtl="0" eaLnBrk="0" fontAlgn="base" hangingPunct="0">
        <a:spcBef>
          <a:spcPct val="20000"/>
        </a:spcBef>
        <a:spcAft>
          <a:spcPct val="0"/>
        </a:spcAft>
        <a:buFont typeface="Lucida Grande"/>
        <a:buChar char="»"/>
        <a:defRPr sz="2400" kern="1200">
          <a:solidFill>
            <a:schemeClr val="tx1"/>
          </a:solidFill>
          <a:latin typeface="+mn-lt"/>
          <a:ea typeface="Myriad Pro" panose="020B0503030403020204" pitchFamily="34" charset="0"/>
          <a:cs typeface="Myriad Pro"/>
        </a:defRPr>
      </a:lvl3pPr>
      <a:lvl4pPr marL="1600200" indent="-228600" algn="l" rtl="0" eaLnBrk="0" fontAlgn="base" hangingPunct="0">
        <a:spcBef>
          <a:spcPct val="20000"/>
        </a:spcBef>
        <a:spcAft>
          <a:spcPct val="0"/>
        </a:spcAft>
        <a:buFont typeface="Lucida Grande"/>
        <a:buChar char="»"/>
        <a:defRPr sz="2000" kern="1200">
          <a:solidFill>
            <a:schemeClr val="tx1"/>
          </a:solidFill>
          <a:latin typeface="+mn-lt"/>
          <a:ea typeface="Myriad Pro" panose="020B0503030403020204" pitchFamily="34" charset="0"/>
          <a:cs typeface="Myriad Pro"/>
        </a:defRPr>
      </a:lvl4pPr>
      <a:lvl5pPr marL="2057400" indent="-228600" algn="l" rtl="0" eaLnBrk="0" fontAlgn="base" hangingPunct="0">
        <a:spcBef>
          <a:spcPct val="20000"/>
        </a:spcBef>
        <a:spcAft>
          <a:spcPct val="0"/>
        </a:spcAft>
        <a:buFont typeface="Lucida Grande"/>
        <a:buChar char="»"/>
        <a:defRPr sz="2000" kern="1200">
          <a:solidFill>
            <a:schemeClr val="tx1"/>
          </a:solidFill>
          <a:latin typeface="+mn-lt"/>
          <a:ea typeface="Myriad Pro" panose="020B0503030403020204" pitchFamily="34" charset="0"/>
          <a:cs typeface="Myriad Pro"/>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stem-team@ti.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9.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2" Type="http://schemas.openxmlformats.org/officeDocument/2006/relationships/hyperlink" Target="http://www.tistemprojects.com/"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95350"/>
            <a:ext cx="7772400" cy="1924050"/>
          </a:xfrm>
        </p:spPr>
        <p:txBody>
          <a:bodyPr/>
          <a:lstStyle/>
          <a:p>
            <a:r>
              <a:rPr lang="en-US" dirty="0"/>
              <a:t>Meet TI-Rover </a:t>
            </a:r>
            <a:br>
              <a:rPr lang="en-US" dirty="0"/>
            </a:br>
            <a:r>
              <a:rPr lang="en-US" dirty="0"/>
              <a:t>Geometry Challenges Day</a:t>
            </a:r>
            <a:br>
              <a:rPr lang="en-US" dirty="0"/>
            </a:br>
            <a:r>
              <a:rPr lang="en-US" sz="3200" dirty="0"/>
              <a:t>TI-84 Plus CE</a:t>
            </a:r>
            <a:br>
              <a:rPr lang="en-US" sz="3200" dirty="0"/>
            </a:br>
            <a:r>
              <a:rPr lang="en-US" sz="3200" dirty="0"/>
              <a:t>Python</a:t>
            </a:r>
          </a:p>
        </p:txBody>
      </p:sp>
      <p:sp>
        <p:nvSpPr>
          <p:cNvPr id="3" name="Subtitle 2"/>
          <p:cNvSpPr>
            <a:spLocks noGrp="1"/>
          </p:cNvSpPr>
          <p:nvPr>
            <p:ph type="subTitle" idx="1"/>
          </p:nvPr>
        </p:nvSpPr>
        <p:spPr>
          <a:xfrm>
            <a:off x="762000" y="4038600"/>
            <a:ext cx="6400800" cy="1752600"/>
          </a:xfrm>
        </p:spPr>
        <p:txBody>
          <a:bodyPr/>
          <a:lstStyle/>
          <a:p>
            <a:pPr algn="l"/>
            <a:r>
              <a:rPr lang="en-US" dirty="0"/>
              <a:t>Texas Instruments</a:t>
            </a:r>
          </a:p>
          <a:p>
            <a:pPr algn="l"/>
            <a:r>
              <a:rPr lang="en-US" dirty="0"/>
              <a:t>@</a:t>
            </a:r>
            <a:r>
              <a:rPr lang="en-US" dirty="0" err="1"/>
              <a:t>ticalculators</a:t>
            </a:r>
            <a:endParaRPr lang="en-US" dirty="0"/>
          </a:p>
        </p:txBody>
      </p:sp>
      <p:sp>
        <p:nvSpPr>
          <p:cNvPr id="4" name="Subtitle 2">
            <a:extLst>
              <a:ext uri="{FF2B5EF4-FFF2-40B4-BE49-F238E27FC236}">
                <a16:creationId xmlns:a16="http://schemas.microsoft.com/office/drawing/2014/main" id="{F0C12725-1158-790F-FE21-4F88170841DD}"/>
              </a:ext>
            </a:extLst>
          </p:cNvPr>
          <p:cNvSpPr txBox="1">
            <a:spLocks/>
          </p:cNvSpPr>
          <p:nvPr/>
        </p:nvSpPr>
        <p:spPr bwMode="auto">
          <a:xfrm>
            <a:off x="4838698" y="4953000"/>
            <a:ext cx="4305302"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Lucida Grande"/>
              <a:buNone/>
              <a:defRPr sz="3200" kern="1200">
                <a:solidFill>
                  <a:schemeClr val="tx1">
                    <a:tint val="75000"/>
                  </a:schemeClr>
                </a:solidFill>
                <a:latin typeface="+mn-lt"/>
                <a:ea typeface="Myriad Pro" panose="020B0503030403020204" pitchFamily="34" charset="0"/>
                <a:cs typeface="Myriad Pro"/>
              </a:defRPr>
            </a:lvl1pPr>
            <a:lvl2pPr marL="457200" indent="0" algn="ctr" rtl="0" eaLnBrk="0" fontAlgn="base" hangingPunct="0">
              <a:spcBef>
                <a:spcPct val="20000"/>
              </a:spcBef>
              <a:spcAft>
                <a:spcPct val="0"/>
              </a:spcAft>
              <a:buFont typeface="Lucida Grande"/>
              <a:buNone/>
              <a:defRPr sz="2800" kern="1200">
                <a:solidFill>
                  <a:schemeClr val="tx1">
                    <a:tint val="75000"/>
                  </a:schemeClr>
                </a:solidFill>
                <a:latin typeface="+mn-lt"/>
                <a:ea typeface="Myriad Pro" panose="020B0503030403020204" pitchFamily="34" charset="0"/>
                <a:cs typeface="Myriad Pro"/>
              </a:defRPr>
            </a:lvl2pPr>
            <a:lvl3pPr marL="914400" indent="0" algn="ctr" rtl="0" eaLnBrk="0" fontAlgn="base" hangingPunct="0">
              <a:spcBef>
                <a:spcPct val="20000"/>
              </a:spcBef>
              <a:spcAft>
                <a:spcPct val="0"/>
              </a:spcAft>
              <a:buFont typeface="Lucida Grande"/>
              <a:buNone/>
              <a:defRPr sz="2400" kern="1200">
                <a:solidFill>
                  <a:schemeClr val="tx1">
                    <a:tint val="75000"/>
                  </a:schemeClr>
                </a:solidFill>
                <a:latin typeface="+mn-lt"/>
                <a:ea typeface="Myriad Pro" panose="020B0503030403020204" pitchFamily="34" charset="0"/>
                <a:cs typeface="Myriad Pro"/>
              </a:defRPr>
            </a:lvl3pPr>
            <a:lvl4pPr marL="1371600" indent="0" algn="ctr" rtl="0" eaLnBrk="0" fontAlgn="base" hangingPunct="0">
              <a:spcBef>
                <a:spcPct val="20000"/>
              </a:spcBef>
              <a:spcAft>
                <a:spcPct val="0"/>
              </a:spcAft>
              <a:buFont typeface="Lucida Grande"/>
              <a:buNone/>
              <a:defRPr sz="2000" kern="1200">
                <a:solidFill>
                  <a:schemeClr val="tx1">
                    <a:tint val="75000"/>
                  </a:schemeClr>
                </a:solidFill>
                <a:latin typeface="+mn-lt"/>
                <a:ea typeface="Myriad Pro" panose="020B0503030403020204" pitchFamily="34" charset="0"/>
                <a:cs typeface="Myriad Pro"/>
              </a:defRPr>
            </a:lvl4pPr>
            <a:lvl5pPr marL="1828800" indent="0" algn="ctr" rtl="0" eaLnBrk="0" fontAlgn="base" hangingPunct="0">
              <a:spcBef>
                <a:spcPct val="20000"/>
              </a:spcBef>
              <a:spcAft>
                <a:spcPct val="0"/>
              </a:spcAft>
              <a:buFont typeface="Lucida Grande"/>
              <a:buNone/>
              <a:defRPr sz="2000" kern="1200">
                <a:solidFill>
                  <a:schemeClr val="tx1">
                    <a:tint val="75000"/>
                  </a:schemeClr>
                </a:solidFill>
                <a:latin typeface="+mn-lt"/>
                <a:ea typeface="Myriad Pro" panose="020B0503030403020204" pitchFamily="34" charset="0"/>
                <a:cs typeface="Myriad Pro"/>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hlinkClick r:id="" action="ppaction://noaction"/>
            </a:endParaRPr>
          </a:p>
          <a:p>
            <a:r>
              <a:rPr lang="en-US" sz="2800" dirty="0">
                <a:hlinkClick r:id="" action="ppaction://noaction"/>
              </a:rPr>
              <a:t>www.TIstemProjects.com</a:t>
            </a:r>
            <a:r>
              <a:rPr lang="en-US" sz="2800" dirty="0"/>
              <a:t> </a:t>
            </a:r>
          </a:p>
        </p:txBody>
      </p:sp>
      <p:pic>
        <p:nvPicPr>
          <p:cNvPr id="5" name="Picture 4">
            <a:extLst>
              <a:ext uri="{FF2B5EF4-FFF2-40B4-BE49-F238E27FC236}">
                <a16:creationId xmlns:a16="http://schemas.microsoft.com/office/drawing/2014/main" id="{F73C8C53-1FB5-40E6-E725-347229B435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3276600"/>
            <a:ext cx="2133600" cy="2133600"/>
          </a:xfrm>
          <a:prstGeom prst="rect">
            <a:avLst/>
          </a:prstGeom>
        </p:spPr>
      </p:pic>
      <p:sp>
        <p:nvSpPr>
          <p:cNvPr id="6" name="TextBox 5">
            <a:extLst>
              <a:ext uri="{FF2B5EF4-FFF2-40B4-BE49-F238E27FC236}">
                <a16:creationId xmlns:a16="http://schemas.microsoft.com/office/drawing/2014/main" id="{C5A96F73-79E7-2446-A068-70FD59208E7D}"/>
              </a:ext>
            </a:extLst>
          </p:cNvPr>
          <p:cNvSpPr txBox="1"/>
          <p:nvPr/>
        </p:nvSpPr>
        <p:spPr>
          <a:xfrm>
            <a:off x="62432" y="6488668"/>
            <a:ext cx="4509568" cy="369332"/>
          </a:xfrm>
          <a:prstGeom prst="rect">
            <a:avLst/>
          </a:prstGeom>
          <a:noFill/>
        </p:spPr>
        <p:txBody>
          <a:bodyPr wrap="none" rtlCol="0">
            <a:spAutoFit/>
          </a:bodyPr>
          <a:lstStyle/>
          <a:p>
            <a:r>
              <a:rPr lang="en-US" dirty="0"/>
              <a:t>Contact </a:t>
            </a:r>
            <a:r>
              <a:rPr lang="en-US" dirty="0">
                <a:hlinkClick r:id="rId4"/>
              </a:rPr>
              <a:t>stem-team@ti.com</a:t>
            </a:r>
            <a:r>
              <a:rPr lang="en-US" dirty="0"/>
              <a:t> with questions</a:t>
            </a:r>
          </a:p>
        </p:txBody>
      </p:sp>
    </p:spTree>
    <p:extLst>
      <p:ext uri="{BB962C8B-B14F-4D97-AF65-F5344CB8AC3E}">
        <p14:creationId xmlns:p14="http://schemas.microsoft.com/office/powerpoint/2010/main" val="300482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ext&#10;&#10;Description automatically generated">
            <a:extLst>
              <a:ext uri="{FF2B5EF4-FFF2-40B4-BE49-F238E27FC236}">
                <a16:creationId xmlns:a16="http://schemas.microsoft.com/office/drawing/2014/main" id="{4C4595BB-220C-3743-7C1D-C3212E3B83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60061" y="3950756"/>
            <a:ext cx="1280212" cy="965406"/>
          </a:xfrm>
          <a:prstGeom prst="rect">
            <a:avLst/>
          </a:prstGeom>
        </p:spPr>
      </p:pic>
      <p:pic>
        <p:nvPicPr>
          <p:cNvPr id="41" name="Picture 40" descr="Text&#10;&#10;Description automatically generated with medium confidence">
            <a:extLst>
              <a:ext uri="{FF2B5EF4-FFF2-40B4-BE49-F238E27FC236}">
                <a16:creationId xmlns:a16="http://schemas.microsoft.com/office/drawing/2014/main" id="{0DE8E20E-DC6A-E64B-8428-EF9D86942232}"/>
              </a:ext>
            </a:extLst>
          </p:cNvPr>
          <p:cNvPicPr>
            <a:picLocks noChangeAspect="1"/>
          </p:cNvPicPr>
          <p:nvPr/>
        </p:nvPicPr>
        <p:blipFill>
          <a:blip r:embed="rId3"/>
          <a:stretch>
            <a:fillRect/>
          </a:stretch>
        </p:blipFill>
        <p:spPr>
          <a:xfrm>
            <a:off x="5795593" y="3943883"/>
            <a:ext cx="1280212" cy="965405"/>
          </a:xfrm>
          <a:prstGeom prst="rect">
            <a:avLst/>
          </a:prstGeom>
        </p:spPr>
      </p:pic>
      <p:pic>
        <p:nvPicPr>
          <p:cNvPr id="37" name="Picture 36" descr="Text&#10;&#10;Description automatically generated">
            <a:extLst>
              <a:ext uri="{FF2B5EF4-FFF2-40B4-BE49-F238E27FC236}">
                <a16:creationId xmlns:a16="http://schemas.microsoft.com/office/drawing/2014/main" id="{9D2BEE12-A1B2-634D-9137-D533F2753386}"/>
              </a:ext>
            </a:extLst>
          </p:cNvPr>
          <p:cNvPicPr>
            <a:picLocks noChangeAspect="1"/>
          </p:cNvPicPr>
          <p:nvPr/>
        </p:nvPicPr>
        <p:blipFill>
          <a:blip r:embed="rId4"/>
          <a:stretch>
            <a:fillRect/>
          </a:stretch>
        </p:blipFill>
        <p:spPr>
          <a:xfrm>
            <a:off x="5792737" y="1792917"/>
            <a:ext cx="1385463" cy="1044776"/>
          </a:xfrm>
          <a:prstGeom prst="rect">
            <a:avLst/>
          </a:prstGeom>
        </p:spPr>
      </p:pic>
      <p:pic>
        <p:nvPicPr>
          <p:cNvPr id="25" name="Picture 24" descr="Text&#10;&#10;Description automatically generated">
            <a:extLst>
              <a:ext uri="{FF2B5EF4-FFF2-40B4-BE49-F238E27FC236}">
                <a16:creationId xmlns:a16="http://schemas.microsoft.com/office/drawing/2014/main" id="{9DD7E76C-A38D-4A44-98D8-A68A8E9AE116}"/>
              </a:ext>
            </a:extLst>
          </p:cNvPr>
          <p:cNvPicPr>
            <a:picLocks noChangeAspect="1"/>
          </p:cNvPicPr>
          <p:nvPr/>
        </p:nvPicPr>
        <p:blipFill>
          <a:blip r:embed="rId5"/>
          <a:stretch>
            <a:fillRect/>
          </a:stretch>
        </p:blipFill>
        <p:spPr>
          <a:xfrm>
            <a:off x="2867200" y="3957356"/>
            <a:ext cx="1265201" cy="954086"/>
          </a:xfrm>
          <a:prstGeom prst="rect">
            <a:avLst/>
          </a:prstGeom>
        </p:spPr>
      </p:pic>
      <p:pic>
        <p:nvPicPr>
          <p:cNvPr id="18" name="Picture 17" descr="Text&#10;&#10;Description automatically generated">
            <a:extLst>
              <a:ext uri="{FF2B5EF4-FFF2-40B4-BE49-F238E27FC236}">
                <a16:creationId xmlns:a16="http://schemas.microsoft.com/office/drawing/2014/main" id="{93E3807C-44AD-864D-84BF-47C13B19FCA7}"/>
              </a:ext>
            </a:extLst>
          </p:cNvPr>
          <p:cNvPicPr>
            <a:picLocks noChangeAspect="1"/>
          </p:cNvPicPr>
          <p:nvPr/>
        </p:nvPicPr>
        <p:blipFill>
          <a:blip r:embed="rId5"/>
          <a:stretch>
            <a:fillRect/>
          </a:stretch>
        </p:blipFill>
        <p:spPr>
          <a:xfrm>
            <a:off x="5792737" y="1809428"/>
            <a:ext cx="1387598" cy="1046385"/>
          </a:xfrm>
          <a:prstGeom prst="rect">
            <a:avLst/>
          </a:prstGeom>
        </p:spPr>
      </p:pic>
      <p:pic>
        <p:nvPicPr>
          <p:cNvPr id="6" name="Picture 5" descr="Text&#10;&#10;Description automatically generated">
            <a:extLst>
              <a:ext uri="{FF2B5EF4-FFF2-40B4-BE49-F238E27FC236}">
                <a16:creationId xmlns:a16="http://schemas.microsoft.com/office/drawing/2014/main" id="{CE92152F-0E27-9B49-AC1C-9DFA91D52DA0}"/>
              </a:ext>
            </a:extLst>
          </p:cNvPr>
          <p:cNvPicPr>
            <a:picLocks noChangeAspect="1"/>
          </p:cNvPicPr>
          <p:nvPr/>
        </p:nvPicPr>
        <p:blipFill>
          <a:blip r:embed="rId4"/>
          <a:stretch>
            <a:fillRect/>
          </a:stretch>
        </p:blipFill>
        <p:spPr>
          <a:xfrm>
            <a:off x="4265773" y="1783131"/>
            <a:ext cx="1385463" cy="1044776"/>
          </a:xfrm>
          <a:prstGeom prst="rect">
            <a:avLst/>
          </a:prstGeom>
        </p:spPr>
      </p:pic>
      <p:pic>
        <p:nvPicPr>
          <p:cNvPr id="4" name="Picture 3" descr="Text&#10;&#10;Description automatically generated">
            <a:extLst>
              <a:ext uri="{FF2B5EF4-FFF2-40B4-BE49-F238E27FC236}">
                <a16:creationId xmlns:a16="http://schemas.microsoft.com/office/drawing/2014/main" id="{F405D806-AC55-C349-B28B-1B449DEED530}"/>
              </a:ext>
            </a:extLst>
          </p:cNvPr>
          <p:cNvPicPr>
            <a:picLocks noChangeAspect="1"/>
          </p:cNvPicPr>
          <p:nvPr/>
        </p:nvPicPr>
        <p:blipFill>
          <a:blip r:embed="rId6"/>
          <a:stretch>
            <a:fillRect/>
          </a:stretch>
        </p:blipFill>
        <p:spPr>
          <a:xfrm>
            <a:off x="2822910" y="1822306"/>
            <a:ext cx="1297784" cy="978656"/>
          </a:xfrm>
          <a:prstGeom prst="rect">
            <a:avLst/>
          </a:prstGeom>
        </p:spPr>
      </p:pic>
      <p:pic>
        <p:nvPicPr>
          <p:cNvPr id="7" name="Picture 6">
            <a:extLst>
              <a:ext uri="{FF2B5EF4-FFF2-40B4-BE49-F238E27FC236}">
                <a16:creationId xmlns:a16="http://schemas.microsoft.com/office/drawing/2014/main" id="{2ACCE15B-3525-2245-920C-9A8DC03ECF0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297056" y="1828478"/>
            <a:ext cx="1354311" cy="2857500"/>
          </a:xfrm>
          <a:prstGeom prst="rect">
            <a:avLst/>
          </a:prstGeom>
        </p:spPr>
      </p:pic>
      <p:sp>
        <p:nvSpPr>
          <p:cNvPr id="2" name="Title 1"/>
          <p:cNvSpPr>
            <a:spLocks noGrp="1"/>
          </p:cNvSpPr>
          <p:nvPr>
            <p:ph type="title"/>
          </p:nvPr>
        </p:nvSpPr>
        <p:spPr>
          <a:xfrm>
            <a:off x="1257300" y="720090"/>
            <a:ext cx="6686550" cy="742950"/>
          </a:xfrm>
        </p:spPr>
        <p:txBody>
          <a:bodyPr/>
          <a:lstStyle/>
          <a:p>
            <a:r>
              <a:rPr lang="en-US" sz="3000" b="1" dirty="0">
                <a:solidFill>
                  <a:srgbClr val="FF0000"/>
                </a:solidFill>
              </a:rPr>
              <a:t>Creating a new Python Program</a:t>
            </a:r>
          </a:p>
        </p:txBody>
      </p:sp>
      <p:sp>
        <p:nvSpPr>
          <p:cNvPr id="9" name="TextBox 8">
            <a:extLst>
              <a:ext uri="{FF2B5EF4-FFF2-40B4-BE49-F238E27FC236}">
                <a16:creationId xmlns:a16="http://schemas.microsoft.com/office/drawing/2014/main" id="{FBF8B926-7017-E84E-8CE8-537D000B344D}"/>
              </a:ext>
            </a:extLst>
          </p:cNvPr>
          <p:cNvSpPr txBox="1"/>
          <p:nvPr/>
        </p:nvSpPr>
        <p:spPr>
          <a:xfrm>
            <a:off x="1136645" y="4704055"/>
            <a:ext cx="1600814" cy="507831"/>
          </a:xfrm>
          <a:prstGeom prst="rect">
            <a:avLst/>
          </a:prstGeom>
          <a:noFill/>
        </p:spPr>
        <p:txBody>
          <a:bodyPr wrap="square" rtlCol="0">
            <a:spAutoFit/>
          </a:bodyPr>
          <a:lstStyle/>
          <a:p>
            <a:r>
              <a:rPr lang="en-US" sz="900" dirty="0"/>
              <a:t>Press the </a:t>
            </a:r>
            <a:r>
              <a:rPr lang="en-US" sz="900" b="1" dirty="0"/>
              <a:t>[</a:t>
            </a:r>
            <a:r>
              <a:rPr lang="en-US" sz="900" b="1" dirty="0" err="1"/>
              <a:t>prgm</a:t>
            </a:r>
            <a:r>
              <a:rPr lang="en-US" sz="900" b="1" dirty="0"/>
              <a:t>] </a:t>
            </a:r>
            <a:r>
              <a:rPr lang="en-US" sz="900" dirty="0"/>
              <a:t>key to create,  edit and execute </a:t>
            </a:r>
          </a:p>
          <a:p>
            <a:r>
              <a:rPr lang="en-US" sz="900" dirty="0"/>
              <a:t>TI-Python programs.  </a:t>
            </a:r>
            <a:endParaRPr lang="en-US" sz="900" b="1" dirty="0"/>
          </a:p>
        </p:txBody>
      </p:sp>
      <p:cxnSp>
        <p:nvCxnSpPr>
          <p:cNvPr id="17" name="Straight Arrow Connector 16">
            <a:extLst>
              <a:ext uri="{FF2B5EF4-FFF2-40B4-BE49-F238E27FC236}">
                <a16:creationId xmlns:a16="http://schemas.microsoft.com/office/drawing/2014/main" id="{CD558C21-CD5D-444F-B71E-41FF714459F9}"/>
              </a:ext>
            </a:extLst>
          </p:cNvPr>
          <p:cNvCxnSpPr>
            <a:cxnSpLocks/>
          </p:cNvCxnSpPr>
          <p:nvPr/>
        </p:nvCxnSpPr>
        <p:spPr>
          <a:xfrm>
            <a:off x="1195634" y="2319398"/>
            <a:ext cx="726436" cy="544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A37953F-649B-BA46-A5DA-AB06961DA89A}"/>
              </a:ext>
            </a:extLst>
          </p:cNvPr>
          <p:cNvSpPr txBox="1"/>
          <p:nvPr/>
        </p:nvSpPr>
        <p:spPr>
          <a:xfrm>
            <a:off x="2782166" y="2800962"/>
            <a:ext cx="1561234" cy="507831"/>
          </a:xfrm>
          <a:prstGeom prst="rect">
            <a:avLst/>
          </a:prstGeom>
          <a:noFill/>
        </p:spPr>
        <p:txBody>
          <a:bodyPr wrap="square" rtlCol="0">
            <a:spAutoFit/>
          </a:bodyPr>
          <a:lstStyle/>
          <a:p>
            <a:r>
              <a:rPr lang="en-US" sz="900" dirty="0"/>
              <a:t>Press </a:t>
            </a:r>
            <a:r>
              <a:rPr lang="en-US" sz="900" b="1" dirty="0"/>
              <a:t>down arrow [enter] </a:t>
            </a:r>
            <a:r>
              <a:rPr lang="en-US" sz="900" dirty="0"/>
              <a:t>or Press </a:t>
            </a:r>
            <a:r>
              <a:rPr lang="en-US" sz="900" b="1" dirty="0"/>
              <a:t>[2] </a:t>
            </a:r>
            <a:r>
              <a:rPr lang="en-US" sz="900" dirty="0"/>
              <a:t>to </a:t>
            </a:r>
          </a:p>
          <a:p>
            <a:r>
              <a:rPr lang="en-US" sz="900" dirty="0"/>
              <a:t>select 2: Python App</a:t>
            </a:r>
          </a:p>
        </p:txBody>
      </p:sp>
      <p:sp>
        <p:nvSpPr>
          <p:cNvPr id="39" name="TextBox 38">
            <a:extLst>
              <a:ext uri="{FF2B5EF4-FFF2-40B4-BE49-F238E27FC236}">
                <a16:creationId xmlns:a16="http://schemas.microsoft.com/office/drawing/2014/main" id="{86D10C43-C433-C749-8F0E-C93F0D270319}"/>
              </a:ext>
            </a:extLst>
          </p:cNvPr>
          <p:cNvSpPr txBox="1"/>
          <p:nvPr/>
        </p:nvSpPr>
        <p:spPr>
          <a:xfrm>
            <a:off x="4225565" y="2820029"/>
            <a:ext cx="1425671" cy="507831"/>
          </a:xfrm>
          <a:prstGeom prst="rect">
            <a:avLst/>
          </a:prstGeom>
          <a:noFill/>
        </p:spPr>
        <p:txBody>
          <a:bodyPr wrap="square" rtlCol="0">
            <a:spAutoFit/>
          </a:bodyPr>
          <a:lstStyle/>
          <a:p>
            <a:r>
              <a:rPr lang="en-US" sz="900" dirty="0"/>
              <a:t>You have the option to run, edit, create or manage programs. </a:t>
            </a:r>
          </a:p>
        </p:txBody>
      </p:sp>
      <p:sp>
        <p:nvSpPr>
          <p:cNvPr id="13" name="TextBox 12">
            <a:extLst>
              <a:ext uri="{FF2B5EF4-FFF2-40B4-BE49-F238E27FC236}">
                <a16:creationId xmlns:a16="http://schemas.microsoft.com/office/drawing/2014/main" id="{8B246A6E-9936-5946-A0A5-CC00AA982817}"/>
              </a:ext>
            </a:extLst>
          </p:cNvPr>
          <p:cNvSpPr txBox="1"/>
          <p:nvPr/>
        </p:nvSpPr>
        <p:spPr>
          <a:xfrm>
            <a:off x="1314450" y="1601680"/>
            <a:ext cx="248786" cy="230832"/>
          </a:xfrm>
          <a:prstGeom prst="rect">
            <a:avLst/>
          </a:prstGeom>
          <a:noFill/>
          <a:ln w="19050">
            <a:solidFill>
              <a:schemeClr val="tx1"/>
            </a:solidFill>
          </a:ln>
        </p:spPr>
        <p:txBody>
          <a:bodyPr wrap="none" rtlCol="0">
            <a:spAutoFit/>
          </a:bodyPr>
          <a:lstStyle/>
          <a:p>
            <a:r>
              <a:rPr lang="en-US" sz="900" dirty="0"/>
              <a:t>1</a:t>
            </a:r>
          </a:p>
        </p:txBody>
      </p:sp>
      <p:sp>
        <p:nvSpPr>
          <p:cNvPr id="14" name="TextBox 13">
            <a:extLst>
              <a:ext uri="{FF2B5EF4-FFF2-40B4-BE49-F238E27FC236}">
                <a16:creationId xmlns:a16="http://schemas.microsoft.com/office/drawing/2014/main" id="{18A11466-D462-D444-9BFB-0C68195E4CBB}"/>
              </a:ext>
            </a:extLst>
          </p:cNvPr>
          <p:cNvSpPr txBox="1"/>
          <p:nvPr/>
        </p:nvSpPr>
        <p:spPr>
          <a:xfrm>
            <a:off x="2830945" y="1551480"/>
            <a:ext cx="248786" cy="230832"/>
          </a:xfrm>
          <a:prstGeom prst="rect">
            <a:avLst/>
          </a:prstGeom>
          <a:noFill/>
          <a:ln w="19050">
            <a:solidFill>
              <a:schemeClr val="tx1"/>
            </a:solidFill>
          </a:ln>
        </p:spPr>
        <p:txBody>
          <a:bodyPr wrap="none" rtlCol="0">
            <a:spAutoFit/>
          </a:bodyPr>
          <a:lstStyle/>
          <a:p>
            <a:r>
              <a:rPr lang="en-US" sz="900" dirty="0"/>
              <a:t>2</a:t>
            </a:r>
          </a:p>
        </p:txBody>
      </p:sp>
      <p:sp>
        <p:nvSpPr>
          <p:cNvPr id="15" name="TextBox 14">
            <a:extLst>
              <a:ext uri="{FF2B5EF4-FFF2-40B4-BE49-F238E27FC236}">
                <a16:creationId xmlns:a16="http://schemas.microsoft.com/office/drawing/2014/main" id="{30C9E021-6FC6-E341-AD80-DEDF3AF7CABE}"/>
              </a:ext>
            </a:extLst>
          </p:cNvPr>
          <p:cNvSpPr txBox="1"/>
          <p:nvPr/>
        </p:nvSpPr>
        <p:spPr>
          <a:xfrm>
            <a:off x="4260061" y="1543434"/>
            <a:ext cx="248786" cy="230832"/>
          </a:xfrm>
          <a:prstGeom prst="rect">
            <a:avLst/>
          </a:prstGeom>
          <a:noFill/>
          <a:ln w="19050">
            <a:solidFill>
              <a:schemeClr val="tx1"/>
            </a:solidFill>
          </a:ln>
        </p:spPr>
        <p:txBody>
          <a:bodyPr wrap="none" rtlCol="0">
            <a:spAutoFit/>
          </a:bodyPr>
          <a:lstStyle/>
          <a:p>
            <a:r>
              <a:rPr lang="en-US" sz="900" dirty="0"/>
              <a:t>3</a:t>
            </a:r>
          </a:p>
        </p:txBody>
      </p:sp>
      <p:sp>
        <p:nvSpPr>
          <p:cNvPr id="20" name="TextBox 19">
            <a:extLst>
              <a:ext uri="{FF2B5EF4-FFF2-40B4-BE49-F238E27FC236}">
                <a16:creationId xmlns:a16="http://schemas.microsoft.com/office/drawing/2014/main" id="{875DDFFB-8757-D246-B55F-F1CA161EE3FC}"/>
              </a:ext>
            </a:extLst>
          </p:cNvPr>
          <p:cNvSpPr txBox="1"/>
          <p:nvPr/>
        </p:nvSpPr>
        <p:spPr>
          <a:xfrm>
            <a:off x="5792738" y="1560851"/>
            <a:ext cx="248786" cy="230832"/>
          </a:xfrm>
          <a:prstGeom prst="rect">
            <a:avLst/>
          </a:prstGeom>
          <a:noFill/>
          <a:ln w="19050">
            <a:solidFill>
              <a:schemeClr val="tx1"/>
            </a:solidFill>
          </a:ln>
        </p:spPr>
        <p:txBody>
          <a:bodyPr wrap="none" rtlCol="0">
            <a:spAutoFit/>
          </a:bodyPr>
          <a:lstStyle/>
          <a:p>
            <a:r>
              <a:rPr lang="en-US" sz="900" dirty="0"/>
              <a:t>4</a:t>
            </a:r>
          </a:p>
        </p:txBody>
      </p:sp>
      <p:sp>
        <p:nvSpPr>
          <p:cNvPr id="23" name="TextBox 22">
            <a:extLst>
              <a:ext uri="{FF2B5EF4-FFF2-40B4-BE49-F238E27FC236}">
                <a16:creationId xmlns:a16="http://schemas.microsoft.com/office/drawing/2014/main" id="{41ACCAD1-8FCE-304A-88C5-435BD84BA628}"/>
              </a:ext>
            </a:extLst>
          </p:cNvPr>
          <p:cNvSpPr txBox="1"/>
          <p:nvPr/>
        </p:nvSpPr>
        <p:spPr>
          <a:xfrm>
            <a:off x="5792738" y="2896643"/>
            <a:ext cx="1425671" cy="369332"/>
          </a:xfrm>
          <a:prstGeom prst="rect">
            <a:avLst/>
          </a:prstGeom>
          <a:noFill/>
        </p:spPr>
        <p:txBody>
          <a:bodyPr wrap="square" rtlCol="0">
            <a:spAutoFit/>
          </a:bodyPr>
          <a:lstStyle/>
          <a:p>
            <a:r>
              <a:rPr lang="en-US" sz="900" dirty="0"/>
              <a:t>Press </a:t>
            </a:r>
            <a:r>
              <a:rPr lang="en-US" sz="900" b="1" dirty="0"/>
              <a:t>[New] </a:t>
            </a:r>
            <a:r>
              <a:rPr lang="en-US" sz="900" dirty="0"/>
              <a:t>softkey (zoom button)</a:t>
            </a:r>
          </a:p>
        </p:txBody>
      </p:sp>
      <p:sp>
        <p:nvSpPr>
          <p:cNvPr id="26" name="TextBox 25">
            <a:extLst>
              <a:ext uri="{FF2B5EF4-FFF2-40B4-BE49-F238E27FC236}">
                <a16:creationId xmlns:a16="http://schemas.microsoft.com/office/drawing/2014/main" id="{A9A66FD3-4D29-F14C-84C9-89E72960AA0E}"/>
              </a:ext>
            </a:extLst>
          </p:cNvPr>
          <p:cNvSpPr txBox="1"/>
          <p:nvPr/>
        </p:nvSpPr>
        <p:spPr>
          <a:xfrm>
            <a:off x="2830945" y="3689608"/>
            <a:ext cx="248786" cy="230832"/>
          </a:xfrm>
          <a:prstGeom prst="rect">
            <a:avLst/>
          </a:prstGeom>
          <a:noFill/>
          <a:ln w="19050">
            <a:solidFill>
              <a:schemeClr val="tx1"/>
            </a:solidFill>
          </a:ln>
        </p:spPr>
        <p:txBody>
          <a:bodyPr wrap="none" rtlCol="0">
            <a:spAutoFit/>
          </a:bodyPr>
          <a:lstStyle/>
          <a:p>
            <a:r>
              <a:rPr lang="en-US" sz="900" dirty="0"/>
              <a:t>5</a:t>
            </a:r>
          </a:p>
        </p:txBody>
      </p:sp>
      <p:sp>
        <p:nvSpPr>
          <p:cNvPr id="27" name="TextBox 26">
            <a:extLst>
              <a:ext uri="{FF2B5EF4-FFF2-40B4-BE49-F238E27FC236}">
                <a16:creationId xmlns:a16="http://schemas.microsoft.com/office/drawing/2014/main" id="{2D8C9A00-8F2E-B247-96E9-F8F359C2F49E}"/>
              </a:ext>
            </a:extLst>
          </p:cNvPr>
          <p:cNvSpPr txBox="1"/>
          <p:nvPr/>
        </p:nvSpPr>
        <p:spPr>
          <a:xfrm>
            <a:off x="2807165" y="4957971"/>
            <a:ext cx="1387598" cy="1061829"/>
          </a:xfrm>
          <a:prstGeom prst="rect">
            <a:avLst/>
          </a:prstGeom>
          <a:noFill/>
        </p:spPr>
        <p:txBody>
          <a:bodyPr wrap="square" rtlCol="0">
            <a:spAutoFit/>
          </a:bodyPr>
          <a:lstStyle/>
          <a:p>
            <a:r>
              <a:rPr lang="en-US" sz="900" dirty="0"/>
              <a:t>You are prompted to enter a program name.</a:t>
            </a:r>
          </a:p>
          <a:p>
            <a:r>
              <a:rPr lang="en-US" sz="900" dirty="0"/>
              <a:t>The blinking A cursor shows that you are in alpha entry mode. The</a:t>
            </a:r>
          </a:p>
          <a:p>
            <a:r>
              <a:rPr lang="en-US" sz="900" dirty="0"/>
              <a:t>green alpha labels on the keys are active.</a:t>
            </a:r>
          </a:p>
        </p:txBody>
      </p:sp>
      <p:sp>
        <p:nvSpPr>
          <p:cNvPr id="30" name="TextBox 29">
            <a:extLst>
              <a:ext uri="{FF2B5EF4-FFF2-40B4-BE49-F238E27FC236}">
                <a16:creationId xmlns:a16="http://schemas.microsoft.com/office/drawing/2014/main" id="{4F94C713-AF46-EB4B-AE16-964C03F21872}"/>
              </a:ext>
            </a:extLst>
          </p:cNvPr>
          <p:cNvSpPr txBox="1"/>
          <p:nvPr/>
        </p:nvSpPr>
        <p:spPr>
          <a:xfrm>
            <a:off x="4260061" y="3689608"/>
            <a:ext cx="248786" cy="230832"/>
          </a:xfrm>
          <a:prstGeom prst="rect">
            <a:avLst/>
          </a:prstGeom>
          <a:noFill/>
          <a:ln w="19050">
            <a:solidFill>
              <a:schemeClr val="tx1"/>
            </a:solidFill>
          </a:ln>
        </p:spPr>
        <p:txBody>
          <a:bodyPr wrap="none" rtlCol="0">
            <a:spAutoFit/>
          </a:bodyPr>
          <a:lstStyle/>
          <a:p>
            <a:r>
              <a:rPr lang="en-US" sz="900" dirty="0"/>
              <a:t>6</a:t>
            </a:r>
          </a:p>
        </p:txBody>
      </p:sp>
      <p:sp>
        <p:nvSpPr>
          <p:cNvPr id="31" name="TextBox 30">
            <a:extLst>
              <a:ext uri="{FF2B5EF4-FFF2-40B4-BE49-F238E27FC236}">
                <a16:creationId xmlns:a16="http://schemas.microsoft.com/office/drawing/2014/main" id="{40350913-976B-9A4C-9B91-3C9660675093}"/>
              </a:ext>
            </a:extLst>
          </p:cNvPr>
          <p:cNvSpPr txBox="1"/>
          <p:nvPr/>
        </p:nvSpPr>
        <p:spPr>
          <a:xfrm>
            <a:off x="4194763" y="4984398"/>
            <a:ext cx="1387598" cy="369332"/>
          </a:xfrm>
          <a:prstGeom prst="rect">
            <a:avLst/>
          </a:prstGeom>
          <a:noFill/>
        </p:spPr>
        <p:txBody>
          <a:bodyPr wrap="square" rtlCol="0">
            <a:spAutoFit/>
          </a:bodyPr>
          <a:lstStyle/>
          <a:p>
            <a:r>
              <a:rPr lang="en-US" sz="900" dirty="0"/>
              <a:t>Type your program name and press </a:t>
            </a:r>
            <a:r>
              <a:rPr lang="en-US" sz="900" b="1" dirty="0"/>
              <a:t>[Ok].</a:t>
            </a:r>
          </a:p>
        </p:txBody>
      </p:sp>
      <p:sp>
        <p:nvSpPr>
          <p:cNvPr id="34" name="TextBox 33">
            <a:extLst>
              <a:ext uri="{FF2B5EF4-FFF2-40B4-BE49-F238E27FC236}">
                <a16:creationId xmlns:a16="http://schemas.microsoft.com/office/drawing/2014/main" id="{AEB5D56C-F38A-B543-A5CF-121161CD1893}"/>
              </a:ext>
            </a:extLst>
          </p:cNvPr>
          <p:cNvSpPr txBox="1"/>
          <p:nvPr/>
        </p:nvSpPr>
        <p:spPr>
          <a:xfrm>
            <a:off x="5792738" y="3676623"/>
            <a:ext cx="248786" cy="230832"/>
          </a:xfrm>
          <a:prstGeom prst="rect">
            <a:avLst/>
          </a:prstGeom>
          <a:noFill/>
          <a:ln w="19050">
            <a:solidFill>
              <a:schemeClr val="tx1"/>
            </a:solidFill>
          </a:ln>
        </p:spPr>
        <p:txBody>
          <a:bodyPr wrap="none" rtlCol="0">
            <a:spAutoFit/>
          </a:bodyPr>
          <a:lstStyle/>
          <a:p>
            <a:r>
              <a:rPr lang="en-US" sz="900" dirty="0"/>
              <a:t>7</a:t>
            </a:r>
          </a:p>
        </p:txBody>
      </p:sp>
      <p:sp>
        <p:nvSpPr>
          <p:cNvPr id="36" name="TextBox 35">
            <a:extLst>
              <a:ext uri="{FF2B5EF4-FFF2-40B4-BE49-F238E27FC236}">
                <a16:creationId xmlns:a16="http://schemas.microsoft.com/office/drawing/2014/main" id="{1ACD1A12-9E00-6443-B5E9-DFB7562392A9}"/>
              </a:ext>
            </a:extLst>
          </p:cNvPr>
          <p:cNvSpPr txBox="1"/>
          <p:nvPr/>
        </p:nvSpPr>
        <p:spPr>
          <a:xfrm>
            <a:off x="5794975" y="4984398"/>
            <a:ext cx="1387598" cy="646331"/>
          </a:xfrm>
          <a:prstGeom prst="rect">
            <a:avLst/>
          </a:prstGeom>
          <a:noFill/>
        </p:spPr>
        <p:txBody>
          <a:bodyPr wrap="square" rtlCol="0">
            <a:spAutoFit/>
          </a:bodyPr>
          <a:lstStyle/>
          <a:p>
            <a:r>
              <a:rPr lang="en-US" sz="900" dirty="0"/>
              <a:t>You are now in position to begin entering statements to your program.</a:t>
            </a:r>
            <a:endParaRPr lang="en-US" sz="900" b="1" dirty="0"/>
          </a:p>
        </p:txBody>
      </p:sp>
    </p:spTree>
    <p:extLst>
      <p:ext uri="{BB962C8B-B14F-4D97-AF65-F5344CB8AC3E}">
        <p14:creationId xmlns:p14="http://schemas.microsoft.com/office/powerpoint/2010/main" val="36288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783CA3-176F-0005-2A4A-60C6F65F9E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52859" y="1397032"/>
            <a:ext cx="1494990" cy="1127370"/>
          </a:xfrm>
          <a:prstGeom prst="rect">
            <a:avLst/>
          </a:prstGeom>
        </p:spPr>
      </p:pic>
      <p:pic>
        <p:nvPicPr>
          <p:cNvPr id="10" name="Picture 9" descr="Text&#10;&#10;Description automatically generated">
            <a:extLst>
              <a:ext uri="{FF2B5EF4-FFF2-40B4-BE49-F238E27FC236}">
                <a16:creationId xmlns:a16="http://schemas.microsoft.com/office/drawing/2014/main" id="{9E3CB616-C3E5-1A4B-8D29-36996882AB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97251" y="3608946"/>
            <a:ext cx="1487237" cy="1121523"/>
          </a:xfrm>
          <a:prstGeom prst="rect">
            <a:avLst/>
          </a:prstGeom>
        </p:spPr>
      </p:pic>
      <p:pic>
        <p:nvPicPr>
          <p:cNvPr id="6" name="Picture 5" descr="Text&#10;&#10;Description automatically generated">
            <a:extLst>
              <a:ext uri="{FF2B5EF4-FFF2-40B4-BE49-F238E27FC236}">
                <a16:creationId xmlns:a16="http://schemas.microsoft.com/office/drawing/2014/main" id="{D65A06DD-FC1D-AA44-9EB3-910A9DC6CB2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0464" y="1360745"/>
            <a:ext cx="1517770" cy="1144548"/>
          </a:xfrm>
          <a:prstGeom prst="rect">
            <a:avLst/>
          </a:prstGeom>
        </p:spPr>
      </p:pic>
      <p:pic>
        <p:nvPicPr>
          <p:cNvPr id="12" name="Picture 11" descr="Text&#10;&#10;Description automatically generated">
            <a:extLst>
              <a:ext uri="{FF2B5EF4-FFF2-40B4-BE49-F238E27FC236}">
                <a16:creationId xmlns:a16="http://schemas.microsoft.com/office/drawing/2014/main" id="{165A2042-53C0-CE47-9AEB-73A93DE8F1B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27397" y="1432837"/>
            <a:ext cx="1503169" cy="1133537"/>
          </a:xfrm>
          <a:prstGeom prst="rect">
            <a:avLst/>
          </a:prstGeom>
        </p:spPr>
      </p:pic>
      <p:pic>
        <p:nvPicPr>
          <p:cNvPr id="5" name="Picture 4" descr="Text&#10;&#10;Description automatically generated">
            <a:extLst>
              <a:ext uri="{FF2B5EF4-FFF2-40B4-BE49-F238E27FC236}">
                <a16:creationId xmlns:a16="http://schemas.microsoft.com/office/drawing/2014/main" id="{4FE95202-2B8C-5142-88C5-79ADBA1067D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00150" y="1425238"/>
            <a:ext cx="1517771" cy="1144548"/>
          </a:xfrm>
          <a:prstGeom prst="rect">
            <a:avLst/>
          </a:prstGeom>
        </p:spPr>
      </p:pic>
      <p:sp>
        <p:nvSpPr>
          <p:cNvPr id="2" name="Title 1"/>
          <p:cNvSpPr>
            <a:spLocks noGrp="1"/>
          </p:cNvSpPr>
          <p:nvPr>
            <p:ph type="title"/>
          </p:nvPr>
        </p:nvSpPr>
        <p:spPr>
          <a:xfrm>
            <a:off x="1321644" y="328294"/>
            <a:ext cx="7632383" cy="742950"/>
          </a:xfrm>
        </p:spPr>
        <p:txBody>
          <a:bodyPr/>
          <a:lstStyle/>
          <a:p>
            <a:r>
              <a:rPr lang="en-US" sz="2100" b="1" dirty="0">
                <a:solidFill>
                  <a:srgbClr val="FF0000"/>
                </a:solidFill>
              </a:rPr>
              <a:t>Entering a  TI-Rover Program – </a:t>
            </a:r>
            <a:br>
              <a:rPr lang="en-US" sz="2100" dirty="0"/>
            </a:br>
            <a:r>
              <a:rPr lang="en-US" sz="1800" dirty="0">
                <a:solidFill>
                  <a:srgbClr val="FF0000"/>
                </a:solidFill>
              </a:rPr>
              <a:t>importing the TI-Rover module and connecting to a Rover</a:t>
            </a:r>
          </a:p>
        </p:txBody>
      </p:sp>
      <p:sp>
        <p:nvSpPr>
          <p:cNvPr id="19" name="TextBox 18">
            <a:extLst>
              <a:ext uri="{FF2B5EF4-FFF2-40B4-BE49-F238E27FC236}">
                <a16:creationId xmlns:a16="http://schemas.microsoft.com/office/drawing/2014/main" id="{9A37953F-649B-BA46-A5DA-AB06961DA89A}"/>
              </a:ext>
            </a:extLst>
          </p:cNvPr>
          <p:cNvSpPr txBox="1"/>
          <p:nvPr/>
        </p:nvSpPr>
        <p:spPr>
          <a:xfrm>
            <a:off x="1135989" y="2607958"/>
            <a:ext cx="1721511" cy="727122"/>
          </a:xfrm>
          <a:prstGeom prst="rect">
            <a:avLst/>
          </a:prstGeom>
          <a:noFill/>
        </p:spPr>
        <p:txBody>
          <a:bodyPr wrap="square" rtlCol="0">
            <a:spAutoFit/>
          </a:bodyPr>
          <a:lstStyle/>
          <a:p>
            <a:r>
              <a:rPr lang="en-US" sz="825" dirty="0"/>
              <a:t>The Python program editor uses an insert cursor and a backspace delete.</a:t>
            </a:r>
          </a:p>
          <a:p>
            <a:r>
              <a:rPr lang="en-US" sz="825" dirty="0"/>
              <a:t>Press </a:t>
            </a:r>
            <a:r>
              <a:rPr lang="en-US" sz="825" b="1" dirty="0"/>
              <a:t>[</a:t>
            </a:r>
            <a:r>
              <a:rPr lang="en-US" sz="825" b="1" dirty="0" err="1"/>
              <a:t>Fns</a:t>
            </a:r>
            <a:r>
              <a:rPr lang="en-US" sz="825" b="1" dirty="0"/>
              <a:t>…]</a:t>
            </a:r>
            <a:r>
              <a:rPr lang="en-US" sz="825" dirty="0"/>
              <a:t> softkey to see functions to use in your program.</a:t>
            </a:r>
          </a:p>
        </p:txBody>
      </p:sp>
      <p:sp>
        <p:nvSpPr>
          <p:cNvPr id="23" name="TextBox 22">
            <a:extLst>
              <a:ext uri="{FF2B5EF4-FFF2-40B4-BE49-F238E27FC236}">
                <a16:creationId xmlns:a16="http://schemas.microsoft.com/office/drawing/2014/main" id="{CF38707C-69B2-8B42-AC04-74C4836DEE78}"/>
              </a:ext>
            </a:extLst>
          </p:cNvPr>
          <p:cNvSpPr txBox="1"/>
          <p:nvPr/>
        </p:nvSpPr>
        <p:spPr>
          <a:xfrm>
            <a:off x="2859228" y="2604011"/>
            <a:ext cx="1703690" cy="473206"/>
          </a:xfrm>
          <a:prstGeom prst="rect">
            <a:avLst/>
          </a:prstGeom>
          <a:noFill/>
        </p:spPr>
        <p:txBody>
          <a:bodyPr wrap="square" rtlCol="0">
            <a:spAutoFit/>
          </a:bodyPr>
          <a:lstStyle/>
          <a:p>
            <a:r>
              <a:rPr lang="en-US" sz="825" dirty="0"/>
              <a:t>Press </a:t>
            </a:r>
            <a:r>
              <a:rPr lang="en-US" sz="825" b="1" dirty="0"/>
              <a:t>right arrow </a:t>
            </a:r>
            <a:r>
              <a:rPr lang="en-US" sz="825" dirty="0"/>
              <a:t>repeatedly </a:t>
            </a:r>
            <a:r>
              <a:rPr lang="en-US" sz="825" b="1" dirty="0"/>
              <a:t> </a:t>
            </a:r>
            <a:r>
              <a:rPr lang="en-US" sz="825" dirty="0"/>
              <a:t>or </a:t>
            </a:r>
          </a:p>
          <a:p>
            <a:r>
              <a:rPr lang="en-US" sz="825" b="1" dirty="0"/>
              <a:t>left arrow </a:t>
            </a:r>
            <a:r>
              <a:rPr lang="en-US" sz="825" dirty="0"/>
              <a:t>to move to the Modul</a:t>
            </a:r>
          </a:p>
          <a:p>
            <a:r>
              <a:rPr lang="en-US" sz="825" dirty="0"/>
              <a:t>menu.</a:t>
            </a:r>
          </a:p>
        </p:txBody>
      </p:sp>
      <p:sp>
        <p:nvSpPr>
          <p:cNvPr id="26" name="TextBox 25">
            <a:extLst>
              <a:ext uri="{FF2B5EF4-FFF2-40B4-BE49-F238E27FC236}">
                <a16:creationId xmlns:a16="http://schemas.microsoft.com/office/drawing/2014/main" id="{F8440037-7134-854D-8F27-162A9A5A4175}"/>
              </a:ext>
            </a:extLst>
          </p:cNvPr>
          <p:cNvSpPr txBox="1"/>
          <p:nvPr/>
        </p:nvSpPr>
        <p:spPr>
          <a:xfrm>
            <a:off x="4562918" y="2556734"/>
            <a:ext cx="1604277" cy="600164"/>
          </a:xfrm>
          <a:prstGeom prst="rect">
            <a:avLst/>
          </a:prstGeom>
          <a:noFill/>
        </p:spPr>
        <p:txBody>
          <a:bodyPr wrap="square" rtlCol="0">
            <a:spAutoFit/>
          </a:bodyPr>
          <a:lstStyle/>
          <a:p>
            <a:r>
              <a:rPr lang="en-US" sz="825" dirty="0"/>
              <a:t>You will see a menu of installed modules available to use functions from. Select </a:t>
            </a:r>
            <a:r>
              <a:rPr lang="en-US" sz="825" b="1" dirty="0"/>
              <a:t>7:ti_rover</a:t>
            </a:r>
            <a:r>
              <a:rPr lang="en-US" sz="825" dirty="0"/>
              <a:t>.</a:t>
            </a:r>
          </a:p>
        </p:txBody>
      </p:sp>
      <p:sp>
        <p:nvSpPr>
          <p:cNvPr id="31" name="TextBox 30">
            <a:extLst>
              <a:ext uri="{FF2B5EF4-FFF2-40B4-BE49-F238E27FC236}">
                <a16:creationId xmlns:a16="http://schemas.microsoft.com/office/drawing/2014/main" id="{A37787E2-A9A2-344E-9301-18C3801F1F00}"/>
              </a:ext>
            </a:extLst>
          </p:cNvPr>
          <p:cNvSpPr txBox="1"/>
          <p:nvPr/>
        </p:nvSpPr>
        <p:spPr>
          <a:xfrm>
            <a:off x="1162051" y="4795029"/>
            <a:ext cx="1555870" cy="1615827"/>
          </a:xfrm>
          <a:prstGeom prst="rect">
            <a:avLst/>
          </a:prstGeom>
          <a:noFill/>
        </p:spPr>
        <p:txBody>
          <a:bodyPr wrap="square" rtlCol="0">
            <a:spAutoFit/>
          </a:bodyPr>
          <a:lstStyle/>
          <a:p>
            <a:r>
              <a:rPr lang="en-US" sz="825" dirty="0"/>
              <a:t>The  </a:t>
            </a:r>
            <a:r>
              <a:rPr lang="en-US" sz="825" dirty="0" err="1"/>
              <a:t>ti_rover</a:t>
            </a:r>
            <a:r>
              <a:rPr lang="en-US" sz="825" dirty="0"/>
              <a:t> module import statement  is pasted to your program. The </a:t>
            </a:r>
            <a:r>
              <a:rPr lang="en-US" sz="825" dirty="0" err="1"/>
              <a:t>ti_rover</a:t>
            </a:r>
            <a:r>
              <a:rPr lang="en-US" sz="825" dirty="0"/>
              <a:t> import statement is required at the beginning of every Rover program. This import statement brings in Rover functions to use in your program, sets Rover’s initial position and sets up communication between the Rover and the Hub. </a:t>
            </a:r>
          </a:p>
        </p:txBody>
      </p:sp>
      <p:sp>
        <p:nvSpPr>
          <p:cNvPr id="20" name="TextBox 19">
            <a:extLst>
              <a:ext uri="{FF2B5EF4-FFF2-40B4-BE49-F238E27FC236}">
                <a16:creationId xmlns:a16="http://schemas.microsoft.com/office/drawing/2014/main" id="{22B9681A-13EE-8E43-B662-8E9B7DAB5042}"/>
              </a:ext>
            </a:extLst>
          </p:cNvPr>
          <p:cNvSpPr txBox="1"/>
          <p:nvPr/>
        </p:nvSpPr>
        <p:spPr>
          <a:xfrm>
            <a:off x="1200150" y="1168005"/>
            <a:ext cx="248786" cy="230832"/>
          </a:xfrm>
          <a:prstGeom prst="rect">
            <a:avLst/>
          </a:prstGeom>
          <a:noFill/>
          <a:ln w="19050">
            <a:solidFill>
              <a:schemeClr val="tx1"/>
            </a:solidFill>
          </a:ln>
        </p:spPr>
        <p:txBody>
          <a:bodyPr wrap="none" rtlCol="0">
            <a:spAutoFit/>
          </a:bodyPr>
          <a:lstStyle/>
          <a:p>
            <a:r>
              <a:rPr lang="en-US" sz="9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917755" y="1216968"/>
            <a:ext cx="248786" cy="230832"/>
          </a:xfrm>
          <a:prstGeom prst="rect">
            <a:avLst/>
          </a:prstGeom>
          <a:noFill/>
          <a:ln w="19050">
            <a:solidFill>
              <a:schemeClr val="tx1"/>
            </a:solidFill>
          </a:ln>
        </p:spPr>
        <p:txBody>
          <a:bodyPr wrap="none" rtlCol="0">
            <a:spAutoFit/>
          </a:bodyPr>
          <a:lstStyle/>
          <a:p>
            <a:r>
              <a:rPr lang="en-US" sz="900" dirty="0"/>
              <a:t>2</a:t>
            </a:r>
          </a:p>
        </p:txBody>
      </p:sp>
      <p:sp>
        <p:nvSpPr>
          <p:cNvPr id="41" name="TextBox 40">
            <a:extLst>
              <a:ext uri="{FF2B5EF4-FFF2-40B4-BE49-F238E27FC236}">
                <a16:creationId xmlns:a16="http://schemas.microsoft.com/office/drawing/2014/main" id="{2B71D8A8-3534-114C-8EDF-5BAFFF42E7D2}"/>
              </a:ext>
            </a:extLst>
          </p:cNvPr>
          <p:cNvSpPr txBox="1"/>
          <p:nvPr/>
        </p:nvSpPr>
        <p:spPr>
          <a:xfrm>
            <a:off x="4572000" y="1175407"/>
            <a:ext cx="248786" cy="230832"/>
          </a:xfrm>
          <a:prstGeom prst="rect">
            <a:avLst/>
          </a:prstGeom>
          <a:noFill/>
          <a:ln w="19050">
            <a:solidFill>
              <a:schemeClr val="tx1"/>
            </a:solidFill>
          </a:ln>
        </p:spPr>
        <p:txBody>
          <a:bodyPr wrap="none" rtlCol="0">
            <a:spAutoFit/>
          </a:bodyPr>
          <a:lstStyle/>
          <a:p>
            <a:r>
              <a:rPr lang="en-US" sz="900" dirty="0"/>
              <a:t>3</a:t>
            </a:r>
          </a:p>
        </p:txBody>
      </p:sp>
      <p:sp>
        <p:nvSpPr>
          <p:cNvPr id="43" name="TextBox 42">
            <a:extLst>
              <a:ext uri="{FF2B5EF4-FFF2-40B4-BE49-F238E27FC236}">
                <a16:creationId xmlns:a16="http://schemas.microsoft.com/office/drawing/2014/main" id="{4782B022-7384-E24A-9155-1D4ADC1A1775}"/>
              </a:ext>
            </a:extLst>
          </p:cNvPr>
          <p:cNvSpPr txBox="1"/>
          <p:nvPr/>
        </p:nvSpPr>
        <p:spPr>
          <a:xfrm>
            <a:off x="6272563" y="1140768"/>
            <a:ext cx="248786" cy="230832"/>
          </a:xfrm>
          <a:prstGeom prst="rect">
            <a:avLst/>
          </a:prstGeom>
          <a:noFill/>
          <a:ln w="19050">
            <a:solidFill>
              <a:schemeClr val="tx1"/>
            </a:solidFill>
          </a:ln>
        </p:spPr>
        <p:txBody>
          <a:bodyPr wrap="none" rtlCol="0">
            <a:spAutoFit/>
          </a:bodyPr>
          <a:lstStyle/>
          <a:p>
            <a:r>
              <a:rPr lang="en-US" sz="900" dirty="0"/>
              <a:t>4</a:t>
            </a:r>
          </a:p>
        </p:txBody>
      </p:sp>
      <p:sp>
        <p:nvSpPr>
          <p:cNvPr id="44" name="TextBox 43">
            <a:extLst>
              <a:ext uri="{FF2B5EF4-FFF2-40B4-BE49-F238E27FC236}">
                <a16:creationId xmlns:a16="http://schemas.microsoft.com/office/drawing/2014/main" id="{2F95D7AD-9813-B64D-A749-33CFA539FC49}"/>
              </a:ext>
            </a:extLst>
          </p:cNvPr>
          <p:cNvSpPr txBox="1"/>
          <p:nvPr/>
        </p:nvSpPr>
        <p:spPr>
          <a:xfrm>
            <a:off x="1197251" y="3368289"/>
            <a:ext cx="248786" cy="230832"/>
          </a:xfrm>
          <a:prstGeom prst="rect">
            <a:avLst/>
          </a:prstGeom>
          <a:noFill/>
          <a:ln w="19050">
            <a:solidFill>
              <a:schemeClr val="tx1"/>
            </a:solidFill>
          </a:ln>
        </p:spPr>
        <p:txBody>
          <a:bodyPr wrap="none" rtlCol="0">
            <a:spAutoFit/>
          </a:bodyPr>
          <a:lstStyle/>
          <a:p>
            <a:r>
              <a:rPr lang="en-US" sz="900" dirty="0"/>
              <a:t>5</a:t>
            </a:r>
          </a:p>
        </p:txBody>
      </p:sp>
      <p:sp>
        <p:nvSpPr>
          <p:cNvPr id="37" name="TextBox 36">
            <a:extLst>
              <a:ext uri="{FF2B5EF4-FFF2-40B4-BE49-F238E27FC236}">
                <a16:creationId xmlns:a16="http://schemas.microsoft.com/office/drawing/2014/main" id="{19D0A1F8-CBD2-1949-BD99-B53867420D28}"/>
              </a:ext>
            </a:extLst>
          </p:cNvPr>
          <p:cNvSpPr txBox="1"/>
          <p:nvPr/>
        </p:nvSpPr>
        <p:spPr>
          <a:xfrm>
            <a:off x="6253734" y="2527684"/>
            <a:ext cx="1754277" cy="219291"/>
          </a:xfrm>
          <a:prstGeom prst="rect">
            <a:avLst/>
          </a:prstGeom>
          <a:noFill/>
        </p:spPr>
        <p:txBody>
          <a:bodyPr wrap="square" rtlCol="0">
            <a:spAutoFit/>
          </a:bodyPr>
          <a:lstStyle/>
          <a:p>
            <a:r>
              <a:rPr lang="en-US" sz="825" dirty="0"/>
              <a:t>Select </a:t>
            </a:r>
            <a:r>
              <a:rPr lang="en-US" sz="825" b="1" dirty="0"/>
              <a:t>1:import </a:t>
            </a:r>
            <a:r>
              <a:rPr lang="en-US" sz="825" b="1" dirty="0" err="1"/>
              <a:t>ti_rover</a:t>
            </a:r>
            <a:r>
              <a:rPr lang="en-US" sz="825" b="1" dirty="0"/>
              <a:t> as </a:t>
            </a:r>
            <a:r>
              <a:rPr lang="en-US" sz="825" b="1" dirty="0" err="1"/>
              <a:t>rv</a:t>
            </a:r>
            <a:r>
              <a:rPr lang="en-US" sz="825" dirty="0" err="1"/>
              <a:t>.</a:t>
            </a:r>
            <a:r>
              <a:rPr lang="en-US" sz="825" dirty="0"/>
              <a:t> </a:t>
            </a:r>
            <a:endParaRPr lang="en-US" sz="825" b="1" dirty="0"/>
          </a:p>
        </p:txBody>
      </p:sp>
      <p:pic>
        <p:nvPicPr>
          <p:cNvPr id="4" name="Picture 3" descr="Text&#10;&#10;Description automatically generated with medium confidence">
            <a:extLst>
              <a:ext uri="{FF2B5EF4-FFF2-40B4-BE49-F238E27FC236}">
                <a16:creationId xmlns:a16="http://schemas.microsoft.com/office/drawing/2014/main" id="{F1716BA0-729E-4746-934C-E218268241EB}"/>
              </a:ext>
            </a:extLst>
          </p:cNvPr>
          <p:cNvPicPr>
            <a:picLocks noChangeAspect="1"/>
          </p:cNvPicPr>
          <p:nvPr/>
        </p:nvPicPr>
        <p:blipFill>
          <a:blip r:embed="rId8"/>
          <a:stretch>
            <a:fillRect/>
          </a:stretch>
        </p:blipFill>
        <p:spPr>
          <a:xfrm>
            <a:off x="1177119" y="1406239"/>
            <a:ext cx="1517770" cy="1144548"/>
          </a:xfrm>
          <a:prstGeom prst="rect">
            <a:avLst/>
          </a:prstGeom>
        </p:spPr>
      </p:pic>
      <p:pic>
        <p:nvPicPr>
          <p:cNvPr id="7" name="Picture 6" descr="Text&#10;&#10;Description automatically generated">
            <a:extLst>
              <a:ext uri="{FF2B5EF4-FFF2-40B4-BE49-F238E27FC236}">
                <a16:creationId xmlns:a16="http://schemas.microsoft.com/office/drawing/2014/main" id="{C4B07DE9-8378-9D40-A293-7719DADD77BD}"/>
              </a:ext>
            </a:extLst>
          </p:cNvPr>
          <p:cNvPicPr>
            <a:picLocks noChangeAspect="1"/>
          </p:cNvPicPr>
          <p:nvPr/>
        </p:nvPicPr>
        <p:blipFill>
          <a:blip r:embed="rId9"/>
          <a:stretch>
            <a:fillRect/>
          </a:stretch>
        </p:blipFill>
        <p:spPr>
          <a:xfrm>
            <a:off x="2930017" y="1439004"/>
            <a:ext cx="1494990" cy="1127369"/>
          </a:xfrm>
          <a:prstGeom prst="rect">
            <a:avLst/>
          </a:prstGeom>
        </p:spPr>
      </p:pic>
    </p:spTree>
    <p:extLst>
      <p:ext uri="{BB962C8B-B14F-4D97-AF65-F5344CB8AC3E}">
        <p14:creationId xmlns:p14="http://schemas.microsoft.com/office/powerpoint/2010/main" val="242243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719F50A6-352F-F34B-B3FA-988FE21E25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08633" y="1149418"/>
            <a:ext cx="1501561" cy="1132325"/>
          </a:xfrm>
          <a:prstGeom prst="rect">
            <a:avLst/>
          </a:prstGeom>
        </p:spPr>
      </p:pic>
      <p:pic>
        <p:nvPicPr>
          <p:cNvPr id="30" name="Picture 29" descr="Text&#10;&#10;Description automatically generated">
            <a:extLst>
              <a:ext uri="{FF2B5EF4-FFF2-40B4-BE49-F238E27FC236}">
                <a16:creationId xmlns:a16="http://schemas.microsoft.com/office/drawing/2014/main" id="{5700A7C0-B58E-814F-8D65-820D50152D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3095" y="4436777"/>
            <a:ext cx="1456953" cy="1098686"/>
          </a:xfrm>
          <a:prstGeom prst="rect">
            <a:avLst/>
          </a:prstGeom>
        </p:spPr>
      </p:pic>
      <p:pic>
        <p:nvPicPr>
          <p:cNvPr id="22" name="Picture 21" descr="Text&#10;&#10;Description automatically generated">
            <a:extLst>
              <a:ext uri="{FF2B5EF4-FFF2-40B4-BE49-F238E27FC236}">
                <a16:creationId xmlns:a16="http://schemas.microsoft.com/office/drawing/2014/main" id="{7F66AFBD-7913-104A-AECD-1CF8C4D6472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53440" y="4425197"/>
            <a:ext cx="1472309" cy="1110266"/>
          </a:xfrm>
          <a:prstGeom prst="rect">
            <a:avLst/>
          </a:prstGeom>
        </p:spPr>
      </p:pic>
      <p:pic>
        <p:nvPicPr>
          <p:cNvPr id="17" name="Picture 16" descr="Text&#10;&#10;Description automatically generated">
            <a:extLst>
              <a:ext uri="{FF2B5EF4-FFF2-40B4-BE49-F238E27FC236}">
                <a16:creationId xmlns:a16="http://schemas.microsoft.com/office/drawing/2014/main" id="{6F9FD285-8795-414F-9FEC-EA17E846C20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92347" y="4426307"/>
            <a:ext cx="1482543" cy="1117983"/>
          </a:xfrm>
          <a:prstGeom prst="rect">
            <a:avLst/>
          </a:prstGeom>
        </p:spPr>
      </p:pic>
      <p:pic>
        <p:nvPicPr>
          <p:cNvPr id="13" name="Picture 12" descr="Text&#10;&#10;Description automatically generated">
            <a:extLst>
              <a:ext uri="{FF2B5EF4-FFF2-40B4-BE49-F238E27FC236}">
                <a16:creationId xmlns:a16="http://schemas.microsoft.com/office/drawing/2014/main" id="{A0E6F0C9-2F8D-684B-8D67-FF295F7A8DE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00150" y="4413779"/>
            <a:ext cx="1489388" cy="1123145"/>
          </a:xfrm>
          <a:prstGeom prst="rect">
            <a:avLst/>
          </a:prstGeom>
        </p:spPr>
      </p:pic>
      <p:pic>
        <p:nvPicPr>
          <p:cNvPr id="11" name="Picture 10" descr="Text&#10;&#10;Description automatically generated">
            <a:extLst>
              <a:ext uri="{FF2B5EF4-FFF2-40B4-BE49-F238E27FC236}">
                <a16:creationId xmlns:a16="http://schemas.microsoft.com/office/drawing/2014/main" id="{019F3AEA-BECC-6246-AC87-5B3F8C69EB1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58502" y="1163189"/>
            <a:ext cx="1449746" cy="1093251"/>
          </a:xfrm>
          <a:prstGeom prst="rect">
            <a:avLst/>
          </a:prstGeom>
        </p:spPr>
      </p:pic>
      <p:pic>
        <p:nvPicPr>
          <p:cNvPr id="5" name="Picture 4" descr="Text&#10;&#10;Description automatically generated">
            <a:extLst>
              <a:ext uri="{FF2B5EF4-FFF2-40B4-BE49-F238E27FC236}">
                <a16:creationId xmlns:a16="http://schemas.microsoft.com/office/drawing/2014/main" id="{1C615DE0-5DF9-894B-812D-5597BF02E9F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935509" y="1156352"/>
            <a:ext cx="1463076" cy="1103303"/>
          </a:xfrm>
          <a:prstGeom prst="rect">
            <a:avLst/>
          </a:prstGeom>
        </p:spPr>
      </p:pic>
      <p:pic>
        <p:nvPicPr>
          <p:cNvPr id="27" name="Picture 26" descr="Text&#10;&#10;Description automatically generated">
            <a:extLst>
              <a:ext uri="{FF2B5EF4-FFF2-40B4-BE49-F238E27FC236}">
                <a16:creationId xmlns:a16="http://schemas.microsoft.com/office/drawing/2014/main" id="{D1EE72C8-DB82-FF45-8474-E4C9B576EA4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91137" y="1115094"/>
            <a:ext cx="1518055" cy="1144763"/>
          </a:xfrm>
          <a:prstGeom prst="rect">
            <a:avLst/>
          </a:prstGeom>
        </p:spPr>
      </p:pic>
      <p:sp>
        <p:nvSpPr>
          <p:cNvPr id="2" name="Title 1"/>
          <p:cNvSpPr>
            <a:spLocks noGrp="1"/>
          </p:cNvSpPr>
          <p:nvPr>
            <p:ph type="title"/>
          </p:nvPr>
        </p:nvSpPr>
        <p:spPr>
          <a:xfrm>
            <a:off x="1255105" y="269287"/>
            <a:ext cx="6686550" cy="742950"/>
          </a:xfrm>
        </p:spPr>
        <p:txBody>
          <a:bodyPr/>
          <a:lstStyle/>
          <a:p>
            <a:r>
              <a:rPr lang="en-US" sz="3000" b="1" dirty="0">
                <a:solidFill>
                  <a:srgbClr val="FF0000"/>
                </a:solidFill>
              </a:rPr>
              <a:t>Entering a TI-Rover Program</a:t>
            </a:r>
          </a:p>
        </p:txBody>
      </p:sp>
      <p:sp>
        <p:nvSpPr>
          <p:cNvPr id="19" name="TextBox 18">
            <a:extLst>
              <a:ext uri="{FF2B5EF4-FFF2-40B4-BE49-F238E27FC236}">
                <a16:creationId xmlns:a16="http://schemas.microsoft.com/office/drawing/2014/main" id="{9A37953F-649B-BA46-A5DA-AB06961DA89A}"/>
              </a:ext>
            </a:extLst>
          </p:cNvPr>
          <p:cNvSpPr txBox="1"/>
          <p:nvPr/>
        </p:nvSpPr>
        <p:spPr>
          <a:xfrm>
            <a:off x="1135989" y="2259655"/>
            <a:ext cx="1721511" cy="727122"/>
          </a:xfrm>
          <a:prstGeom prst="rect">
            <a:avLst/>
          </a:prstGeom>
          <a:noFill/>
        </p:spPr>
        <p:txBody>
          <a:bodyPr wrap="square" rtlCol="0">
            <a:spAutoFit/>
          </a:bodyPr>
          <a:lstStyle/>
          <a:p>
            <a:r>
              <a:rPr lang="en-US" sz="825" dirty="0"/>
              <a:t>You are now ready to enter functions to control your Rover. Navigate to </a:t>
            </a:r>
            <a:r>
              <a:rPr lang="en-US" sz="825"/>
              <a:t>the Rover </a:t>
            </a:r>
            <a:r>
              <a:rPr lang="en-US" sz="825" dirty="0"/>
              <a:t>menus by pressing </a:t>
            </a:r>
            <a:r>
              <a:rPr lang="en-US" sz="825" b="1" dirty="0"/>
              <a:t>[</a:t>
            </a:r>
            <a:r>
              <a:rPr lang="en-US" sz="825" b="1" dirty="0" err="1"/>
              <a:t>Fns</a:t>
            </a:r>
            <a:r>
              <a:rPr lang="en-US" sz="825" b="1" dirty="0"/>
              <a:t>…] </a:t>
            </a:r>
            <a:r>
              <a:rPr lang="en-US" sz="825" dirty="0"/>
              <a:t>then </a:t>
            </a:r>
            <a:r>
              <a:rPr lang="en-US" sz="825" b="1" dirty="0"/>
              <a:t>arrow </a:t>
            </a:r>
            <a:r>
              <a:rPr lang="en-US" sz="825" dirty="0"/>
              <a:t>to the Modul menu. </a:t>
            </a:r>
            <a:endParaRPr lang="en-US" sz="825" b="1" dirty="0"/>
          </a:p>
        </p:txBody>
      </p:sp>
      <p:sp>
        <p:nvSpPr>
          <p:cNvPr id="23" name="TextBox 22">
            <a:extLst>
              <a:ext uri="{FF2B5EF4-FFF2-40B4-BE49-F238E27FC236}">
                <a16:creationId xmlns:a16="http://schemas.microsoft.com/office/drawing/2014/main" id="{CF38707C-69B2-8B42-AC04-74C4836DEE78}"/>
              </a:ext>
            </a:extLst>
          </p:cNvPr>
          <p:cNvSpPr txBox="1"/>
          <p:nvPr/>
        </p:nvSpPr>
        <p:spPr>
          <a:xfrm>
            <a:off x="2859228" y="2314530"/>
            <a:ext cx="1703690" cy="346249"/>
          </a:xfrm>
          <a:prstGeom prst="rect">
            <a:avLst/>
          </a:prstGeom>
          <a:noFill/>
        </p:spPr>
        <p:txBody>
          <a:bodyPr wrap="square" rtlCol="0">
            <a:spAutoFit/>
          </a:bodyPr>
          <a:lstStyle/>
          <a:p>
            <a:r>
              <a:rPr lang="en-US" sz="825" dirty="0"/>
              <a:t>Then</a:t>
            </a:r>
            <a:r>
              <a:rPr lang="en-US" sz="825" b="1" dirty="0"/>
              <a:t> select </a:t>
            </a:r>
            <a:r>
              <a:rPr lang="en-US" sz="825" b="1" dirty="0" err="1"/>
              <a:t>ti_rover</a:t>
            </a:r>
            <a:r>
              <a:rPr lang="en-US" sz="825" b="1" dirty="0"/>
              <a:t>... </a:t>
            </a:r>
            <a:r>
              <a:rPr lang="en-US" sz="825" dirty="0"/>
              <a:t>to see options.</a:t>
            </a:r>
          </a:p>
        </p:txBody>
      </p:sp>
      <p:sp>
        <p:nvSpPr>
          <p:cNvPr id="26" name="TextBox 25">
            <a:extLst>
              <a:ext uri="{FF2B5EF4-FFF2-40B4-BE49-F238E27FC236}">
                <a16:creationId xmlns:a16="http://schemas.microsoft.com/office/drawing/2014/main" id="{F8440037-7134-854D-8F27-162A9A5A4175}"/>
              </a:ext>
            </a:extLst>
          </p:cNvPr>
          <p:cNvSpPr txBox="1"/>
          <p:nvPr/>
        </p:nvSpPr>
        <p:spPr>
          <a:xfrm>
            <a:off x="4529673" y="2281743"/>
            <a:ext cx="1555027" cy="473206"/>
          </a:xfrm>
          <a:prstGeom prst="rect">
            <a:avLst/>
          </a:prstGeom>
          <a:noFill/>
        </p:spPr>
        <p:txBody>
          <a:bodyPr wrap="square" rtlCol="0">
            <a:spAutoFit/>
          </a:bodyPr>
          <a:lstStyle/>
          <a:p>
            <a:r>
              <a:rPr lang="en-US" sz="825" dirty="0"/>
              <a:t>You begin on the Drive menu. </a:t>
            </a:r>
            <a:r>
              <a:rPr lang="en-US" sz="825" b="1" dirty="0"/>
              <a:t>Select </a:t>
            </a:r>
            <a:r>
              <a:rPr lang="en-US" sz="825" dirty="0"/>
              <a:t>the </a:t>
            </a:r>
            <a:r>
              <a:rPr lang="en-US" sz="825" b="1" dirty="0"/>
              <a:t>2:forward() </a:t>
            </a:r>
            <a:r>
              <a:rPr lang="en-US" sz="825" dirty="0"/>
              <a:t>function.</a:t>
            </a:r>
            <a:endParaRPr lang="en-US" sz="825" b="1" dirty="0"/>
          </a:p>
        </p:txBody>
      </p:sp>
      <p:sp>
        <p:nvSpPr>
          <p:cNvPr id="31" name="TextBox 30">
            <a:extLst>
              <a:ext uri="{FF2B5EF4-FFF2-40B4-BE49-F238E27FC236}">
                <a16:creationId xmlns:a16="http://schemas.microsoft.com/office/drawing/2014/main" id="{A37787E2-A9A2-344E-9301-18C3801F1F00}"/>
              </a:ext>
            </a:extLst>
          </p:cNvPr>
          <p:cNvSpPr txBox="1"/>
          <p:nvPr/>
        </p:nvSpPr>
        <p:spPr>
          <a:xfrm>
            <a:off x="1162051" y="5549367"/>
            <a:ext cx="1555870" cy="727122"/>
          </a:xfrm>
          <a:prstGeom prst="rect">
            <a:avLst/>
          </a:prstGeom>
          <a:noFill/>
        </p:spPr>
        <p:txBody>
          <a:bodyPr wrap="square" rtlCol="0">
            <a:spAutoFit/>
          </a:bodyPr>
          <a:lstStyle/>
          <a:p>
            <a:r>
              <a:rPr lang="en-US" sz="825" dirty="0"/>
              <a:t>Navigate to the Drive menu again by press </a:t>
            </a:r>
            <a:r>
              <a:rPr lang="en-US" sz="825" b="1" dirty="0"/>
              <a:t>[</a:t>
            </a:r>
            <a:r>
              <a:rPr lang="en-US" sz="825" b="1" dirty="0" err="1"/>
              <a:t>fns</a:t>
            </a:r>
            <a:r>
              <a:rPr lang="en-US" sz="825" b="1" dirty="0"/>
              <a:t>…]</a:t>
            </a:r>
            <a:r>
              <a:rPr lang="en-US" sz="825" dirty="0"/>
              <a:t>,</a:t>
            </a:r>
            <a:r>
              <a:rPr lang="en-US" sz="825" b="1" dirty="0"/>
              <a:t> left arrow</a:t>
            </a:r>
            <a:r>
              <a:rPr lang="en-US" sz="825" dirty="0"/>
              <a:t>, </a:t>
            </a:r>
            <a:r>
              <a:rPr lang="en-US" sz="825" b="1" dirty="0"/>
              <a:t>7:ti_rover...</a:t>
            </a:r>
            <a:r>
              <a:rPr lang="en-US" sz="825" dirty="0"/>
              <a:t>,</a:t>
            </a:r>
            <a:r>
              <a:rPr lang="en-US" sz="825" b="1" dirty="0"/>
              <a:t>4:left() </a:t>
            </a:r>
            <a:r>
              <a:rPr lang="en-US" sz="825" dirty="0"/>
              <a:t>to select the </a:t>
            </a:r>
            <a:r>
              <a:rPr lang="en-US" sz="825" b="1" dirty="0"/>
              <a:t>left turn function</a:t>
            </a:r>
            <a:r>
              <a:rPr lang="en-US" sz="825" dirty="0"/>
              <a:t>. </a:t>
            </a:r>
          </a:p>
        </p:txBody>
      </p:sp>
      <p:sp>
        <p:nvSpPr>
          <p:cNvPr id="28" name="TextBox 27">
            <a:extLst>
              <a:ext uri="{FF2B5EF4-FFF2-40B4-BE49-F238E27FC236}">
                <a16:creationId xmlns:a16="http://schemas.microsoft.com/office/drawing/2014/main" id="{A08E6D36-7E1C-944A-8CFF-6C572FC8F70F}"/>
              </a:ext>
            </a:extLst>
          </p:cNvPr>
          <p:cNvSpPr txBox="1"/>
          <p:nvPr/>
        </p:nvSpPr>
        <p:spPr>
          <a:xfrm>
            <a:off x="2810201" y="5572162"/>
            <a:ext cx="1482545" cy="600164"/>
          </a:xfrm>
          <a:prstGeom prst="rect">
            <a:avLst/>
          </a:prstGeom>
          <a:noFill/>
        </p:spPr>
        <p:txBody>
          <a:bodyPr wrap="square" rtlCol="0">
            <a:spAutoFit/>
          </a:bodyPr>
          <a:lstStyle/>
          <a:p>
            <a:r>
              <a:rPr lang="en-US" sz="825" b="1" dirty="0"/>
              <a:t>Enter a value </a:t>
            </a:r>
            <a:r>
              <a:rPr lang="en-US" sz="825" dirty="0"/>
              <a:t>for the angle to turn in degrees. Press </a:t>
            </a:r>
            <a:r>
              <a:rPr lang="en-US" sz="825" b="1" dirty="0"/>
              <a:t>[2</a:t>
            </a:r>
            <a:r>
              <a:rPr lang="en-US" sz="825" b="1" baseline="30000" dirty="0"/>
              <a:t>nd</a:t>
            </a:r>
            <a:r>
              <a:rPr lang="en-US" sz="825" b="1" dirty="0"/>
              <a:t>] [enter] </a:t>
            </a:r>
            <a:r>
              <a:rPr lang="en-US" sz="825" dirty="0"/>
              <a:t>to move to the next statement.</a:t>
            </a:r>
          </a:p>
        </p:txBody>
      </p:sp>
      <p:sp>
        <p:nvSpPr>
          <p:cNvPr id="20" name="TextBox 19">
            <a:extLst>
              <a:ext uri="{FF2B5EF4-FFF2-40B4-BE49-F238E27FC236}">
                <a16:creationId xmlns:a16="http://schemas.microsoft.com/office/drawing/2014/main" id="{22B9681A-13EE-8E43-B662-8E9B7DAB5042}"/>
              </a:ext>
            </a:extLst>
          </p:cNvPr>
          <p:cNvSpPr txBox="1"/>
          <p:nvPr/>
        </p:nvSpPr>
        <p:spPr>
          <a:xfrm>
            <a:off x="1200150" y="878523"/>
            <a:ext cx="248786" cy="230832"/>
          </a:xfrm>
          <a:prstGeom prst="rect">
            <a:avLst/>
          </a:prstGeom>
          <a:noFill/>
          <a:ln w="19050">
            <a:solidFill>
              <a:schemeClr val="tx1"/>
            </a:solidFill>
          </a:ln>
        </p:spPr>
        <p:txBody>
          <a:bodyPr wrap="none" rtlCol="0">
            <a:spAutoFit/>
          </a:bodyPr>
          <a:lstStyle/>
          <a:p>
            <a:r>
              <a:rPr lang="en-US" sz="9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917755" y="877457"/>
            <a:ext cx="248786" cy="230832"/>
          </a:xfrm>
          <a:prstGeom prst="rect">
            <a:avLst/>
          </a:prstGeom>
          <a:noFill/>
          <a:ln w="19050">
            <a:solidFill>
              <a:schemeClr val="tx1"/>
            </a:solidFill>
          </a:ln>
        </p:spPr>
        <p:txBody>
          <a:bodyPr wrap="none" rtlCol="0">
            <a:spAutoFit/>
          </a:bodyPr>
          <a:lstStyle/>
          <a:p>
            <a:r>
              <a:rPr lang="en-US" sz="900" dirty="0"/>
              <a:t>2</a:t>
            </a:r>
          </a:p>
        </p:txBody>
      </p:sp>
      <p:sp>
        <p:nvSpPr>
          <p:cNvPr id="41" name="TextBox 40">
            <a:extLst>
              <a:ext uri="{FF2B5EF4-FFF2-40B4-BE49-F238E27FC236}">
                <a16:creationId xmlns:a16="http://schemas.microsoft.com/office/drawing/2014/main" id="{2B71D8A8-3534-114C-8EDF-5BAFFF42E7D2}"/>
              </a:ext>
            </a:extLst>
          </p:cNvPr>
          <p:cNvSpPr txBox="1"/>
          <p:nvPr/>
        </p:nvSpPr>
        <p:spPr>
          <a:xfrm>
            <a:off x="4598380" y="884262"/>
            <a:ext cx="248786" cy="230832"/>
          </a:xfrm>
          <a:prstGeom prst="rect">
            <a:avLst/>
          </a:prstGeom>
          <a:noFill/>
          <a:ln w="19050">
            <a:solidFill>
              <a:schemeClr val="tx1"/>
            </a:solidFill>
          </a:ln>
        </p:spPr>
        <p:txBody>
          <a:bodyPr wrap="none" rtlCol="0">
            <a:spAutoFit/>
          </a:bodyPr>
          <a:lstStyle/>
          <a:p>
            <a:r>
              <a:rPr lang="en-US" sz="900" dirty="0"/>
              <a:t>3</a:t>
            </a:r>
          </a:p>
        </p:txBody>
      </p:sp>
      <p:sp>
        <p:nvSpPr>
          <p:cNvPr id="43" name="TextBox 42">
            <a:extLst>
              <a:ext uri="{FF2B5EF4-FFF2-40B4-BE49-F238E27FC236}">
                <a16:creationId xmlns:a16="http://schemas.microsoft.com/office/drawing/2014/main" id="{4782B022-7384-E24A-9155-1D4ADC1A1775}"/>
              </a:ext>
            </a:extLst>
          </p:cNvPr>
          <p:cNvSpPr txBox="1"/>
          <p:nvPr/>
        </p:nvSpPr>
        <p:spPr>
          <a:xfrm>
            <a:off x="6271115" y="838200"/>
            <a:ext cx="248786" cy="230832"/>
          </a:xfrm>
          <a:prstGeom prst="rect">
            <a:avLst/>
          </a:prstGeom>
          <a:noFill/>
          <a:ln w="19050">
            <a:solidFill>
              <a:schemeClr val="tx1"/>
            </a:solidFill>
          </a:ln>
        </p:spPr>
        <p:txBody>
          <a:bodyPr wrap="none" rtlCol="0">
            <a:spAutoFit/>
          </a:bodyPr>
          <a:lstStyle/>
          <a:p>
            <a:r>
              <a:rPr lang="en-US" sz="900" dirty="0"/>
              <a:t>4</a:t>
            </a:r>
          </a:p>
        </p:txBody>
      </p:sp>
      <p:sp>
        <p:nvSpPr>
          <p:cNvPr id="44" name="TextBox 43">
            <a:extLst>
              <a:ext uri="{FF2B5EF4-FFF2-40B4-BE49-F238E27FC236}">
                <a16:creationId xmlns:a16="http://schemas.microsoft.com/office/drawing/2014/main" id="{2F95D7AD-9813-B64D-A749-33CFA539FC49}"/>
              </a:ext>
            </a:extLst>
          </p:cNvPr>
          <p:cNvSpPr txBox="1"/>
          <p:nvPr/>
        </p:nvSpPr>
        <p:spPr>
          <a:xfrm>
            <a:off x="1197251" y="4158719"/>
            <a:ext cx="248786" cy="230832"/>
          </a:xfrm>
          <a:prstGeom prst="rect">
            <a:avLst/>
          </a:prstGeom>
          <a:noFill/>
          <a:ln w="19050">
            <a:solidFill>
              <a:schemeClr val="tx1"/>
            </a:solidFill>
          </a:ln>
        </p:spPr>
        <p:txBody>
          <a:bodyPr wrap="none" rtlCol="0">
            <a:spAutoFit/>
          </a:bodyPr>
          <a:lstStyle/>
          <a:p>
            <a:r>
              <a:rPr lang="en-US" sz="900" dirty="0"/>
              <a:t>5</a:t>
            </a:r>
          </a:p>
        </p:txBody>
      </p:sp>
      <p:sp>
        <p:nvSpPr>
          <p:cNvPr id="45" name="TextBox 44">
            <a:extLst>
              <a:ext uri="{FF2B5EF4-FFF2-40B4-BE49-F238E27FC236}">
                <a16:creationId xmlns:a16="http://schemas.microsoft.com/office/drawing/2014/main" id="{AE41FCA4-8454-0B44-8F72-179130417249}"/>
              </a:ext>
            </a:extLst>
          </p:cNvPr>
          <p:cNvSpPr txBox="1"/>
          <p:nvPr/>
        </p:nvSpPr>
        <p:spPr>
          <a:xfrm>
            <a:off x="2889073" y="4167603"/>
            <a:ext cx="248786" cy="230832"/>
          </a:xfrm>
          <a:prstGeom prst="rect">
            <a:avLst/>
          </a:prstGeom>
          <a:noFill/>
          <a:ln w="19050">
            <a:solidFill>
              <a:schemeClr val="tx1"/>
            </a:solidFill>
          </a:ln>
        </p:spPr>
        <p:txBody>
          <a:bodyPr wrap="none" rtlCol="0">
            <a:spAutoFit/>
          </a:bodyPr>
          <a:lstStyle/>
          <a:p>
            <a:r>
              <a:rPr lang="en-US" sz="900" dirty="0"/>
              <a:t>6</a:t>
            </a:r>
          </a:p>
        </p:txBody>
      </p:sp>
      <p:sp>
        <p:nvSpPr>
          <p:cNvPr id="37" name="TextBox 36">
            <a:extLst>
              <a:ext uri="{FF2B5EF4-FFF2-40B4-BE49-F238E27FC236}">
                <a16:creationId xmlns:a16="http://schemas.microsoft.com/office/drawing/2014/main" id="{19D0A1F8-CBD2-1949-BD99-B53867420D28}"/>
              </a:ext>
            </a:extLst>
          </p:cNvPr>
          <p:cNvSpPr txBox="1"/>
          <p:nvPr/>
        </p:nvSpPr>
        <p:spPr>
          <a:xfrm>
            <a:off x="6163660" y="2279438"/>
            <a:ext cx="1894898" cy="2219838"/>
          </a:xfrm>
          <a:prstGeom prst="rect">
            <a:avLst/>
          </a:prstGeom>
          <a:noFill/>
        </p:spPr>
        <p:txBody>
          <a:bodyPr wrap="square" rtlCol="0">
            <a:spAutoFit/>
          </a:bodyPr>
          <a:lstStyle/>
          <a:p>
            <a:r>
              <a:rPr lang="en-US" sz="825" b="1" dirty="0"/>
              <a:t>Enter a value</a:t>
            </a:r>
            <a:r>
              <a:rPr lang="en-US" sz="825" dirty="0"/>
              <a:t> for the number of Rover units to drive forward. </a:t>
            </a:r>
            <a:r>
              <a:rPr lang="en-US" sz="825" b="1" dirty="0"/>
              <a:t>Arrow to the end of the statement</a:t>
            </a:r>
            <a:r>
              <a:rPr lang="en-US" sz="825" dirty="0"/>
              <a:t> and press </a:t>
            </a:r>
            <a:r>
              <a:rPr lang="en-US" sz="825" b="1" dirty="0"/>
              <a:t>[enter] </a:t>
            </a:r>
            <a:r>
              <a:rPr lang="en-US" sz="825" dirty="0"/>
              <a:t>to move to the next statement.</a:t>
            </a:r>
          </a:p>
          <a:p>
            <a:endParaRPr lang="en-US" sz="825" dirty="0"/>
          </a:p>
          <a:p>
            <a:r>
              <a:rPr lang="en-US" sz="800" dirty="0"/>
              <a:t>A faster approach is to use </a:t>
            </a:r>
            <a:r>
              <a:rPr lang="en-US" sz="800" b="1" dirty="0"/>
              <a:t>[2nd] [enter] </a:t>
            </a:r>
            <a:r>
              <a:rPr lang="en-US" sz="800" dirty="0"/>
              <a:t>from any place on a line to complete the statement and move the cursor to the beginning of a blank line below.</a:t>
            </a:r>
          </a:p>
          <a:p>
            <a:endParaRPr lang="en-US" sz="800" b="1" dirty="0"/>
          </a:p>
          <a:p>
            <a:r>
              <a:rPr lang="en-US" sz="800" b="1" dirty="0"/>
              <a:t>Note:</a:t>
            </a:r>
            <a:r>
              <a:rPr lang="en-US" sz="800" dirty="0"/>
              <a:t> It is important that each statement begin on a new line.</a:t>
            </a:r>
          </a:p>
          <a:p>
            <a:endParaRPr lang="en-US" sz="825" dirty="0"/>
          </a:p>
          <a:p>
            <a:endParaRPr lang="en-US" sz="825" dirty="0"/>
          </a:p>
          <a:p>
            <a:endParaRPr lang="en-US" sz="825" dirty="0"/>
          </a:p>
        </p:txBody>
      </p:sp>
      <p:sp>
        <p:nvSpPr>
          <p:cNvPr id="51" name="TextBox 50">
            <a:extLst>
              <a:ext uri="{FF2B5EF4-FFF2-40B4-BE49-F238E27FC236}">
                <a16:creationId xmlns:a16="http://schemas.microsoft.com/office/drawing/2014/main" id="{BCCF8F86-FEDA-1848-93DE-9BDC1FBC0ABF}"/>
              </a:ext>
            </a:extLst>
          </p:cNvPr>
          <p:cNvSpPr txBox="1"/>
          <p:nvPr/>
        </p:nvSpPr>
        <p:spPr>
          <a:xfrm>
            <a:off x="4560532" y="4182947"/>
            <a:ext cx="248786" cy="230832"/>
          </a:xfrm>
          <a:prstGeom prst="rect">
            <a:avLst/>
          </a:prstGeom>
          <a:noFill/>
          <a:ln w="19050">
            <a:solidFill>
              <a:schemeClr val="tx1"/>
            </a:solidFill>
          </a:ln>
        </p:spPr>
        <p:txBody>
          <a:bodyPr wrap="none" rtlCol="0">
            <a:spAutoFit/>
          </a:bodyPr>
          <a:lstStyle/>
          <a:p>
            <a:r>
              <a:rPr lang="en-US" sz="900" dirty="0"/>
              <a:t>7</a:t>
            </a:r>
          </a:p>
        </p:txBody>
      </p:sp>
      <p:sp>
        <p:nvSpPr>
          <p:cNvPr id="54" name="TextBox 53">
            <a:extLst>
              <a:ext uri="{FF2B5EF4-FFF2-40B4-BE49-F238E27FC236}">
                <a16:creationId xmlns:a16="http://schemas.microsoft.com/office/drawing/2014/main" id="{A006B1DF-A368-AE4E-9F55-C6A2F4A02ACC}"/>
              </a:ext>
            </a:extLst>
          </p:cNvPr>
          <p:cNvSpPr txBox="1"/>
          <p:nvPr/>
        </p:nvSpPr>
        <p:spPr>
          <a:xfrm>
            <a:off x="4489186" y="5572162"/>
            <a:ext cx="1621008" cy="854080"/>
          </a:xfrm>
          <a:prstGeom prst="rect">
            <a:avLst/>
          </a:prstGeom>
          <a:noFill/>
        </p:spPr>
        <p:txBody>
          <a:bodyPr wrap="square" rtlCol="0">
            <a:spAutoFit/>
          </a:bodyPr>
          <a:lstStyle/>
          <a:p>
            <a:r>
              <a:rPr lang="en-US" sz="825" dirty="0"/>
              <a:t>Navigate to the Drive menu again, then select </a:t>
            </a:r>
            <a:r>
              <a:rPr lang="en-US" sz="825" b="1" dirty="0"/>
              <a:t>2:forward()</a:t>
            </a:r>
            <a:r>
              <a:rPr lang="en-US" sz="825" dirty="0"/>
              <a:t>. After the function is pasted </a:t>
            </a:r>
            <a:r>
              <a:rPr lang="en-US" sz="825" b="1" dirty="0"/>
              <a:t>enter the Rover units</a:t>
            </a:r>
            <a:r>
              <a:rPr lang="en-US" sz="825" dirty="0"/>
              <a:t> to drive. Press </a:t>
            </a:r>
            <a:r>
              <a:rPr lang="en-US" sz="825" b="1" dirty="0"/>
              <a:t>[2</a:t>
            </a:r>
            <a:r>
              <a:rPr lang="en-US" sz="825" b="1" baseline="30000" dirty="0"/>
              <a:t>nd</a:t>
            </a:r>
            <a:r>
              <a:rPr lang="en-US" sz="825" b="1" dirty="0"/>
              <a:t>] [enter] </a:t>
            </a:r>
            <a:r>
              <a:rPr lang="en-US" sz="825" dirty="0"/>
              <a:t>to move to the next statement..</a:t>
            </a:r>
          </a:p>
        </p:txBody>
      </p:sp>
      <p:sp>
        <p:nvSpPr>
          <p:cNvPr id="42" name="TextBox 41">
            <a:extLst>
              <a:ext uri="{FF2B5EF4-FFF2-40B4-BE49-F238E27FC236}">
                <a16:creationId xmlns:a16="http://schemas.microsoft.com/office/drawing/2014/main" id="{C149C132-EEF6-5D4C-A0BC-F3F0A1E60DC0}"/>
              </a:ext>
            </a:extLst>
          </p:cNvPr>
          <p:cNvSpPr txBox="1"/>
          <p:nvPr/>
        </p:nvSpPr>
        <p:spPr>
          <a:xfrm>
            <a:off x="6304425" y="4182947"/>
            <a:ext cx="248786" cy="230832"/>
          </a:xfrm>
          <a:prstGeom prst="rect">
            <a:avLst/>
          </a:prstGeom>
          <a:noFill/>
          <a:ln w="19050">
            <a:solidFill>
              <a:schemeClr val="tx1"/>
            </a:solidFill>
          </a:ln>
        </p:spPr>
        <p:txBody>
          <a:bodyPr wrap="none" rtlCol="0">
            <a:spAutoFit/>
          </a:bodyPr>
          <a:lstStyle/>
          <a:p>
            <a:r>
              <a:rPr lang="en-US" sz="900" dirty="0"/>
              <a:t>8</a:t>
            </a:r>
          </a:p>
        </p:txBody>
      </p:sp>
      <p:sp>
        <p:nvSpPr>
          <p:cNvPr id="46" name="TextBox 45">
            <a:extLst>
              <a:ext uri="{FF2B5EF4-FFF2-40B4-BE49-F238E27FC236}">
                <a16:creationId xmlns:a16="http://schemas.microsoft.com/office/drawing/2014/main" id="{EEC7E189-5BB9-834F-B981-46238C477E34}"/>
              </a:ext>
            </a:extLst>
          </p:cNvPr>
          <p:cNvSpPr txBox="1"/>
          <p:nvPr/>
        </p:nvSpPr>
        <p:spPr>
          <a:xfrm>
            <a:off x="6233079" y="5572162"/>
            <a:ext cx="1482545" cy="473206"/>
          </a:xfrm>
          <a:prstGeom prst="rect">
            <a:avLst/>
          </a:prstGeom>
          <a:noFill/>
        </p:spPr>
        <p:txBody>
          <a:bodyPr wrap="square" rtlCol="0">
            <a:spAutoFit/>
          </a:bodyPr>
          <a:lstStyle/>
          <a:p>
            <a:r>
              <a:rPr lang="en-US" sz="825" dirty="0"/>
              <a:t>You are now ready to run your TI-Rover program.</a:t>
            </a:r>
          </a:p>
          <a:p>
            <a:r>
              <a:rPr lang="en-US" sz="825" dirty="0"/>
              <a:t>.</a:t>
            </a:r>
          </a:p>
        </p:txBody>
      </p:sp>
    </p:spTree>
    <p:extLst>
      <p:ext uri="{BB962C8B-B14F-4D97-AF65-F5344CB8AC3E}">
        <p14:creationId xmlns:p14="http://schemas.microsoft.com/office/powerpoint/2010/main" val="3586350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FE66392-AE68-B245-9CA5-F797990853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7396" y="1349421"/>
            <a:ext cx="1538006" cy="1159808"/>
          </a:xfrm>
          <a:prstGeom prst="rect">
            <a:avLst/>
          </a:prstGeom>
        </p:spPr>
      </p:pic>
      <p:pic>
        <p:nvPicPr>
          <p:cNvPr id="5" name="Picture 4" descr="Text&#10;&#10;Description automatically generated">
            <a:extLst>
              <a:ext uri="{FF2B5EF4-FFF2-40B4-BE49-F238E27FC236}">
                <a16:creationId xmlns:a16="http://schemas.microsoft.com/office/drawing/2014/main" id="{5E2E7EC1-52D0-CF44-B2ED-7754CD4AC9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9074" y="1314355"/>
            <a:ext cx="1543238" cy="1163753"/>
          </a:xfrm>
          <a:prstGeom prst="rect">
            <a:avLst/>
          </a:prstGeom>
        </p:spPr>
      </p:pic>
      <p:sp>
        <p:nvSpPr>
          <p:cNvPr id="2" name="Title 1"/>
          <p:cNvSpPr>
            <a:spLocks noGrp="1"/>
          </p:cNvSpPr>
          <p:nvPr>
            <p:ph type="title"/>
          </p:nvPr>
        </p:nvSpPr>
        <p:spPr>
          <a:xfrm>
            <a:off x="1324543" y="357334"/>
            <a:ext cx="6686550" cy="742950"/>
          </a:xfrm>
        </p:spPr>
        <p:txBody>
          <a:bodyPr/>
          <a:lstStyle/>
          <a:p>
            <a:r>
              <a:rPr lang="en-US" sz="2700" b="1" dirty="0">
                <a:solidFill>
                  <a:srgbClr val="FF0000"/>
                </a:solidFill>
              </a:rPr>
              <a:t>Running a TI-Rover Program</a:t>
            </a:r>
          </a:p>
        </p:txBody>
      </p:sp>
      <p:sp>
        <p:nvSpPr>
          <p:cNvPr id="19" name="TextBox 18">
            <a:extLst>
              <a:ext uri="{FF2B5EF4-FFF2-40B4-BE49-F238E27FC236}">
                <a16:creationId xmlns:a16="http://schemas.microsoft.com/office/drawing/2014/main" id="{9A37953F-649B-BA46-A5DA-AB06961DA89A}"/>
              </a:ext>
            </a:extLst>
          </p:cNvPr>
          <p:cNvSpPr txBox="1"/>
          <p:nvPr/>
        </p:nvSpPr>
        <p:spPr>
          <a:xfrm>
            <a:off x="1135989" y="2524542"/>
            <a:ext cx="1721511" cy="2123658"/>
          </a:xfrm>
          <a:prstGeom prst="rect">
            <a:avLst/>
          </a:prstGeom>
          <a:noFill/>
        </p:spPr>
        <p:txBody>
          <a:bodyPr wrap="square" rtlCol="0">
            <a:spAutoFit/>
          </a:bodyPr>
          <a:lstStyle/>
          <a:p>
            <a:r>
              <a:rPr lang="en-US" sz="825" dirty="0"/>
              <a:t>You are now ready to run your program.</a:t>
            </a:r>
          </a:p>
          <a:p>
            <a:endParaRPr lang="en-US" sz="825" dirty="0"/>
          </a:p>
          <a:p>
            <a:r>
              <a:rPr lang="en-US" sz="825" dirty="0"/>
              <a:t>Before pressing </a:t>
            </a:r>
            <a:r>
              <a:rPr lang="en-US" sz="825" b="1" dirty="0"/>
              <a:t>[Run] </a:t>
            </a:r>
            <a:r>
              <a:rPr lang="en-US" sz="825" dirty="0"/>
              <a:t>go through the pre-drive checklist.</a:t>
            </a:r>
          </a:p>
          <a:p>
            <a:pPr marL="171450" indent="-171450">
              <a:buAutoNum type="arabicPeriod"/>
            </a:pPr>
            <a:r>
              <a:rPr lang="en-US" sz="825" dirty="0"/>
              <a:t>Make sure that TI-Rover is turned ON.</a:t>
            </a:r>
          </a:p>
          <a:p>
            <a:pPr marL="171450" indent="-171450">
              <a:buAutoNum type="arabicPeriod"/>
            </a:pPr>
            <a:r>
              <a:rPr lang="en-US" sz="825" dirty="0"/>
              <a:t>Make sure that the calculator unit-to-unit cable is connected to the Hub inside the Rover. Plug the B end of the cable into the Data USB B port of the Hub. Plug the A end of the cable into the calculator.</a:t>
            </a:r>
          </a:p>
          <a:p>
            <a:pPr marL="171450" indent="-171450">
              <a:buAutoNum type="arabicPeriod"/>
            </a:pPr>
            <a:r>
              <a:rPr lang="en-US" sz="825" dirty="0"/>
              <a:t>Press </a:t>
            </a:r>
            <a:r>
              <a:rPr lang="en-US" sz="825" b="1" dirty="0"/>
              <a:t>[Run]</a:t>
            </a:r>
            <a:r>
              <a:rPr lang="en-US" sz="825" dirty="0"/>
              <a:t>.</a:t>
            </a:r>
          </a:p>
        </p:txBody>
      </p:sp>
      <p:sp>
        <p:nvSpPr>
          <p:cNvPr id="20" name="TextBox 19">
            <a:extLst>
              <a:ext uri="{FF2B5EF4-FFF2-40B4-BE49-F238E27FC236}">
                <a16:creationId xmlns:a16="http://schemas.microsoft.com/office/drawing/2014/main" id="{22B9681A-13EE-8E43-B662-8E9B7DAB5042}"/>
              </a:ext>
            </a:extLst>
          </p:cNvPr>
          <p:cNvSpPr txBox="1"/>
          <p:nvPr/>
        </p:nvSpPr>
        <p:spPr>
          <a:xfrm>
            <a:off x="1200150" y="1084589"/>
            <a:ext cx="248786" cy="230832"/>
          </a:xfrm>
          <a:prstGeom prst="rect">
            <a:avLst/>
          </a:prstGeom>
          <a:noFill/>
          <a:ln w="19050">
            <a:solidFill>
              <a:schemeClr val="tx1"/>
            </a:solidFill>
          </a:ln>
        </p:spPr>
        <p:txBody>
          <a:bodyPr wrap="none" rtlCol="0">
            <a:spAutoFit/>
          </a:bodyPr>
          <a:lstStyle/>
          <a:p>
            <a:r>
              <a:rPr lang="en-US" sz="9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917755" y="1083523"/>
            <a:ext cx="248786" cy="230832"/>
          </a:xfrm>
          <a:prstGeom prst="rect">
            <a:avLst/>
          </a:prstGeom>
          <a:noFill/>
          <a:ln w="19050">
            <a:solidFill>
              <a:schemeClr val="tx1"/>
            </a:solidFill>
          </a:ln>
        </p:spPr>
        <p:txBody>
          <a:bodyPr wrap="none" rtlCol="0">
            <a:spAutoFit/>
          </a:bodyPr>
          <a:lstStyle/>
          <a:p>
            <a:r>
              <a:rPr lang="en-US" sz="900" dirty="0"/>
              <a:t>2</a:t>
            </a:r>
          </a:p>
        </p:txBody>
      </p:sp>
      <p:sp>
        <p:nvSpPr>
          <p:cNvPr id="22" name="TextBox 21">
            <a:extLst>
              <a:ext uri="{FF2B5EF4-FFF2-40B4-BE49-F238E27FC236}">
                <a16:creationId xmlns:a16="http://schemas.microsoft.com/office/drawing/2014/main" id="{61D84262-6084-A742-AE3E-08F6D539CA25}"/>
              </a:ext>
            </a:extLst>
          </p:cNvPr>
          <p:cNvSpPr txBox="1"/>
          <p:nvPr/>
        </p:nvSpPr>
        <p:spPr>
          <a:xfrm>
            <a:off x="2910731" y="2570079"/>
            <a:ext cx="1503168" cy="1869743"/>
          </a:xfrm>
          <a:prstGeom prst="rect">
            <a:avLst/>
          </a:prstGeom>
          <a:noFill/>
        </p:spPr>
        <p:txBody>
          <a:bodyPr wrap="square" rtlCol="0">
            <a:spAutoFit/>
          </a:bodyPr>
          <a:lstStyle/>
          <a:p>
            <a:r>
              <a:rPr lang="en-US" sz="825" dirty="0"/>
              <a:t>The program will run in the Python shell. You will receive messages on the status of the program.</a:t>
            </a:r>
          </a:p>
          <a:p>
            <a:endParaRPr lang="en-US" sz="825" b="1" dirty="0"/>
          </a:p>
          <a:p>
            <a:r>
              <a:rPr lang="en-US" sz="825" dirty="0"/>
              <a:t>You can run the program again by pressing </a:t>
            </a:r>
            <a:r>
              <a:rPr lang="en-US" sz="825" b="1" dirty="0"/>
              <a:t>[Tools]  </a:t>
            </a:r>
            <a:r>
              <a:rPr lang="en-US" sz="825" dirty="0"/>
              <a:t>and selecting </a:t>
            </a:r>
            <a:r>
              <a:rPr lang="en-US" sz="825" b="1" dirty="0"/>
              <a:t>1:Rerun Last Program </a:t>
            </a:r>
            <a:r>
              <a:rPr lang="en-US" sz="825" dirty="0"/>
              <a:t>from the menu.</a:t>
            </a:r>
          </a:p>
          <a:p>
            <a:endParaRPr lang="en-US" sz="825" dirty="0"/>
          </a:p>
          <a:p>
            <a:r>
              <a:rPr lang="en-US" sz="825" dirty="0"/>
              <a:t>You can return to the program editor  by pressing </a:t>
            </a:r>
            <a:r>
              <a:rPr lang="en-US" sz="825" b="1" dirty="0"/>
              <a:t>[Editor]</a:t>
            </a:r>
            <a:r>
              <a:rPr lang="en-US" sz="825" dirty="0"/>
              <a:t>.</a:t>
            </a:r>
          </a:p>
          <a:p>
            <a:endParaRPr lang="en-US" sz="825" dirty="0"/>
          </a:p>
        </p:txBody>
      </p:sp>
      <p:pic>
        <p:nvPicPr>
          <p:cNvPr id="14" name="Picture 2">
            <a:extLst>
              <a:ext uri="{FF2B5EF4-FFF2-40B4-BE49-F238E27FC236}">
                <a16:creationId xmlns:a16="http://schemas.microsoft.com/office/drawing/2014/main" id="{CAA6C1BB-14CF-194C-969C-C0D77C66B8D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53478" y="4369207"/>
            <a:ext cx="2920841" cy="19472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15E07DB-1E5A-3946-AEB3-69C407575B4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19800" y="2221628"/>
            <a:ext cx="2916394" cy="1947226"/>
          </a:xfrm>
          <a:prstGeom prst="rect">
            <a:avLst/>
          </a:prstGeom>
        </p:spPr>
      </p:pic>
    </p:spTree>
    <p:extLst>
      <p:ext uri="{BB962C8B-B14F-4D97-AF65-F5344CB8AC3E}">
        <p14:creationId xmlns:p14="http://schemas.microsoft.com/office/powerpoint/2010/main" val="3317595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ext&#10;&#10;Description automatically generated">
            <a:extLst>
              <a:ext uri="{FF2B5EF4-FFF2-40B4-BE49-F238E27FC236}">
                <a16:creationId xmlns:a16="http://schemas.microsoft.com/office/drawing/2014/main" id="{62114F9D-C953-DB43-A76C-73DF401DCE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38141" y="3642095"/>
            <a:ext cx="1984374" cy="1496413"/>
          </a:xfrm>
          <a:prstGeom prst="rect">
            <a:avLst/>
          </a:prstGeom>
        </p:spPr>
      </p:pic>
      <p:pic>
        <p:nvPicPr>
          <p:cNvPr id="15" name="Picture 14" descr="Text&#10;&#10;Description automatically generated">
            <a:extLst>
              <a:ext uri="{FF2B5EF4-FFF2-40B4-BE49-F238E27FC236}">
                <a16:creationId xmlns:a16="http://schemas.microsoft.com/office/drawing/2014/main" id="{346398BF-0FC9-0E46-907B-C78E14DD17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34" y="3596302"/>
            <a:ext cx="2045101" cy="1542207"/>
          </a:xfrm>
          <a:prstGeom prst="rect">
            <a:avLst/>
          </a:prstGeom>
        </p:spPr>
      </p:pic>
      <p:pic>
        <p:nvPicPr>
          <p:cNvPr id="13" name="Picture 12" descr="Text&#10;&#10;Description automatically generated">
            <a:extLst>
              <a:ext uri="{FF2B5EF4-FFF2-40B4-BE49-F238E27FC236}">
                <a16:creationId xmlns:a16="http://schemas.microsoft.com/office/drawing/2014/main" id="{54D87AD5-806A-8148-B008-656BA01A98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40591" y="847066"/>
            <a:ext cx="2036168" cy="1535471"/>
          </a:xfrm>
          <a:prstGeom prst="rect">
            <a:avLst/>
          </a:prstGeom>
        </p:spPr>
      </p:pic>
      <p:pic>
        <p:nvPicPr>
          <p:cNvPr id="9" name="Picture 8" descr="Text&#10;&#10;Description automatically generated">
            <a:extLst>
              <a:ext uri="{FF2B5EF4-FFF2-40B4-BE49-F238E27FC236}">
                <a16:creationId xmlns:a16="http://schemas.microsoft.com/office/drawing/2014/main" id="{6F7033E8-D7BD-1D40-9CA9-DEACA29D2FF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87263" y="901523"/>
            <a:ext cx="2050347" cy="1546164"/>
          </a:xfrm>
          <a:prstGeom prst="rect">
            <a:avLst/>
          </a:prstGeom>
        </p:spPr>
      </p:pic>
      <p:pic>
        <p:nvPicPr>
          <p:cNvPr id="6" name="Picture 5" descr="Text&#10;&#10;Description automatically generated">
            <a:extLst>
              <a:ext uri="{FF2B5EF4-FFF2-40B4-BE49-F238E27FC236}">
                <a16:creationId xmlns:a16="http://schemas.microsoft.com/office/drawing/2014/main" id="{D988D1B3-9959-0946-A0E2-6E260EF556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74948" y="934598"/>
            <a:ext cx="2006488" cy="1513089"/>
          </a:xfrm>
          <a:prstGeom prst="rect">
            <a:avLst/>
          </a:prstGeom>
        </p:spPr>
      </p:pic>
      <p:pic>
        <p:nvPicPr>
          <p:cNvPr id="21" name="Picture 20" descr="Text&#10;&#10;Description automatically generated">
            <a:extLst>
              <a:ext uri="{FF2B5EF4-FFF2-40B4-BE49-F238E27FC236}">
                <a16:creationId xmlns:a16="http://schemas.microsoft.com/office/drawing/2014/main" id="{C2203337-E0EE-B248-BACE-38E28F9498E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445" y="931845"/>
            <a:ext cx="2010139" cy="1515843"/>
          </a:xfrm>
          <a:prstGeom prst="rect">
            <a:avLst/>
          </a:prstGeom>
        </p:spPr>
      </p:pic>
      <p:sp>
        <p:nvSpPr>
          <p:cNvPr id="2" name="Title 1"/>
          <p:cNvSpPr>
            <a:spLocks noGrp="1"/>
          </p:cNvSpPr>
          <p:nvPr>
            <p:ph type="title"/>
          </p:nvPr>
        </p:nvSpPr>
        <p:spPr>
          <a:xfrm>
            <a:off x="152400" y="-228600"/>
            <a:ext cx="8915400" cy="990600"/>
          </a:xfrm>
        </p:spPr>
        <p:txBody>
          <a:bodyPr/>
          <a:lstStyle/>
          <a:p>
            <a:r>
              <a:rPr lang="en-US" sz="4000" dirty="0"/>
              <a:t>Editing a Rover Program</a:t>
            </a:r>
          </a:p>
        </p:txBody>
      </p:sp>
      <p:sp>
        <p:nvSpPr>
          <p:cNvPr id="19" name="TextBox 18">
            <a:extLst>
              <a:ext uri="{FF2B5EF4-FFF2-40B4-BE49-F238E27FC236}">
                <a16:creationId xmlns:a16="http://schemas.microsoft.com/office/drawing/2014/main" id="{9A37953F-649B-BA46-A5DA-AB06961DA89A}"/>
              </a:ext>
            </a:extLst>
          </p:cNvPr>
          <p:cNvSpPr txBox="1"/>
          <p:nvPr/>
        </p:nvSpPr>
        <p:spPr>
          <a:xfrm>
            <a:off x="-9348" y="2491427"/>
            <a:ext cx="2295348" cy="430887"/>
          </a:xfrm>
          <a:prstGeom prst="rect">
            <a:avLst/>
          </a:prstGeom>
          <a:noFill/>
        </p:spPr>
        <p:txBody>
          <a:bodyPr wrap="square" rtlCol="0">
            <a:spAutoFit/>
          </a:bodyPr>
          <a:lstStyle/>
          <a:p>
            <a:r>
              <a:rPr lang="en-US" sz="1100" dirty="0"/>
              <a:t>Press </a:t>
            </a:r>
            <a:r>
              <a:rPr lang="en-US" sz="1100" b="1" dirty="0"/>
              <a:t>[Editor] </a:t>
            </a:r>
            <a:r>
              <a:rPr lang="en-US" sz="1100" dirty="0"/>
              <a:t>to go back to your Python editor page.</a:t>
            </a:r>
          </a:p>
        </p:txBody>
      </p:sp>
      <p:sp>
        <p:nvSpPr>
          <p:cNvPr id="23" name="TextBox 22">
            <a:extLst>
              <a:ext uri="{FF2B5EF4-FFF2-40B4-BE49-F238E27FC236}">
                <a16:creationId xmlns:a16="http://schemas.microsoft.com/office/drawing/2014/main" id="{CF38707C-69B2-8B42-AC04-74C4836DEE78}"/>
              </a:ext>
            </a:extLst>
          </p:cNvPr>
          <p:cNvSpPr txBox="1"/>
          <p:nvPr/>
        </p:nvSpPr>
        <p:spPr>
          <a:xfrm>
            <a:off x="2288304" y="2486166"/>
            <a:ext cx="2271586" cy="600164"/>
          </a:xfrm>
          <a:prstGeom prst="rect">
            <a:avLst/>
          </a:prstGeom>
          <a:noFill/>
        </p:spPr>
        <p:txBody>
          <a:bodyPr wrap="square" rtlCol="0">
            <a:spAutoFit/>
          </a:bodyPr>
          <a:lstStyle/>
          <a:p>
            <a:r>
              <a:rPr lang="en-US" sz="1100" dirty="0"/>
              <a:t>Use the arrow keys to position the cursor to change the value of the forward distance.</a:t>
            </a:r>
          </a:p>
        </p:txBody>
      </p:sp>
      <p:sp>
        <p:nvSpPr>
          <p:cNvPr id="26" name="TextBox 25">
            <a:extLst>
              <a:ext uri="{FF2B5EF4-FFF2-40B4-BE49-F238E27FC236}">
                <a16:creationId xmlns:a16="http://schemas.microsoft.com/office/drawing/2014/main" id="{F8440037-7134-854D-8F27-162A9A5A4175}"/>
              </a:ext>
            </a:extLst>
          </p:cNvPr>
          <p:cNvSpPr txBox="1"/>
          <p:nvPr/>
        </p:nvSpPr>
        <p:spPr>
          <a:xfrm>
            <a:off x="4559890" y="2481707"/>
            <a:ext cx="1640697" cy="430887"/>
          </a:xfrm>
          <a:prstGeom prst="rect">
            <a:avLst/>
          </a:prstGeom>
          <a:noFill/>
        </p:spPr>
        <p:txBody>
          <a:bodyPr wrap="square" rtlCol="0">
            <a:spAutoFit/>
          </a:bodyPr>
          <a:lstStyle/>
          <a:p>
            <a:r>
              <a:rPr lang="en-US" sz="1100" dirty="0"/>
              <a:t>Press </a:t>
            </a:r>
            <a:r>
              <a:rPr lang="en-US" sz="1100" b="1" dirty="0"/>
              <a:t>[del] </a:t>
            </a:r>
            <a:r>
              <a:rPr lang="en-US" sz="1100" dirty="0"/>
              <a:t>to backspace over the 3.</a:t>
            </a:r>
          </a:p>
        </p:txBody>
      </p:sp>
      <p:sp>
        <p:nvSpPr>
          <p:cNvPr id="27" name="TextBox 26">
            <a:extLst>
              <a:ext uri="{FF2B5EF4-FFF2-40B4-BE49-F238E27FC236}">
                <a16:creationId xmlns:a16="http://schemas.microsoft.com/office/drawing/2014/main" id="{A5A1A78E-CD81-2447-B0FA-C1BE92676B99}"/>
              </a:ext>
            </a:extLst>
          </p:cNvPr>
          <p:cNvSpPr txBox="1"/>
          <p:nvPr/>
        </p:nvSpPr>
        <p:spPr>
          <a:xfrm>
            <a:off x="6785960" y="2399769"/>
            <a:ext cx="2335896" cy="938719"/>
          </a:xfrm>
          <a:prstGeom prst="rect">
            <a:avLst/>
          </a:prstGeom>
          <a:noFill/>
        </p:spPr>
        <p:txBody>
          <a:bodyPr wrap="none" rtlCol="0">
            <a:spAutoFit/>
          </a:bodyPr>
          <a:lstStyle/>
          <a:p>
            <a:r>
              <a:rPr lang="en-US" sz="1100" b="1" dirty="0"/>
              <a:t>Type in a new value </a:t>
            </a:r>
            <a:r>
              <a:rPr lang="en-US" sz="1100" dirty="0"/>
              <a:t>for distance,</a:t>
            </a:r>
          </a:p>
          <a:p>
            <a:r>
              <a:rPr lang="en-US" sz="1100" b="1" dirty="0"/>
              <a:t>right arrow </a:t>
            </a:r>
            <a:r>
              <a:rPr lang="en-US" sz="1100" dirty="0"/>
              <a:t>to the end of the line,</a:t>
            </a:r>
          </a:p>
          <a:p>
            <a:r>
              <a:rPr lang="en-US" sz="1100" dirty="0"/>
              <a:t>then </a:t>
            </a:r>
            <a:r>
              <a:rPr lang="en-US" sz="1100" b="1" dirty="0"/>
              <a:t>down arrow </a:t>
            </a:r>
            <a:r>
              <a:rPr lang="en-US" sz="1100" dirty="0"/>
              <a:t>to position the</a:t>
            </a:r>
          </a:p>
          <a:p>
            <a:r>
              <a:rPr lang="en-US" sz="1100" dirty="0"/>
              <a:t>cursor to change the value of</a:t>
            </a:r>
          </a:p>
          <a:p>
            <a:r>
              <a:rPr lang="en-US" sz="1100" dirty="0"/>
              <a:t>the second forward() function.</a:t>
            </a:r>
          </a:p>
        </p:txBody>
      </p:sp>
      <p:sp>
        <p:nvSpPr>
          <p:cNvPr id="31" name="TextBox 30">
            <a:extLst>
              <a:ext uri="{FF2B5EF4-FFF2-40B4-BE49-F238E27FC236}">
                <a16:creationId xmlns:a16="http://schemas.microsoft.com/office/drawing/2014/main" id="{A37787E2-A9A2-344E-9301-18C3801F1F00}"/>
              </a:ext>
            </a:extLst>
          </p:cNvPr>
          <p:cNvSpPr txBox="1"/>
          <p:nvPr/>
        </p:nvSpPr>
        <p:spPr>
          <a:xfrm>
            <a:off x="25401" y="5215437"/>
            <a:ext cx="1976726" cy="1107996"/>
          </a:xfrm>
          <a:prstGeom prst="rect">
            <a:avLst/>
          </a:prstGeom>
          <a:noFill/>
        </p:spPr>
        <p:txBody>
          <a:bodyPr wrap="square" rtlCol="0">
            <a:spAutoFit/>
          </a:bodyPr>
          <a:lstStyle/>
          <a:p>
            <a:r>
              <a:rPr lang="en-US" sz="1100" dirty="0"/>
              <a:t>Press </a:t>
            </a:r>
            <a:r>
              <a:rPr lang="en-US" sz="1100" b="1" dirty="0"/>
              <a:t>[del] </a:t>
            </a:r>
            <a:r>
              <a:rPr lang="en-US" sz="1100" dirty="0"/>
              <a:t>to backspace over the current distance value.</a:t>
            </a:r>
            <a:r>
              <a:rPr lang="en-US" sz="1100" b="1" dirty="0"/>
              <a:t> Type in a new value </a:t>
            </a:r>
            <a:r>
              <a:rPr lang="en-US" sz="1100" dirty="0"/>
              <a:t>for distance, Press </a:t>
            </a:r>
            <a:r>
              <a:rPr lang="en-US" sz="1100" b="1" dirty="0"/>
              <a:t>[2</a:t>
            </a:r>
            <a:r>
              <a:rPr lang="en-US" sz="1100" b="1" baseline="30000" dirty="0"/>
              <a:t>nd</a:t>
            </a:r>
            <a:r>
              <a:rPr lang="en-US" sz="1100" b="1" dirty="0"/>
              <a:t>] [enter] </a:t>
            </a:r>
            <a:r>
              <a:rPr lang="en-US" sz="1100" dirty="0"/>
              <a:t>to move to the next statement.</a:t>
            </a:r>
          </a:p>
        </p:txBody>
      </p:sp>
      <p:sp>
        <p:nvSpPr>
          <p:cNvPr id="20" name="TextBox 19">
            <a:extLst>
              <a:ext uri="{FF2B5EF4-FFF2-40B4-BE49-F238E27FC236}">
                <a16:creationId xmlns:a16="http://schemas.microsoft.com/office/drawing/2014/main" id="{22B9681A-13EE-8E43-B662-8E9B7DAB5042}"/>
              </a:ext>
            </a:extLst>
          </p:cNvPr>
          <p:cNvSpPr txBox="1"/>
          <p:nvPr/>
        </p:nvSpPr>
        <p:spPr>
          <a:xfrm>
            <a:off x="76200" y="571489"/>
            <a:ext cx="269626" cy="276999"/>
          </a:xfrm>
          <a:prstGeom prst="rect">
            <a:avLst/>
          </a:prstGeom>
          <a:noFill/>
          <a:ln w="19050">
            <a:solidFill>
              <a:schemeClr val="tx1"/>
            </a:solidFill>
          </a:ln>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366340" y="570068"/>
            <a:ext cx="269626" cy="276999"/>
          </a:xfrm>
          <a:prstGeom prst="rect">
            <a:avLst/>
          </a:prstGeom>
          <a:noFill/>
          <a:ln w="19050">
            <a:solidFill>
              <a:schemeClr val="tx1"/>
            </a:solidFill>
          </a:ln>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2B71D8A8-3534-114C-8EDF-5BAFFF42E7D2}"/>
              </a:ext>
            </a:extLst>
          </p:cNvPr>
          <p:cNvSpPr txBox="1"/>
          <p:nvPr/>
        </p:nvSpPr>
        <p:spPr>
          <a:xfrm>
            <a:off x="4607174" y="579142"/>
            <a:ext cx="269626" cy="276999"/>
          </a:xfrm>
          <a:prstGeom prst="rect">
            <a:avLst/>
          </a:prstGeom>
          <a:noFill/>
          <a:ln w="19050">
            <a:solidFill>
              <a:schemeClr val="tx1"/>
            </a:solidFill>
          </a:ln>
        </p:spPr>
        <p:txBody>
          <a:bodyPr wrap="none" rtlCol="0">
            <a:spAutoFit/>
          </a:bodyPr>
          <a:lstStyle/>
          <a:p>
            <a:r>
              <a:rPr lang="en-US" sz="1200" dirty="0"/>
              <a:t>3</a:t>
            </a:r>
          </a:p>
        </p:txBody>
      </p:sp>
      <p:sp>
        <p:nvSpPr>
          <p:cNvPr id="43" name="TextBox 42">
            <a:extLst>
              <a:ext uri="{FF2B5EF4-FFF2-40B4-BE49-F238E27FC236}">
                <a16:creationId xmlns:a16="http://schemas.microsoft.com/office/drawing/2014/main" id="{4782B022-7384-E24A-9155-1D4ADC1A1775}"/>
              </a:ext>
            </a:extLst>
          </p:cNvPr>
          <p:cNvSpPr txBox="1"/>
          <p:nvPr/>
        </p:nvSpPr>
        <p:spPr>
          <a:xfrm>
            <a:off x="6837487" y="517725"/>
            <a:ext cx="269626" cy="276999"/>
          </a:xfrm>
          <a:prstGeom prst="rect">
            <a:avLst/>
          </a:prstGeom>
          <a:noFill/>
          <a:ln w="19050">
            <a:solidFill>
              <a:schemeClr val="tx1"/>
            </a:solidFill>
          </a:ln>
        </p:spPr>
        <p:txBody>
          <a:bodyPr wrap="none" rtlCol="0">
            <a:spAutoFit/>
          </a:bodyPr>
          <a:lstStyle/>
          <a:p>
            <a:r>
              <a:rPr lang="en-US" sz="1200" dirty="0"/>
              <a:t>4</a:t>
            </a:r>
          </a:p>
        </p:txBody>
      </p:sp>
      <p:sp>
        <p:nvSpPr>
          <p:cNvPr id="44" name="TextBox 43">
            <a:extLst>
              <a:ext uri="{FF2B5EF4-FFF2-40B4-BE49-F238E27FC236}">
                <a16:creationId xmlns:a16="http://schemas.microsoft.com/office/drawing/2014/main" id="{2F95D7AD-9813-B64D-A749-33CFA539FC49}"/>
              </a:ext>
            </a:extLst>
          </p:cNvPr>
          <p:cNvSpPr txBox="1"/>
          <p:nvPr/>
        </p:nvSpPr>
        <p:spPr>
          <a:xfrm>
            <a:off x="72335" y="3278827"/>
            <a:ext cx="269626" cy="276999"/>
          </a:xfrm>
          <a:prstGeom prst="rect">
            <a:avLst/>
          </a:prstGeom>
          <a:noFill/>
          <a:ln w="19050">
            <a:solidFill>
              <a:schemeClr val="tx1"/>
            </a:solidFill>
          </a:ln>
        </p:spPr>
        <p:txBody>
          <a:bodyPr wrap="none" rtlCol="0">
            <a:spAutoFit/>
          </a:bodyPr>
          <a:lstStyle/>
          <a:p>
            <a:r>
              <a:rPr lang="en-US" sz="1200" dirty="0"/>
              <a:t>5</a:t>
            </a:r>
          </a:p>
        </p:txBody>
      </p:sp>
      <p:sp>
        <p:nvSpPr>
          <p:cNvPr id="45" name="TextBox 44">
            <a:extLst>
              <a:ext uri="{FF2B5EF4-FFF2-40B4-BE49-F238E27FC236}">
                <a16:creationId xmlns:a16="http://schemas.microsoft.com/office/drawing/2014/main" id="{AE41FCA4-8454-0B44-8F72-179130417249}"/>
              </a:ext>
            </a:extLst>
          </p:cNvPr>
          <p:cNvSpPr txBox="1"/>
          <p:nvPr/>
        </p:nvSpPr>
        <p:spPr>
          <a:xfrm>
            <a:off x="2328097" y="3290673"/>
            <a:ext cx="269626" cy="276999"/>
          </a:xfrm>
          <a:prstGeom prst="rect">
            <a:avLst/>
          </a:prstGeom>
          <a:noFill/>
          <a:ln w="19050">
            <a:solidFill>
              <a:schemeClr val="tx1"/>
            </a:solidFill>
          </a:ln>
        </p:spPr>
        <p:txBody>
          <a:bodyPr wrap="none" rtlCol="0">
            <a:spAutoFit/>
          </a:bodyPr>
          <a:lstStyle/>
          <a:p>
            <a:r>
              <a:rPr lang="en-US" sz="1200" dirty="0"/>
              <a:t>6</a:t>
            </a:r>
          </a:p>
        </p:txBody>
      </p:sp>
      <p:sp>
        <p:nvSpPr>
          <p:cNvPr id="30" name="TextBox 29">
            <a:extLst>
              <a:ext uri="{FF2B5EF4-FFF2-40B4-BE49-F238E27FC236}">
                <a16:creationId xmlns:a16="http://schemas.microsoft.com/office/drawing/2014/main" id="{9EA56FE8-1473-E749-95FE-328E54156151}"/>
              </a:ext>
            </a:extLst>
          </p:cNvPr>
          <p:cNvSpPr txBox="1"/>
          <p:nvPr/>
        </p:nvSpPr>
        <p:spPr>
          <a:xfrm>
            <a:off x="2338141" y="5182850"/>
            <a:ext cx="1976726" cy="430887"/>
          </a:xfrm>
          <a:prstGeom prst="rect">
            <a:avLst/>
          </a:prstGeom>
          <a:noFill/>
        </p:spPr>
        <p:txBody>
          <a:bodyPr wrap="square" rtlCol="0">
            <a:spAutoFit/>
          </a:bodyPr>
          <a:lstStyle/>
          <a:p>
            <a:r>
              <a:rPr lang="en-US" sz="1100" dirty="0"/>
              <a:t>Press</a:t>
            </a:r>
            <a:r>
              <a:rPr lang="en-US" sz="1100" b="1" dirty="0"/>
              <a:t> [Run] </a:t>
            </a:r>
            <a:r>
              <a:rPr lang="en-US" sz="1100" dirty="0"/>
              <a:t>to run the program in the Python shell.</a:t>
            </a:r>
          </a:p>
        </p:txBody>
      </p:sp>
      <p:sp>
        <p:nvSpPr>
          <p:cNvPr id="35" name="TextBox 34">
            <a:extLst>
              <a:ext uri="{FF2B5EF4-FFF2-40B4-BE49-F238E27FC236}">
                <a16:creationId xmlns:a16="http://schemas.microsoft.com/office/drawing/2014/main" id="{EDFD60CC-C35D-844A-9B04-5F4C2314684E}"/>
              </a:ext>
            </a:extLst>
          </p:cNvPr>
          <p:cNvSpPr txBox="1"/>
          <p:nvPr/>
        </p:nvSpPr>
        <p:spPr>
          <a:xfrm>
            <a:off x="4607174" y="3315461"/>
            <a:ext cx="269626" cy="276999"/>
          </a:xfrm>
          <a:prstGeom prst="rect">
            <a:avLst/>
          </a:prstGeom>
          <a:noFill/>
          <a:ln w="19050">
            <a:solidFill>
              <a:schemeClr val="tx1"/>
            </a:solidFill>
          </a:ln>
        </p:spPr>
        <p:txBody>
          <a:bodyPr wrap="none" rtlCol="0">
            <a:spAutoFit/>
          </a:bodyPr>
          <a:lstStyle/>
          <a:p>
            <a:r>
              <a:rPr lang="en-US" sz="1200" dirty="0"/>
              <a:t>7</a:t>
            </a:r>
          </a:p>
        </p:txBody>
      </p:sp>
      <p:pic>
        <p:nvPicPr>
          <p:cNvPr id="22" name="Picture 21" descr="Text&#10;&#10;Description automatically generated">
            <a:extLst>
              <a:ext uri="{FF2B5EF4-FFF2-40B4-BE49-F238E27FC236}">
                <a16:creationId xmlns:a16="http://schemas.microsoft.com/office/drawing/2014/main" id="{55F1DCB3-5F29-1B44-BCFD-A4E6921000A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07174" y="3647862"/>
            <a:ext cx="1976726" cy="1490646"/>
          </a:xfrm>
          <a:prstGeom prst="rect">
            <a:avLst/>
          </a:prstGeom>
        </p:spPr>
      </p:pic>
    </p:spTree>
    <p:extLst>
      <p:ext uri="{BB962C8B-B14F-4D97-AF65-F5344CB8AC3E}">
        <p14:creationId xmlns:p14="http://schemas.microsoft.com/office/powerpoint/2010/main" val="2428325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8260-1D71-1E46-9CEF-1CBCAC1BB266}"/>
              </a:ext>
            </a:extLst>
          </p:cNvPr>
          <p:cNvSpPr>
            <a:spLocks noGrp="1"/>
          </p:cNvSpPr>
          <p:nvPr>
            <p:ph type="title"/>
          </p:nvPr>
        </p:nvSpPr>
        <p:spPr>
          <a:xfrm>
            <a:off x="457200" y="-67131"/>
            <a:ext cx="8229600" cy="1143000"/>
          </a:xfrm>
        </p:spPr>
        <p:txBody>
          <a:bodyPr/>
          <a:lstStyle/>
          <a:p>
            <a:r>
              <a:rPr lang="en-US" b="1" dirty="0">
                <a:solidFill>
                  <a:srgbClr val="FF0000"/>
                </a:solidFill>
              </a:rPr>
              <a:t>TI-Rover Module Menus</a:t>
            </a:r>
          </a:p>
        </p:txBody>
      </p:sp>
      <p:grpSp>
        <p:nvGrpSpPr>
          <p:cNvPr id="28" name="Group 27">
            <a:extLst>
              <a:ext uri="{FF2B5EF4-FFF2-40B4-BE49-F238E27FC236}">
                <a16:creationId xmlns:a16="http://schemas.microsoft.com/office/drawing/2014/main" id="{5EFFAF0F-9A1A-6E4F-BD14-29F92F77A9D8}"/>
              </a:ext>
            </a:extLst>
          </p:cNvPr>
          <p:cNvGrpSpPr/>
          <p:nvPr/>
        </p:nvGrpSpPr>
        <p:grpSpPr>
          <a:xfrm>
            <a:off x="43648" y="1515174"/>
            <a:ext cx="2209800" cy="2846749"/>
            <a:chOff x="102329" y="2182452"/>
            <a:chExt cx="2209800" cy="2846749"/>
          </a:xfrm>
        </p:grpSpPr>
        <p:pic>
          <p:nvPicPr>
            <p:cNvPr id="12" name="Picture 11" descr="Text&#10;&#10;Description automatically generated">
              <a:extLst>
                <a:ext uri="{FF2B5EF4-FFF2-40B4-BE49-F238E27FC236}">
                  <a16:creationId xmlns:a16="http://schemas.microsoft.com/office/drawing/2014/main" id="{7B2B7D2A-DDCF-294D-9505-0F4BBA472B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854" y="2182452"/>
              <a:ext cx="2168750" cy="1635451"/>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9876A58-4AEB-9F41-B75A-3754082637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565" y="4610525"/>
              <a:ext cx="2207563" cy="418675"/>
            </a:xfrm>
            <a:prstGeom prst="rect">
              <a:avLst/>
            </a:prstGeom>
          </p:spPr>
        </p:pic>
        <p:pic>
          <p:nvPicPr>
            <p:cNvPr id="26" name="Picture 25" descr="Text&#10;&#10;Description automatically generated">
              <a:extLst>
                <a:ext uri="{FF2B5EF4-FFF2-40B4-BE49-F238E27FC236}">
                  <a16:creationId xmlns:a16="http://schemas.microsoft.com/office/drawing/2014/main" id="{5868F50E-CE06-DC48-9B4B-B9BA07241C2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329" y="3657600"/>
              <a:ext cx="2209800" cy="1003300"/>
            </a:xfrm>
            <a:prstGeom prst="rect">
              <a:avLst/>
            </a:prstGeom>
          </p:spPr>
        </p:pic>
        <p:sp>
          <p:nvSpPr>
            <p:cNvPr id="27" name="Rectangle 26">
              <a:extLst>
                <a:ext uri="{FF2B5EF4-FFF2-40B4-BE49-F238E27FC236}">
                  <a16:creationId xmlns:a16="http://schemas.microsoft.com/office/drawing/2014/main" id="{34DFD86A-2A52-6742-8D2C-781653624F3D}"/>
                </a:ext>
              </a:extLst>
            </p:cNvPr>
            <p:cNvSpPr/>
            <p:nvPr/>
          </p:nvSpPr>
          <p:spPr>
            <a:xfrm>
              <a:off x="122854" y="2182453"/>
              <a:ext cx="2168750" cy="2846748"/>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descr="Text&#10;&#10;Description automatically generated">
            <a:extLst>
              <a:ext uri="{FF2B5EF4-FFF2-40B4-BE49-F238E27FC236}">
                <a16:creationId xmlns:a16="http://schemas.microsoft.com/office/drawing/2014/main" id="{98AF992C-39BA-384F-9260-0FF19D978CA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08330" y="1515173"/>
            <a:ext cx="2168750" cy="1635451"/>
          </a:xfrm>
          <a:prstGeom prst="rect">
            <a:avLst/>
          </a:prstGeom>
        </p:spPr>
      </p:pic>
      <p:pic>
        <p:nvPicPr>
          <p:cNvPr id="32" name="Picture 31" descr="Text&#10;&#10;Description automatically generated">
            <a:extLst>
              <a:ext uri="{FF2B5EF4-FFF2-40B4-BE49-F238E27FC236}">
                <a16:creationId xmlns:a16="http://schemas.microsoft.com/office/drawing/2014/main" id="{2D767C45-28FF-7849-92A8-C2677AD4E6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86000" y="2209800"/>
            <a:ext cx="1899394" cy="1432329"/>
          </a:xfrm>
          <a:prstGeom prst="rect">
            <a:avLst/>
          </a:prstGeom>
        </p:spPr>
      </p:pic>
      <p:pic>
        <p:nvPicPr>
          <p:cNvPr id="34" name="Picture 33" descr="Text&#10;&#10;Description automatically generated">
            <a:extLst>
              <a:ext uri="{FF2B5EF4-FFF2-40B4-BE49-F238E27FC236}">
                <a16:creationId xmlns:a16="http://schemas.microsoft.com/office/drawing/2014/main" id="{ED6E0036-A80D-144E-8EF7-55F4C27CE0A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93188" y="3505200"/>
            <a:ext cx="1924677" cy="1451396"/>
          </a:xfrm>
          <a:prstGeom prst="rect">
            <a:avLst/>
          </a:prstGeom>
        </p:spPr>
      </p:pic>
      <p:grpSp>
        <p:nvGrpSpPr>
          <p:cNvPr id="63" name="Group 62">
            <a:extLst>
              <a:ext uri="{FF2B5EF4-FFF2-40B4-BE49-F238E27FC236}">
                <a16:creationId xmlns:a16="http://schemas.microsoft.com/office/drawing/2014/main" id="{73B959C0-084C-AA44-9D39-1B9836C7C68A}"/>
              </a:ext>
            </a:extLst>
          </p:cNvPr>
          <p:cNvGrpSpPr/>
          <p:nvPr/>
        </p:nvGrpSpPr>
        <p:grpSpPr>
          <a:xfrm>
            <a:off x="4572000" y="1515173"/>
            <a:ext cx="2169698" cy="1698405"/>
            <a:chOff x="5340134" y="1671135"/>
            <a:chExt cx="2169698" cy="1698405"/>
          </a:xfrm>
        </p:grpSpPr>
        <p:pic>
          <p:nvPicPr>
            <p:cNvPr id="58" name="Picture 57" descr="Text&#10;&#10;Description automatically generated">
              <a:extLst>
                <a:ext uri="{FF2B5EF4-FFF2-40B4-BE49-F238E27FC236}">
                  <a16:creationId xmlns:a16="http://schemas.microsoft.com/office/drawing/2014/main" id="{0C38DAA7-84F5-3640-9BD0-8F0F65390FF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66754" y="1672585"/>
              <a:ext cx="2136166" cy="1610879"/>
            </a:xfrm>
            <a:prstGeom prst="rect">
              <a:avLst/>
            </a:prstGeom>
          </p:spPr>
        </p:pic>
        <p:pic>
          <p:nvPicPr>
            <p:cNvPr id="59" name="Picture 58" descr="Text&#10;&#10;Description automatically generated">
              <a:extLst>
                <a:ext uri="{FF2B5EF4-FFF2-40B4-BE49-F238E27FC236}">
                  <a16:creationId xmlns:a16="http://schemas.microsoft.com/office/drawing/2014/main" id="{9B2E333F-DA22-324C-903A-28A119CE1C2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60658" y="2910679"/>
              <a:ext cx="2136166" cy="332779"/>
            </a:xfrm>
            <a:prstGeom prst="rect">
              <a:avLst/>
            </a:prstGeom>
          </p:spPr>
        </p:pic>
        <p:sp>
          <p:nvSpPr>
            <p:cNvPr id="60" name="Rectangle 59">
              <a:extLst>
                <a:ext uri="{FF2B5EF4-FFF2-40B4-BE49-F238E27FC236}">
                  <a16:creationId xmlns:a16="http://schemas.microsoft.com/office/drawing/2014/main" id="{8B46EBD7-A4EB-514B-A838-08FF623EF962}"/>
                </a:ext>
              </a:extLst>
            </p:cNvPr>
            <p:cNvSpPr/>
            <p:nvPr/>
          </p:nvSpPr>
          <p:spPr>
            <a:xfrm>
              <a:off x="5363028" y="3224150"/>
              <a:ext cx="2133796" cy="145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A2C19A7-E4FB-5241-AE6F-382E60F709B0}"/>
                </a:ext>
              </a:extLst>
            </p:cNvPr>
            <p:cNvSpPr/>
            <p:nvPr/>
          </p:nvSpPr>
          <p:spPr>
            <a:xfrm>
              <a:off x="7391400" y="2892786"/>
              <a:ext cx="105424" cy="4205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C8DE21F-A669-7A44-8D23-8AC88E6DB9A0}"/>
                </a:ext>
              </a:extLst>
            </p:cNvPr>
            <p:cNvSpPr/>
            <p:nvPr/>
          </p:nvSpPr>
          <p:spPr>
            <a:xfrm>
              <a:off x="5340134" y="1671135"/>
              <a:ext cx="2169698" cy="1610879"/>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F2044A1F-DA86-D543-885F-CCD4273543F0}"/>
              </a:ext>
            </a:extLst>
          </p:cNvPr>
          <p:cNvGrpSpPr/>
          <p:nvPr/>
        </p:nvGrpSpPr>
        <p:grpSpPr>
          <a:xfrm>
            <a:off x="6858000" y="1476617"/>
            <a:ext cx="2216326" cy="2180983"/>
            <a:chOff x="6884027" y="1476617"/>
            <a:chExt cx="2216326" cy="2180983"/>
          </a:xfrm>
        </p:grpSpPr>
        <p:pic>
          <p:nvPicPr>
            <p:cNvPr id="65" name="Picture 64" descr="Text, letter&#10;&#10;Description automatically generated">
              <a:extLst>
                <a:ext uri="{FF2B5EF4-FFF2-40B4-BE49-F238E27FC236}">
                  <a16:creationId xmlns:a16="http://schemas.microsoft.com/office/drawing/2014/main" id="{C9802D51-B6FD-7D4B-89D4-A72E6E37C1A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09306" y="1493965"/>
              <a:ext cx="2168749" cy="1635450"/>
            </a:xfrm>
            <a:prstGeom prst="rect">
              <a:avLst/>
            </a:prstGeom>
          </p:spPr>
        </p:pic>
        <p:pic>
          <p:nvPicPr>
            <p:cNvPr id="69" name="Picture 68" descr="A picture containing text&#10;&#10;Description automatically generated">
              <a:extLst>
                <a:ext uri="{FF2B5EF4-FFF2-40B4-BE49-F238E27FC236}">
                  <a16:creationId xmlns:a16="http://schemas.microsoft.com/office/drawing/2014/main" id="{F84037DE-2761-FC46-9AB5-DC1D29712E1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884027" y="2971800"/>
              <a:ext cx="2216326" cy="593848"/>
            </a:xfrm>
            <a:prstGeom prst="rect">
              <a:avLst/>
            </a:prstGeom>
          </p:spPr>
        </p:pic>
        <p:sp>
          <p:nvSpPr>
            <p:cNvPr id="70" name="Rectangle 69">
              <a:extLst>
                <a:ext uri="{FF2B5EF4-FFF2-40B4-BE49-F238E27FC236}">
                  <a16:creationId xmlns:a16="http://schemas.microsoft.com/office/drawing/2014/main" id="{1301D36F-20CA-394B-87EE-96034BC3E2AA}"/>
                </a:ext>
              </a:extLst>
            </p:cNvPr>
            <p:cNvSpPr/>
            <p:nvPr/>
          </p:nvSpPr>
          <p:spPr>
            <a:xfrm>
              <a:off x="6916218" y="1476617"/>
              <a:ext cx="2169698" cy="2180983"/>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Picture 73" descr="Text&#10;&#10;Description automatically generated">
            <a:extLst>
              <a:ext uri="{FF2B5EF4-FFF2-40B4-BE49-F238E27FC236}">
                <a16:creationId xmlns:a16="http://schemas.microsoft.com/office/drawing/2014/main" id="{5FDF2FE4-61A0-C84F-A3B7-F03F3DD31A39}"/>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305830" y="4495800"/>
            <a:ext cx="1899391" cy="1432328"/>
          </a:xfrm>
          <a:prstGeom prst="rect">
            <a:avLst/>
          </a:prstGeom>
        </p:spPr>
      </p:pic>
      <p:sp>
        <p:nvSpPr>
          <p:cNvPr id="79" name="Rectangle 78">
            <a:extLst>
              <a:ext uri="{FF2B5EF4-FFF2-40B4-BE49-F238E27FC236}">
                <a16:creationId xmlns:a16="http://schemas.microsoft.com/office/drawing/2014/main" id="{B6911C06-460B-034F-830B-223B8FFF4BDB}"/>
              </a:ext>
            </a:extLst>
          </p:cNvPr>
          <p:cNvSpPr/>
          <p:nvPr/>
        </p:nvSpPr>
        <p:spPr>
          <a:xfrm>
            <a:off x="2253447" y="5897561"/>
            <a:ext cx="1964418" cy="1214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descr="Text&#10;&#10;Description automatically generated">
            <a:extLst>
              <a:ext uri="{FF2B5EF4-FFF2-40B4-BE49-F238E27FC236}">
                <a16:creationId xmlns:a16="http://schemas.microsoft.com/office/drawing/2014/main" id="{C34A2124-4D64-D244-A6B4-36F27A0C1A45}"/>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278829" y="5792789"/>
            <a:ext cx="1913653" cy="684211"/>
          </a:xfrm>
          <a:prstGeom prst="rect">
            <a:avLst/>
          </a:prstGeom>
        </p:spPr>
      </p:pic>
      <p:sp>
        <p:nvSpPr>
          <p:cNvPr id="81" name="TextBox 80">
            <a:extLst>
              <a:ext uri="{FF2B5EF4-FFF2-40B4-BE49-F238E27FC236}">
                <a16:creationId xmlns:a16="http://schemas.microsoft.com/office/drawing/2014/main" id="{69B611F9-24C1-034E-B136-6E25389744DB}"/>
              </a:ext>
            </a:extLst>
          </p:cNvPr>
          <p:cNvSpPr txBox="1"/>
          <p:nvPr/>
        </p:nvSpPr>
        <p:spPr>
          <a:xfrm>
            <a:off x="11096" y="1147665"/>
            <a:ext cx="837951" cy="369332"/>
          </a:xfrm>
          <a:prstGeom prst="rect">
            <a:avLst/>
          </a:prstGeom>
          <a:noFill/>
        </p:spPr>
        <p:txBody>
          <a:bodyPr wrap="square">
            <a:spAutoFit/>
          </a:bodyPr>
          <a:lstStyle/>
          <a:p>
            <a:r>
              <a:rPr lang="en-US" dirty="0"/>
              <a:t>Drive</a:t>
            </a:r>
            <a:endParaRPr lang="en-US" dirty="0">
              <a:solidFill>
                <a:schemeClr val="tx1"/>
              </a:solidFill>
            </a:endParaRPr>
          </a:p>
        </p:txBody>
      </p:sp>
      <p:sp>
        <p:nvSpPr>
          <p:cNvPr id="82" name="TextBox 81">
            <a:extLst>
              <a:ext uri="{FF2B5EF4-FFF2-40B4-BE49-F238E27FC236}">
                <a16:creationId xmlns:a16="http://schemas.microsoft.com/office/drawing/2014/main" id="{B1B8F972-37AC-7C4F-9C0B-6C003AAFA99F}"/>
              </a:ext>
            </a:extLst>
          </p:cNvPr>
          <p:cNvSpPr txBox="1"/>
          <p:nvPr/>
        </p:nvSpPr>
        <p:spPr>
          <a:xfrm>
            <a:off x="2304858" y="1127684"/>
            <a:ext cx="2175948" cy="369332"/>
          </a:xfrm>
          <a:prstGeom prst="rect">
            <a:avLst/>
          </a:prstGeom>
          <a:noFill/>
        </p:spPr>
        <p:txBody>
          <a:bodyPr wrap="square">
            <a:spAutoFit/>
          </a:bodyPr>
          <a:lstStyle/>
          <a:p>
            <a:r>
              <a:rPr lang="en-US" dirty="0"/>
              <a:t>Input/Output (I/O)</a:t>
            </a:r>
            <a:endParaRPr lang="en-US" dirty="0">
              <a:solidFill>
                <a:schemeClr val="tx1"/>
              </a:solidFill>
            </a:endParaRPr>
          </a:p>
        </p:txBody>
      </p:sp>
      <p:sp>
        <p:nvSpPr>
          <p:cNvPr id="83" name="TextBox 82">
            <a:extLst>
              <a:ext uri="{FF2B5EF4-FFF2-40B4-BE49-F238E27FC236}">
                <a16:creationId xmlns:a16="http://schemas.microsoft.com/office/drawing/2014/main" id="{CFE31D8D-642D-D742-9CC5-D5F894D6A0B1}"/>
              </a:ext>
            </a:extLst>
          </p:cNvPr>
          <p:cNvSpPr txBox="1"/>
          <p:nvPr/>
        </p:nvSpPr>
        <p:spPr>
          <a:xfrm>
            <a:off x="4512997" y="1127684"/>
            <a:ext cx="1278203" cy="369332"/>
          </a:xfrm>
          <a:prstGeom prst="rect">
            <a:avLst/>
          </a:prstGeom>
          <a:noFill/>
        </p:spPr>
        <p:txBody>
          <a:bodyPr wrap="square">
            <a:spAutoFit/>
          </a:bodyPr>
          <a:lstStyle/>
          <a:p>
            <a:r>
              <a:rPr lang="en-US" dirty="0">
                <a:solidFill>
                  <a:schemeClr val="tx1"/>
                </a:solidFill>
              </a:rPr>
              <a:t>Settings</a:t>
            </a:r>
          </a:p>
        </p:txBody>
      </p:sp>
      <p:sp>
        <p:nvSpPr>
          <p:cNvPr id="84" name="TextBox 83">
            <a:extLst>
              <a:ext uri="{FF2B5EF4-FFF2-40B4-BE49-F238E27FC236}">
                <a16:creationId xmlns:a16="http://schemas.microsoft.com/office/drawing/2014/main" id="{2DFFAEEC-25D0-C247-8354-417B220436F1}"/>
              </a:ext>
            </a:extLst>
          </p:cNvPr>
          <p:cNvSpPr txBox="1"/>
          <p:nvPr/>
        </p:nvSpPr>
        <p:spPr>
          <a:xfrm>
            <a:off x="6841345" y="1130133"/>
            <a:ext cx="1425810" cy="369332"/>
          </a:xfrm>
          <a:prstGeom prst="rect">
            <a:avLst/>
          </a:prstGeom>
          <a:noFill/>
        </p:spPr>
        <p:txBody>
          <a:bodyPr wrap="square">
            <a:spAutoFit/>
          </a:bodyPr>
          <a:lstStyle/>
          <a:p>
            <a:r>
              <a:rPr lang="en-US" dirty="0">
                <a:solidFill>
                  <a:schemeClr val="tx1"/>
                </a:solidFill>
              </a:rPr>
              <a:t>Commands</a:t>
            </a:r>
          </a:p>
        </p:txBody>
      </p:sp>
    </p:spTree>
    <p:extLst>
      <p:ext uri="{BB962C8B-B14F-4D97-AF65-F5344CB8AC3E}">
        <p14:creationId xmlns:p14="http://schemas.microsoft.com/office/powerpoint/2010/main" val="3841125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A1C40B07-062F-41E9-600D-4A501C7CFB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572" y="4153273"/>
            <a:ext cx="2036498" cy="1535720"/>
          </a:xfrm>
          <a:prstGeom prst="rect">
            <a:avLst/>
          </a:prstGeom>
        </p:spPr>
      </p:pic>
      <p:pic>
        <p:nvPicPr>
          <p:cNvPr id="8" name="Picture 7" descr="Text&#10;&#10;Description automatically generated">
            <a:extLst>
              <a:ext uri="{FF2B5EF4-FFF2-40B4-BE49-F238E27FC236}">
                <a16:creationId xmlns:a16="http://schemas.microsoft.com/office/drawing/2014/main" id="{45D02AE4-976C-87DF-0242-CEB561232A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1169" y="1311214"/>
            <a:ext cx="2036500" cy="1535721"/>
          </a:xfrm>
          <a:prstGeom prst="rect">
            <a:avLst/>
          </a:prstGeom>
        </p:spPr>
      </p:pic>
      <p:pic>
        <p:nvPicPr>
          <p:cNvPr id="4" name="Picture 3" descr="Text&#10;&#10;Description automatically generated">
            <a:extLst>
              <a:ext uri="{FF2B5EF4-FFF2-40B4-BE49-F238E27FC236}">
                <a16:creationId xmlns:a16="http://schemas.microsoft.com/office/drawing/2014/main" id="{483F2C6F-F26F-E4B2-1F9B-B797BE1B69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572" y="1311215"/>
            <a:ext cx="2048344" cy="1544653"/>
          </a:xfrm>
          <a:prstGeom prst="rect">
            <a:avLst/>
          </a:prstGeom>
        </p:spPr>
      </p:pic>
      <p:pic>
        <p:nvPicPr>
          <p:cNvPr id="17" name="Picture 16" descr="Text&#10;&#10;Description automatically generated">
            <a:extLst>
              <a:ext uri="{FF2B5EF4-FFF2-40B4-BE49-F238E27FC236}">
                <a16:creationId xmlns:a16="http://schemas.microsoft.com/office/drawing/2014/main" id="{96CC3F0F-8D03-0AD5-000B-D5F2500A0E7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96234" y="1252758"/>
            <a:ext cx="2024228" cy="1526467"/>
          </a:xfrm>
          <a:prstGeom prst="rect">
            <a:avLst/>
          </a:prstGeom>
        </p:spPr>
      </p:pic>
      <p:pic>
        <p:nvPicPr>
          <p:cNvPr id="12" name="Picture 11" descr="Text&#10;&#10;Description automatically generated">
            <a:extLst>
              <a:ext uri="{FF2B5EF4-FFF2-40B4-BE49-F238E27FC236}">
                <a16:creationId xmlns:a16="http://schemas.microsoft.com/office/drawing/2014/main" id="{E342199D-4368-0EAA-4AAD-33EA73E641C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92171" y="1336079"/>
            <a:ext cx="2003528" cy="1510857"/>
          </a:xfrm>
          <a:prstGeom prst="rect">
            <a:avLst/>
          </a:prstGeom>
        </p:spPr>
      </p:pic>
      <p:pic>
        <p:nvPicPr>
          <p:cNvPr id="22" name="Picture 21">
            <a:extLst>
              <a:ext uri="{FF2B5EF4-FFF2-40B4-BE49-F238E27FC236}">
                <a16:creationId xmlns:a16="http://schemas.microsoft.com/office/drawing/2014/main" id="{867F8B8B-5247-FE0A-02B9-2C2955618B84}"/>
              </a:ext>
            </a:extLst>
          </p:cNvPr>
          <p:cNvPicPr>
            <a:picLocks noChangeAspect="1"/>
          </p:cNvPicPr>
          <p:nvPr/>
        </p:nvPicPr>
        <p:blipFill>
          <a:blip/>
          <a:stretch>
            <a:fillRect/>
          </a:stretch>
        </p:blipFill>
        <p:spPr>
          <a:xfrm>
            <a:off x="2382232" y="1336080"/>
            <a:ext cx="2042816" cy="1538418"/>
          </a:xfrm>
          <a:prstGeom prst="rect">
            <a:avLst/>
          </a:prstGeom>
        </p:spPr>
      </p:pic>
      <p:sp>
        <p:nvSpPr>
          <p:cNvPr id="2" name="Title 1"/>
          <p:cNvSpPr>
            <a:spLocks noGrp="1"/>
          </p:cNvSpPr>
          <p:nvPr>
            <p:ph type="title"/>
          </p:nvPr>
        </p:nvSpPr>
        <p:spPr>
          <a:xfrm>
            <a:off x="152400" y="-228600"/>
            <a:ext cx="8915400" cy="990600"/>
          </a:xfrm>
        </p:spPr>
        <p:txBody>
          <a:bodyPr/>
          <a:lstStyle/>
          <a:p>
            <a:r>
              <a:rPr lang="en-US" sz="4000" dirty="0"/>
              <a:t>Copying and Pasting a Line of Code</a:t>
            </a:r>
          </a:p>
        </p:txBody>
      </p:sp>
      <p:sp>
        <p:nvSpPr>
          <p:cNvPr id="19" name="TextBox 18">
            <a:extLst>
              <a:ext uri="{FF2B5EF4-FFF2-40B4-BE49-F238E27FC236}">
                <a16:creationId xmlns:a16="http://schemas.microsoft.com/office/drawing/2014/main" id="{9A37953F-649B-BA46-A5DA-AB06961DA89A}"/>
              </a:ext>
            </a:extLst>
          </p:cNvPr>
          <p:cNvSpPr txBox="1"/>
          <p:nvPr/>
        </p:nvSpPr>
        <p:spPr>
          <a:xfrm>
            <a:off x="-9348" y="2867345"/>
            <a:ext cx="2295348" cy="769441"/>
          </a:xfrm>
          <a:prstGeom prst="rect">
            <a:avLst/>
          </a:prstGeom>
          <a:noFill/>
        </p:spPr>
        <p:txBody>
          <a:bodyPr wrap="square" rtlCol="0">
            <a:spAutoFit/>
          </a:bodyPr>
          <a:lstStyle/>
          <a:p>
            <a:r>
              <a:rPr lang="en-US" sz="1100" dirty="0"/>
              <a:t>Use </a:t>
            </a:r>
            <a:r>
              <a:rPr lang="en-US" sz="1100" b="1" dirty="0"/>
              <a:t>arrow keys </a:t>
            </a:r>
            <a:r>
              <a:rPr lang="en-US" sz="1100" dirty="0"/>
              <a:t>to move the cursor to a position anywhere on the line that you would like to copy.</a:t>
            </a:r>
          </a:p>
        </p:txBody>
      </p:sp>
      <p:sp>
        <p:nvSpPr>
          <p:cNvPr id="23" name="TextBox 22">
            <a:extLst>
              <a:ext uri="{FF2B5EF4-FFF2-40B4-BE49-F238E27FC236}">
                <a16:creationId xmlns:a16="http://schemas.microsoft.com/office/drawing/2014/main" id="{CF38707C-69B2-8B42-AC04-74C4836DEE78}"/>
              </a:ext>
            </a:extLst>
          </p:cNvPr>
          <p:cNvSpPr txBox="1"/>
          <p:nvPr/>
        </p:nvSpPr>
        <p:spPr>
          <a:xfrm>
            <a:off x="2288304" y="2862084"/>
            <a:ext cx="2271586" cy="938719"/>
          </a:xfrm>
          <a:prstGeom prst="rect">
            <a:avLst/>
          </a:prstGeom>
          <a:noFill/>
        </p:spPr>
        <p:txBody>
          <a:bodyPr wrap="square" rtlCol="0">
            <a:spAutoFit/>
          </a:bodyPr>
          <a:lstStyle/>
          <a:p>
            <a:r>
              <a:rPr lang="en-US" sz="1100" dirty="0"/>
              <a:t>Press </a:t>
            </a:r>
            <a:r>
              <a:rPr lang="en-US" sz="1100" b="1" dirty="0"/>
              <a:t>[Tools] </a:t>
            </a:r>
            <a:r>
              <a:rPr lang="en-US" sz="1100" dirty="0"/>
              <a:t>then select </a:t>
            </a:r>
            <a:r>
              <a:rPr lang="en-US" sz="1100" b="1" dirty="0"/>
              <a:t>6:Copy Line</a:t>
            </a:r>
            <a:r>
              <a:rPr lang="en-US" sz="1100" dirty="0"/>
              <a:t> from the menu.</a:t>
            </a:r>
          </a:p>
          <a:p>
            <a:endParaRPr lang="en-US" sz="1100" dirty="0"/>
          </a:p>
          <a:p>
            <a:r>
              <a:rPr lang="en-US" sz="1100" dirty="0"/>
              <a:t>After you select you will be returned to the editor. </a:t>
            </a:r>
          </a:p>
        </p:txBody>
      </p:sp>
      <p:sp>
        <p:nvSpPr>
          <p:cNvPr id="26" name="TextBox 25">
            <a:extLst>
              <a:ext uri="{FF2B5EF4-FFF2-40B4-BE49-F238E27FC236}">
                <a16:creationId xmlns:a16="http://schemas.microsoft.com/office/drawing/2014/main" id="{F8440037-7134-854D-8F27-162A9A5A4175}"/>
              </a:ext>
            </a:extLst>
          </p:cNvPr>
          <p:cNvSpPr txBox="1"/>
          <p:nvPr/>
        </p:nvSpPr>
        <p:spPr>
          <a:xfrm>
            <a:off x="4559890" y="2857625"/>
            <a:ext cx="2135185" cy="769441"/>
          </a:xfrm>
          <a:prstGeom prst="rect">
            <a:avLst/>
          </a:prstGeom>
          <a:noFill/>
        </p:spPr>
        <p:txBody>
          <a:bodyPr wrap="square" rtlCol="0">
            <a:spAutoFit/>
          </a:bodyPr>
          <a:lstStyle/>
          <a:p>
            <a:r>
              <a:rPr lang="en-US" sz="1100" dirty="0"/>
              <a:t>Use </a:t>
            </a:r>
            <a:r>
              <a:rPr lang="en-US" sz="1100" b="1" dirty="0"/>
              <a:t>arrow keys</a:t>
            </a:r>
            <a:r>
              <a:rPr lang="en-US" sz="1100" dirty="0"/>
              <a:t> to move the cursor to any location on the line above where you would like to insert the copied line.</a:t>
            </a:r>
          </a:p>
        </p:txBody>
      </p:sp>
      <p:sp>
        <p:nvSpPr>
          <p:cNvPr id="20" name="TextBox 19">
            <a:extLst>
              <a:ext uri="{FF2B5EF4-FFF2-40B4-BE49-F238E27FC236}">
                <a16:creationId xmlns:a16="http://schemas.microsoft.com/office/drawing/2014/main" id="{22B9681A-13EE-8E43-B662-8E9B7DAB5042}"/>
              </a:ext>
            </a:extLst>
          </p:cNvPr>
          <p:cNvSpPr txBox="1"/>
          <p:nvPr/>
        </p:nvSpPr>
        <p:spPr>
          <a:xfrm>
            <a:off x="76200" y="947407"/>
            <a:ext cx="269626" cy="276999"/>
          </a:xfrm>
          <a:prstGeom prst="rect">
            <a:avLst/>
          </a:prstGeom>
          <a:noFill/>
          <a:ln w="19050">
            <a:solidFill>
              <a:schemeClr val="tx1"/>
            </a:solidFill>
          </a:ln>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366340" y="945986"/>
            <a:ext cx="269626" cy="276999"/>
          </a:xfrm>
          <a:prstGeom prst="rect">
            <a:avLst/>
          </a:prstGeom>
          <a:noFill/>
          <a:ln w="19050">
            <a:solidFill>
              <a:schemeClr val="tx1"/>
            </a:solidFill>
          </a:ln>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2B71D8A8-3534-114C-8EDF-5BAFFF42E7D2}"/>
              </a:ext>
            </a:extLst>
          </p:cNvPr>
          <p:cNvSpPr txBox="1"/>
          <p:nvPr/>
        </p:nvSpPr>
        <p:spPr>
          <a:xfrm>
            <a:off x="4607174" y="955060"/>
            <a:ext cx="269626" cy="276999"/>
          </a:xfrm>
          <a:prstGeom prst="rect">
            <a:avLst/>
          </a:prstGeom>
          <a:noFill/>
          <a:ln w="19050">
            <a:solidFill>
              <a:schemeClr val="tx1"/>
            </a:solidFill>
          </a:ln>
        </p:spPr>
        <p:txBody>
          <a:bodyPr wrap="none" rtlCol="0">
            <a:spAutoFit/>
          </a:bodyPr>
          <a:lstStyle/>
          <a:p>
            <a:r>
              <a:rPr lang="en-US" sz="1200" dirty="0"/>
              <a:t>3</a:t>
            </a:r>
          </a:p>
        </p:txBody>
      </p:sp>
      <p:sp>
        <p:nvSpPr>
          <p:cNvPr id="43" name="TextBox 42">
            <a:extLst>
              <a:ext uri="{FF2B5EF4-FFF2-40B4-BE49-F238E27FC236}">
                <a16:creationId xmlns:a16="http://schemas.microsoft.com/office/drawing/2014/main" id="{4782B022-7384-E24A-9155-1D4ADC1A1775}"/>
              </a:ext>
            </a:extLst>
          </p:cNvPr>
          <p:cNvSpPr txBox="1"/>
          <p:nvPr/>
        </p:nvSpPr>
        <p:spPr>
          <a:xfrm>
            <a:off x="6996234" y="866548"/>
            <a:ext cx="269626" cy="276999"/>
          </a:xfrm>
          <a:prstGeom prst="rect">
            <a:avLst/>
          </a:prstGeom>
          <a:noFill/>
          <a:ln w="19050">
            <a:solidFill>
              <a:schemeClr val="tx1"/>
            </a:solidFill>
          </a:ln>
        </p:spPr>
        <p:txBody>
          <a:bodyPr wrap="none" rtlCol="0">
            <a:spAutoFit/>
          </a:bodyPr>
          <a:lstStyle/>
          <a:p>
            <a:r>
              <a:rPr lang="en-US" sz="1200" dirty="0"/>
              <a:t>4</a:t>
            </a:r>
          </a:p>
        </p:txBody>
      </p:sp>
      <p:sp>
        <p:nvSpPr>
          <p:cNvPr id="29" name="TextBox 28">
            <a:extLst>
              <a:ext uri="{FF2B5EF4-FFF2-40B4-BE49-F238E27FC236}">
                <a16:creationId xmlns:a16="http://schemas.microsoft.com/office/drawing/2014/main" id="{E19989B0-2A5A-9033-7862-7B9ABB92B9F6}"/>
              </a:ext>
            </a:extLst>
          </p:cNvPr>
          <p:cNvSpPr txBox="1"/>
          <p:nvPr/>
        </p:nvSpPr>
        <p:spPr>
          <a:xfrm>
            <a:off x="6972300" y="2888436"/>
            <a:ext cx="2024228" cy="769441"/>
          </a:xfrm>
          <a:prstGeom prst="rect">
            <a:avLst/>
          </a:prstGeom>
          <a:noFill/>
        </p:spPr>
        <p:txBody>
          <a:bodyPr wrap="square" rtlCol="0">
            <a:spAutoFit/>
          </a:bodyPr>
          <a:lstStyle/>
          <a:p>
            <a:r>
              <a:rPr lang="en-US" sz="1100" dirty="0"/>
              <a:t>Press </a:t>
            </a:r>
            <a:r>
              <a:rPr lang="en-US" sz="1100" b="1" dirty="0"/>
              <a:t>[Tools] </a:t>
            </a:r>
            <a:r>
              <a:rPr lang="en-US" sz="1100" dirty="0"/>
              <a:t>then select </a:t>
            </a:r>
            <a:r>
              <a:rPr lang="en-US" sz="1100" b="1" dirty="0"/>
              <a:t>7:Paste Line Below </a:t>
            </a:r>
            <a:r>
              <a:rPr lang="en-US" sz="1100" dirty="0"/>
              <a:t>from the menu. The copied line will be pasted.</a:t>
            </a:r>
          </a:p>
        </p:txBody>
      </p:sp>
      <p:cxnSp>
        <p:nvCxnSpPr>
          <p:cNvPr id="27" name="Straight Arrow Connector 26">
            <a:extLst>
              <a:ext uri="{FF2B5EF4-FFF2-40B4-BE49-F238E27FC236}">
                <a16:creationId xmlns:a16="http://schemas.microsoft.com/office/drawing/2014/main" id="{F3598885-64DB-EC7E-4817-39A2E6F513AC}"/>
              </a:ext>
            </a:extLst>
          </p:cNvPr>
          <p:cNvCxnSpPr>
            <a:cxnSpLocks/>
          </p:cNvCxnSpPr>
          <p:nvPr/>
        </p:nvCxnSpPr>
        <p:spPr>
          <a:xfrm flipH="1" flipV="1">
            <a:off x="874884" y="1695604"/>
            <a:ext cx="586249" cy="23611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D24708B-4CD1-B160-C560-BA8ABD082E60}"/>
              </a:ext>
            </a:extLst>
          </p:cNvPr>
          <p:cNvSpPr txBox="1"/>
          <p:nvPr/>
        </p:nvSpPr>
        <p:spPr>
          <a:xfrm>
            <a:off x="-3154" y="5705990"/>
            <a:ext cx="2084225" cy="769441"/>
          </a:xfrm>
          <a:prstGeom prst="rect">
            <a:avLst/>
          </a:prstGeom>
          <a:noFill/>
        </p:spPr>
        <p:txBody>
          <a:bodyPr wrap="square" rtlCol="0">
            <a:spAutoFit/>
          </a:bodyPr>
          <a:lstStyle/>
          <a:p>
            <a:r>
              <a:rPr lang="en-US" sz="1100" dirty="0"/>
              <a:t>You can paste again by returning to the </a:t>
            </a:r>
            <a:r>
              <a:rPr lang="en-US" sz="1100" b="1" dirty="0"/>
              <a:t>[Tools] </a:t>
            </a:r>
            <a:r>
              <a:rPr lang="en-US" sz="1100" dirty="0"/>
              <a:t>menu and selecting </a:t>
            </a:r>
            <a:r>
              <a:rPr lang="en-US" sz="1100" b="1" dirty="0"/>
              <a:t>7:Paste Line Below.</a:t>
            </a:r>
          </a:p>
        </p:txBody>
      </p:sp>
      <p:sp>
        <p:nvSpPr>
          <p:cNvPr id="28" name="TextBox 27">
            <a:extLst>
              <a:ext uri="{FF2B5EF4-FFF2-40B4-BE49-F238E27FC236}">
                <a16:creationId xmlns:a16="http://schemas.microsoft.com/office/drawing/2014/main" id="{82699117-469F-E0AD-66BC-74BAD2E2CD4F}"/>
              </a:ext>
            </a:extLst>
          </p:cNvPr>
          <p:cNvSpPr txBox="1"/>
          <p:nvPr/>
        </p:nvSpPr>
        <p:spPr>
          <a:xfrm>
            <a:off x="82394" y="3786053"/>
            <a:ext cx="269626" cy="276999"/>
          </a:xfrm>
          <a:prstGeom prst="rect">
            <a:avLst/>
          </a:prstGeom>
          <a:noFill/>
          <a:ln w="19050">
            <a:solidFill>
              <a:schemeClr val="tx1"/>
            </a:solidFill>
          </a:ln>
        </p:spPr>
        <p:txBody>
          <a:bodyPr wrap="none" rtlCol="0">
            <a:spAutoFit/>
          </a:bodyPr>
          <a:lstStyle/>
          <a:p>
            <a:r>
              <a:rPr lang="en-US" sz="1200" dirty="0"/>
              <a:t>5</a:t>
            </a:r>
          </a:p>
        </p:txBody>
      </p:sp>
      <p:cxnSp>
        <p:nvCxnSpPr>
          <p:cNvPr id="6" name="Straight Arrow Connector 5">
            <a:extLst>
              <a:ext uri="{FF2B5EF4-FFF2-40B4-BE49-F238E27FC236}">
                <a16:creationId xmlns:a16="http://schemas.microsoft.com/office/drawing/2014/main" id="{BDD57553-0D97-AB55-DF23-1B52C3659E1A}"/>
              </a:ext>
            </a:extLst>
          </p:cNvPr>
          <p:cNvCxnSpPr>
            <a:cxnSpLocks/>
          </p:cNvCxnSpPr>
          <p:nvPr/>
        </p:nvCxnSpPr>
        <p:spPr>
          <a:xfrm flipH="1" flipV="1">
            <a:off x="5334000" y="1813662"/>
            <a:ext cx="586249" cy="23611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218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ext&#10;&#10;Description automatically generated">
            <a:extLst>
              <a:ext uri="{FF2B5EF4-FFF2-40B4-BE49-F238E27FC236}">
                <a16:creationId xmlns:a16="http://schemas.microsoft.com/office/drawing/2014/main" id="{31B9891D-AA29-D7CA-B36C-D8B4A2D7BB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16731" y="1828478"/>
            <a:ext cx="1327119" cy="1000778"/>
          </a:xfrm>
          <a:prstGeom prst="rect">
            <a:avLst/>
          </a:prstGeom>
        </p:spPr>
      </p:pic>
      <p:pic>
        <p:nvPicPr>
          <p:cNvPr id="10" name="Picture 9" descr="Text&#10;&#10;Description automatically generated">
            <a:extLst>
              <a:ext uri="{FF2B5EF4-FFF2-40B4-BE49-F238E27FC236}">
                <a16:creationId xmlns:a16="http://schemas.microsoft.com/office/drawing/2014/main" id="{8BC4FA81-CFDC-9E09-6C21-94639F50B3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56489" y="1806960"/>
            <a:ext cx="1416716" cy="1068343"/>
          </a:xfrm>
          <a:prstGeom prst="rect">
            <a:avLst/>
          </a:prstGeom>
        </p:spPr>
      </p:pic>
      <p:pic>
        <p:nvPicPr>
          <p:cNvPr id="5" name="Picture 4" descr="Text&#10;&#10;Description automatically generated">
            <a:extLst>
              <a:ext uri="{FF2B5EF4-FFF2-40B4-BE49-F238E27FC236}">
                <a16:creationId xmlns:a16="http://schemas.microsoft.com/office/drawing/2014/main" id="{B0AA9CDB-5DAF-CFA2-3467-60D9A1019D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35255" y="1808194"/>
            <a:ext cx="1370777" cy="1033701"/>
          </a:xfrm>
          <a:prstGeom prst="rect">
            <a:avLst/>
          </a:prstGeom>
        </p:spPr>
      </p:pic>
      <p:pic>
        <p:nvPicPr>
          <p:cNvPr id="4" name="Picture 3" descr="Text&#10;&#10;Description automatically generated">
            <a:extLst>
              <a:ext uri="{FF2B5EF4-FFF2-40B4-BE49-F238E27FC236}">
                <a16:creationId xmlns:a16="http://schemas.microsoft.com/office/drawing/2014/main" id="{F405D806-AC55-C349-B28B-1B449DEED530}"/>
              </a:ext>
            </a:extLst>
          </p:cNvPr>
          <p:cNvPicPr>
            <a:picLocks noChangeAspect="1"/>
          </p:cNvPicPr>
          <p:nvPr/>
        </p:nvPicPr>
        <p:blipFill>
          <a:blip r:embed="rId5"/>
          <a:stretch>
            <a:fillRect/>
          </a:stretch>
        </p:blipFill>
        <p:spPr>
          <a:xfrm>
            <a:off x="1877706" y="1822306"/>
            <a:ext cx="1297784" cy="978656"/>
          </a:xfrm>
          <a:prstGeom prst="rect">
            <a:avLst/>
          </a:prstGeom>
        </p:spPr>
      </p:pic>
      <p:pic>
        <p:nvPicPr>
          <p:cNvPr id="7" name="Picture 6">
            <a:extLst>
              <a:ext uri="{FF2B5EF4-FFF2-40B4-BE49-F238E27FC236}">
                <a16:creationId xmlns:a16="http://schemas.microsoft.com/office/drawing/2014/main" id="{2ACCE15B-3525-2245-920C-9A8DC03ECF0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1852" y="1828478"/>
            <a:ext cx="1354311" cy="2857500"/>
          </a:xfrm>
          <a:prstGeom prst="rect">
            <a:avLst/>
          </a:prstGeom>
        </p:spPr>
      </p:pic>
      <p:sp>
        <p:nvSpPr>
          <p:cNvPr id="2" name="Title 1"/>
          <p:cNvSpPr>
            <a:spLocks noGrp="1"/>
          </p:cNvSpPr>
          <p:nvPr>
            <p:ph type="title"/>
          </p:nvPr>
        </p:nvSpPr>
        <p:spPr>
          <a:xfrm>
            <a:off x="1029006" y="248473"/>
            <a:ext cx="7581593" cy="742950"/>
          </a:xfrm>
        </p:spPr>
        <p:txBody>
          <a:bodyPr/>
          <a:lstStyle/>
          <a:p>
            <a:r>
              <a:rPr lang="en-US" sz="3200" dirty="0"/>
              <a:t>Opening an existing Python Program File</a:t>
            </a:r>
            <a:endParaRPr lang="en-US" sz="3200" b="1" dirty="0">
              <a:solidFill>
                <a:srgbClr val="FF0000"/>
              </a:solidFill>
            </a:endParaRPr>
          </a:p>
        </p:txBody>
      </p:sp>
      <p:sp>
        <p:nvSpPr>
          <p:cNvPr id="9" name="TextBox 8">
            <a:extLst>
              <a:ext uri="{FF2B5EF4-FFF2-40B4-BE49-F238E27FC236}">
                <a16:creationId xmlns:a16="http://schemas.microsoft.com/office/drawing/2014/main" id="{FBF8B926-7017-E84E-8CE8-537D000B344D}"/>
              </a:ext>
            </a:extLst>
          </p:cNvPr>
          <p:cNvSpPr txBox="1"/>
          <p:nvPr/>
        </p:nvSpPr>
        <p:spPr>
          <a:xfrm>
            <a:off x="228600" y="4756888"/>
            <a:ext cx="1600814" cy="507831"/>
          </a:xfrm>
          <a:prstGeom prst="rect">
            <a:avLst/>
          </a:prstGeom>
          <a:noFill/>
        </p:spPr>
        <p:txBody>
          <a:bodyPr wrap="square" rtlCol="0">
            <a:spAutoFit/>
          </a:bodyPr>
          <a:lstStyle/>
          <a:p>
            <a:r>
              <a:rPr lang="en-US" sz="900" dirty="0"/>
              <a:t>Press the </a:t>
            </a:r>
            <a:r>
              <a:rPr lang="en-US" sz="900" b="1" dirty="0"/>
              <a:t>[</a:t>
            </a:r>
            <a:r>
              <a:rPr lang="en-US" sz="900" b="1" dirty="0" err="1"/>
              <a:t>prgm</a:t>
            </a:r>
            <a:r>
              <a:rPr lang="en-US" sz="900" b="1" dirty="0"/>
              <a:t>] </a:t>
            </a:r>
            <a:r>
              <a:rPr lang="en-US" sz="900" dirty="0"/>
              <a:t>key to create,  edit and execute </a:t>
            </a:r>
          </a:p>
          <a:p>
            <a:r>
              <a:rPr lang="en-US" sz="900" dirty="0"/>
              <a:t>TI-Python programs.  </a:t>
            </a:r>
            <a:endParaRPr lang="en-US" sz="900" b="1" dirty="0"/>
          </a:p>
        </p:txBody>
      </p:sp>
      <p:cxnSp>
        <p:nvCxnSpPr>
          <p:cNvPr id="17" name="Straight Arrow Connector 16">
            <a:extLst>
              <a:ext uri="{FF2B5EF4-FFF2-40B4-BE49-F238E27FC236}">
                <a16:creationId xmlns:a16="http://schemas.microsoft.com/office/drawing/2014/main" id="{CD558C21-CD5D-444F-B71E-41FF714459F9}"/>
              </a:ext>
            </a:extLst>
          </p:cNvPr>
          <p:cNvCxnSpPr>
            <a:cxnSpLocks/>
          </p:cNvCxnSpPr>
          <p:nvPr/>
        </p:nvCxnSpPr>
        <p:spPr>
          <a:xfrm>
            <a:off x="250430" y="2319398"/>
            <a:ext cx="726436" cy="544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A37953F-649B-BA46-A5DA-AB06961DA89A}"/>
              </a:ext>
            </a:extLst>
          </p:cNvPr>
          <p:cNvSpPr txBox="1"/>
          <p:nvPr/>
        </p:nvSpPr>
        <p:spPr>
          <a:xfrm>
            <a:off x="1851243" y="2819400"/>
            <a:ext cx="1284038" cy="507831"/>
          </a:xfrm>
          <a:prstGeom prst="rect">
            <a:avLst/>
          </a:prstGeom>
          <a:noFill/>
        </p:spPr>
        <p:txBody>
          <a:bodyPr wrap="square" rtlCol="0">
            <a:spAutoFit/>
          </a:bodyPr>
          <a:lstStyle/>
          <a:p>
            <a:r>
              <a:rPr lang="en-US" sz="900" dirty="0"/>
              <a:t>Press </a:t>
            </a:r>
            <a:r>
              <a:rPr lang="en-US" sz="900" b="1" dirty="0"/>
              <a:t>[enter] </a:t>
            </a:r>
            <a:r>
              <a:rPr lang="en-US" sz="900" dirty="0"/>
              <a:t>or</a:t>
            </a:r>
          </a:p>
          <a:p>
            <a:r>
              <a:rPr lang="en-US" sz="900" dirty="0"/>
              <a:t>Press </a:t>
            </a:r>
            <a:r>
              <a:rPr lang="en-US" sz="900" b="1" dirty="0"/>
              <a:t>[2] </a:t>
            </a:r>
            <a:r>
              <a:rPr lang="en-US" sz="900" dirty="0"/>
              <a:t>to </a:t>
            </a:r>
          </a:p>
          <a:p>
            <a:r>
              <a:rPr lang="en-US" sz="900" dirty="0"/>
              <a:t>select 2: Python App</a:t>
            </a:r>
          </a:p>
        </p:txBody>
      </p:sp>
      <p:sp>
        <p:nvSpPr>
          <p:cNvPr id="39" name="TextBox 38">
            <a:extLst>
              <a:ext uri="{FF2B5EF4-FFF2-40B4-BE49-F238E27FC236}">
                <a16:creationId xmlns:a16="http://schemas.microsoft.com/office/drawing/2014/main" id="{86D10C43-C433-C749-8F0E-C93F0D270319}"/>
              </a:ext>
            </a:extLst>
          </p:cNvPr>
          <p:cNvSpPr txBox="1"/>
          <p:nvPr/>
        </p:nvSpPr>
        <p:spPr>
          <a:xfrm>
            <a:off x="3280361" y="2820029"/>
            <a:ext cx="1425671" cy="646331"/>
          </a:xfrm>
          <a:prstGeom prst="rect">
            <a:avLst/>
          </a:prstGeom>
          <a:noFill/>
        </p:spPr>
        <p:txBody>
          <a:bodyPr wrap="square" rtlCol="0">
            <a:spAutoFit/>
          </a:bodyPr>
          <a:lstStyle/>
          <a:p>
            <a:r>
              <a:rPr lang="en-US" sz="900" dirty="0"/>
              <a:t>To edit an existing program, use the </a:t>
            </a:r>
            <a:r>
              <a:rPr lang="en-US" sz="900" b="1" dirty="0"/>
              <a:t>Up and Down Arrow keys </a:t>
            </a:r>
            <a:r>
              <a:rPr lang="en-US" sz="900" dirty="0"/>
              <a:t>to select a program.</a:t>
            </a:r>
          </a:p>
        </p:txBody>
      </p:sp>
      <p:sp>
        <p:nvSpPr>
          <p:cNvPr id="13" name="TextBox 12">
            <a:extLst>
              <a:ext uri="{FF2B5EF4-FFF2-40B4-BE49-F238E27FC236}">
                <a16:creationId xmlns:a16="http://schemas.microsoft.com/office/drawing/2014/main" id="{8B246A6E-9936-5946-A0A5-CC00AA982817}"/>
              </a:ext>
            </a:extLst>
          </p:cNvPr>
          <p:cNvSpPr txBox="1"/>
          <p:nvPr/>
        </p:nvSpPr>
        <p:spPr>
          <a:xfrm>
            <a:off x="369246" y="1601680"/>
            <a:ext cx="248786" cy="230832"/>
          </a:xfrm>
          <a:prstGeom prst="rect">
            <a:avLst/>
          </a:prstGeom>
          <a:noFill/>
          <a:ln w="19050">
            <a:solidFill>
              <a:schemeClr val="tx1"/>
            </a:solidFill>
          </a:ln>
        </p:spPr>
        <p:txBody>
          <a:bodyPr wrap="none" rtlCol="0">
            <a:spAutoFit/>
          </a:bodyPr>
          <a:lstStyle/>
          <a:p>
            <a:r>
              <a:rPr lang="en-US" sz="900" dirty="0"/>
              <a:t>1</a:t>
            </a:r>
          </a:p>
        </p:txBody>
      </p:sp>
      <p:sp>
        <p:nvSpPr>
          <p:cNvPr id="14" name="TextBox 13">
            <a:extLst>
              <a:ext uri="{FF2B5EF4-FFF2-40B4-BE49-F238E27FC236}">
                <a16:creationId xmlns:a16="http://schemas.microsoft.com/office/drawing/2014/main" id="{18A11466-D462-D444-9BFB-0C68195E4CBB}"/>
              </a:ext>
            </a:extLst>
          </p:cNvPr>
          <p:cNvSpPr txBox="1"/>
          <p:nvPr/>
        </p:nvSpPr>
        <p:spPr>
          <a:xfrm>
            <a:off x="1885741" y="1551480"/>
            <a:ext cx="248786" cy="230832"/>
          </a:xfrm>
          <a:prstGeom prst="rect">
            <a:avLst/>
          </a:prstGeom>
          <a:noFill/>
          <a:ln w="19050">
            <a:solidFill>
              <a:schemeClr val="tx1"/>
            </a:solidFill>
          </a:ln>
        </p:spPr>
        <p:txBody>
          <a:bodyPr wrap="none" rtlCol="0">
            <a:spAutoFit/>
          </a:bodyPr>
          <a:lstStyle/>
          <a:p>
            <a:r>
              <a:rPr lang="en-US" sz="900" dirty="0"/>
              <a:t>2</a:t>
            </a:r>
          </a:p>
        </p:txBody>
      </p:sp>
      <p:sp>
        <p:nvSpPr>
          <p:cNvPr id="15" name="TextBox 14">
            <a:extLst>
              <a:ext uri="{FF2B5EF4-FFF2-40B4-BE49-F238E27FC236}">
                <a16:creationId xmlns:a16="http://schemas.microsoft.com/office/drawing/2014/main" id="{30C9E021-6FC6-E341-AD80-DEDF3AF7CABE}"/>
              </a:ext>
            </a:extLst>
          </p:cNvPr>
          <p:cNvSpPr txBox="1"/>
          <p:nvPr/>
        </p:nvSpPr>
        <p:spPr>
          <a:xfrm>
            <a:off x="3314857" y="1543434"/>
            <a:ext cx="248786" cy="230832"/>
          </a:xfrm>
          <a:prstGeom prst="rect">
            <a:avLst/>
          </a:prstGeom>
          <a:noFill/>
          <a:ln w="19050">
            <a:solidFill>
              <a:schemeClr val="tx1"/>
            </a:solidFill>
          </a:ln>
        </p:spPr>
        <p:txBody>
          <a:bodyPr wrap="none" rtlCol="0">
            <a:spAutoFit/>
          </a:bodyPr>
          <a:lstStyle/>
          <a:p>
            <a:r>
              <a:rPr lang="en-US" sz="900" dirty="0"/>
              <a:t>3</a:t>
            </a:r>
          </a:p>
        </p:txBody>
      </p:sp>
      <p:sp>
        <p:nvSpPr>
          <p:cNvPr id="20" name="TextBox 19">
            <a:extLst>
              <a:ext uri="{FF2B5EF4-FFF2-40B4-BE49-F238E27FC236}">
                <a16:creationId xmlns:a16="http://schemas.microsoft.com/office/drawing/2014/main" id="{875DDFFB-8757-D246-B55F-F1CA161EE3FC}"/>
              </a:ext>
            </a:extLst>
          </p:cNvPr>
          <p:cNvSpPr txBox="1"/>
          <p:nvPr/>
        </p:nvSpPr>
        <p:spPr>
          <a:xfrm>
            <a:off x="4847534" y="1560851"/>
            <a:ext cx="248786" cy="230832"/>
          </a:xfrm>
          <a:prstGeom prst="rect">
            <a:avLst/>
          </a:prstGeom>
          <a:noFill/>
          <a:ln w="19050">
            <a:solidFill>
              <a:schemeClr val="tx1"/>
            </a:solidFill>
          </a:ln>
        </p:spPr>
        <p:txBody>
          <a:bodyPr wrap="none" rtlCol="0">
            <a:spAutoFit/>
          </a:bodyPr>
          <a:lstStyle/>
          <a:p>
            <a:r>
              <a:rPr lang="en-US" sz="900" dirty="0"/>
              <a:t>4</a:t>
            </a:r>
          </a:p>
        </p:txBody>
      </p:sp>
      <p:sp>
        <p:nvSpPr>
          <p:cNvPr id="23" name="TextBox 22">
            <a:extLst>
              <a:ext uri="{FF2B5EF4-FFF2-40B4-BE49-F238E27FC236}">
                <a16:creationId xmlns:a16="http://schemas.microsoft.com/office/drawing/2014/main" id="{41ACCAD1-8FCE-304A-88C5-435BD84BA628}"/>
              </a:ext>
            </a:extLst>
          </p:cNvPr>
          <p:cNvSpPr txBox="1"/>
          <p:nvPr/>
        </p:nvSpPr>
        <p:spPr>
          <a:xfrm>
            <a:off x="4847534" y="2896643"/>
            <a:ext cx="1425671" cy="507831"/>
          </a:xfrm>
          <a:prstGeom prst="rect">
            <a:avLst/>
          </a:prstGeom>
          <a:noFill/>
        </p:spPr>
        <p:txBody>
          <a:bodyPr wrap="square" rtlCol="0">
            <a:spAutoFit/>
          </a:bodyPr>
          <a:lstStyle/>
          <a:p>
            <a:r>
              <a:rPr lang="en-US" sz="900" dirty="0"/>
              <a:t>Press </a:t>
            </a:r>
            <a:r>
              <a:rPr lang="en-US" sz="900" b="1" dirty="0"/>
              <a:t>[Edit] </a:t>
            </a:r>
            <a:r>
              <a:rPr lang="en-US" sz="900" dirty="0"/>
              <a:t>to open with Python Editor with the selected program.</a:t>
            </a:r>
          </a:p>
        </p:txBody>
      </p:sp>
      <p:sp>
        <p:nvSpPr>
          <p:cNvPr id="26" name="TextBox 25">
            <a:extLst>
              <a:ext uri="{FF2B5EF4-FFF2-40B4-BE49-F238E27FC236}">
                <a16:creationId xmlns:a16="http://schemas.microsoft.com/office/drawing/2014/main" id="{A9A66FD3-4D29-F14C-84C9-89E72960AA0E}"/>
              </a:ext>
            </a:extLst>
          </p:cNvPr>
          <p:cNvSpPr txBox="1"/>
          <p:nvPr/>
        </p:nvSpPr>
        <p:spPr>
          <a:xfrm>
            <a:off x="6610030" y="1551480"/>
            <a:ext cx="248786" cy="230832"/>
          </a:xfrm>
          <a:prstGeom prst="rect">
            <a:avLst/>
          </a:prstGeom>
          <a:noFill/>
          <a:ln w="19050">
            <a:solidFill>
              <a:schemeClr val="tx1"/>
            </a:solidFill>
          </a:ln>
        </p:spPr>
        <p:txBody>
          <a:bodyPr wrap="none" rtlCol="0">
            <a:spAutoFit/>
          </a:bodyPr>
          <a:lstStyle/>
          <a:p>
            <a:r>
              <a:rPr lang="en-US" sz="900" dirty="0"/>
              <a:t>5</a:t>
            </a:r>
          </a:p>
        </p:txBody>
      </p:sp>
      <p:sp>
        <p:nvSpPr>
          <p:cNvPr id="27" name="TextBox 26">
            <a:extLst>
              <a:ext uri="{FF2B5EF4-FFF2-40B4-BE49-F238E27FC236}">
                <a16:creationId xmlns:a16="http://schemas.microsoft.com/office/drawing/2014/main" id="{2D8C9A00-8F2E-B247-96E9-F8F359C2F49E}"/>
              </a:ext>
            </a:extLst>
          </p:cNvPr>
          <p:cNvSpPr txBox="1"/>
          <p:nvPr/>
        </p:nvSpPr>
        <p:spPr>
          <a:xfrm>
            <a:off x="6598958" y="2921169"/>
            <a:ext cx="1387598" cy="646331"/>
          </a:xfrm>
          <a:prstGeom prst="rect">
            <a:avLst/>
          </a:prstGeom>
          <a:noFill/>
        </p:spPr>
        <p:txBody>
          <a:bodyPr wrap="square" rtlCol="0">
            <a:spAutoFit/>
          </a:bodyPr>
          <a:lstStyle/>
          <a:p>
            <a:r>
              <a:rPr lang="en-US" sz="900" dirty="0"/>
              <a:t>You can now make changes to the program or run the program.</a:t>
            </a:r>
            <a:endParaRPr lang="en-US" sz="900" b="1" dirty="0"/>
          </a:p>
        </p:txBody>
      </p:sp>
    </p:spTree>
    <p:extLst>
      <p:ext uri="{BB962C8B-B14F-4D97-AF65-F5344CB8AC3E}">
        <p14:creationId xmlns:p14="http://schemas.microsoft.com/office/powerpoint/2010/main" val="359637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ext&#10;&#10;Description automatically generated">
            <a:extLst>
              <a:ext uri="{FF2B5EF4-FFF2-40B4-BE49-F238E27FC236}">
                <a16:creationId xmlns:a16="http://schemas.microsoft.com/office/drawing/2014/main" id="{890BB0F1-7CBF-97DD-133A-6A955B057E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10099" y="4032461"/>
            <a:ext cx="1964005" cy="1481053"/>
          </a:xfrm>
          <a:prstGeom prst="rect">
            <a:avLst/>
          </a:prstGeom>
        </p:spPr>
      </p:pic>
      <p:pic>
        <p:nvPicPr>
          <p:cNvPr id="18" name="Picture 17" descr="Text&#10;&#10;Description automatically generated">
            <a:extLst>
              <a:ext uri="{FF2B5EF4-FFF2-40B4-BE49-F238E27FC236}">
                <a16:creationId xmlns:a16="http://schemas.microsoft.com/office/drawing/2014/main" id="{A64D5438-FFFC-BD4D-5FD3-FB033F89952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96636" y="4008800"/>
            <a:ext cx="2015252" cy="1519698"/>
          </a:xfrm>
          <a:prstGeom prst="rect">
            <a:avLst/>
          </a:prstGeom>
        </p:spPr>
      </p:pic>
      <p:pic>
        <p:nvPicPr>
          <p:cNvPr id="11" name="Picture 10" descr="Text&#10;&#10;Description automatically generated">
            <a:extLst>
              <a:ext uri="{FF2B5EF4-FFF2-40B4-BE49-F238E27FC236}">
                <a16:creationId xmlns:a16="http://schemas.microsoft.com/office/drawing/2014/main" id="{699A6FD3-173D-352B-C701-7AE1D19B0D5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583" y="3981290"/>
            <a:ext cx="2064306" cy="1556690"/>
          </a:xfrm>
          <a:prstGeom prst="rect">
            <a:avLst/>
          </a:prstGeom>
        </p:spPr>
      </p:pic>
      <p:pic>
        <p:nvPicPr>
          <p:cNvPr id="8" name="Picture 7" descr="Text&#10;&#10;Description automatically generated">
            <a:extLst>
              <a:ext uri="{FF2B5EF4-FFF2-40B4-BE49-F238E27FC236}">
                <a16:creationId xmlns:a16="http://schemas.microsoft.com/office/drawing/2014/main" id="{481E6FF3-F667-338B-B161-A0CE920487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01170" y="1344485"/>
            <a:ext cx="2042784" cy="1540460"/>
          </a:xfrm>
          <a:prstGeom prst="rect">
            <a:avLst/>
          </a:prstGeom>
        </p:spPr>
      </p:pic>
      <p:pic>
        <p:nvPicPr>
          <p:cNvPr id="7" name="Picture 6" descr="Text&#10;&#10;Description automatically generated">
            <a:extLst>
              <a:ext uri="{FF2B5EF4-FFF2-40B4-BE49-F238E27FC236}">
                <a16:creationId xmlns:a16="http://schemas.microsoft.com/office/drawing/2014/main" id="{B46FD276-16B5-491A-1369-F4723760A5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66340" y="1356526"/>
            <a:ext cx="1983310" cy="1495611"/>
          </a:xfrm>
          <a:prstGeom prst="rect">
            <a:avLst/>
          </a:prstGeom>
        </p:spPr>
      </p:pic>
      <p:pic>
        <p:nvPicPr>
          <p:cNvPr id="5" name="Picture 4" descr="Text&#10;&#10;Description automatically generated">
            <a:extLst>
              <a:ext uri="{FF2B5EF4-FFF2-40B4-BE49-F238E27FC236}">
                <a16:creationId xmlns:a16="http://schemas.microsoft.com/office/drawing/2014/main" id="{6F3CBB7A-567A-B1DC-3EF4-D9CEB07F8F5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511" y="1320020"/>
            <a:ext cx="2007408" cy="1513783"/>
          </a:xfrm>
          <a:prstGeom prst="rect">
            <a:avLst/>
          </a:prstGeom>
        </p:spPr>
      </p:pic>
      <p:sp>
        <p:nvSpPr>
          <p:cNvPr id="2" name="Title 1"/>
          <p:cNvSpPr>
            <a:spLocks noGrp="1"/>
          </p:cNvSpPr>
          <p:nvPr>
            <p:ph type="title"/>
          </p:nvPr>
        </p:nvSpPr>
        <p:spPr>
          <a:xfrm>
            <a:off x="152400" y="-228600"/>
            <a:ext cx="8915400" cy="990600"/>
          </a:xfrm>
        </p:spPr>
        <p:txBody>
          <a:bodyPr/>
          <a:lstStyle/>
          <a:p>
            <a:r>
              <a:rPr lang="en-US" sz="3200" dirty="0"/>
              <a:t>Copying/Replicating a Python Program File</a:t>
            </a:r>
          </a:p>
        </p:txBody>
      </p:sp>
      <p:sp>
        <p:nvSpPr>
          <p:cNvPr id="19" name="TextBox 18">
            <a:extLst>
              <a:ext uri="{FF2B5EF4-FFF2-40B4-BE49-F238E27FC236}">
                <a16:creationId xmlns:a16="http://schemas.microsoft.com/office/drawing/2014/main" id="{9A37953F-649B-BA46-A5DA-AB06961DA89A}"/>
              </a:ext>
            </a:extLst>
          </p:cNvPr>
          <p:cNvSpPr txBox="1"/>
          <p:nvPr/>
        </p:nvSpPr>
        <p:spPr>
          <a:xfrm>
            <a:off x="-9348" y="2867345"/>
            <a:ext cx="2295348" cy="600164"/>
          </a:xfrm>
          <a:prstGeom prst="rect">
            <a:avLst/>
          </a:prstGeom>
          <a:noFill/>
        </p:spPr>
        <p:txBody>
          <a:bodyPr wrap="square" rtlCol="0">
            <a:spAutoFit/>
          </a:bodyPr>
          <a:lstStyle/>
          <a:p>
            <a:r>
              <a:rPr lang="en-US" sz="1100" dirty="0"/>
              <a:t>Press </a:t>
            </a:r>
            <a:r>
              <a:rPr lang="en-US" sz="1100" b="1" dirty="0"/>
              <a:t>[Files] </a:t>
            </a:r>
            <a:r>
              <a:rPr lang="en-US" sz="1100" dirty="0"/>
              <a:t>to return to the file management screen.</a:t>
            </a:r>
          </a:p>
          <a:p>
            <a:endParaRPr lang="en-US" sz="1100" dirty="0"/>
          </a:p>
        </p:txBody>
      </p:sp>
      <p:sp>
        <p:nvSpPr>
          <p:cNvPr id="23" name="TextBox 22">
            <a:extLst>
              <a:ext uri="{FF2B5EF4-FFF2-40B4-BE49-F238E27FC236}">
                <a16:creationId xmlns:a16="http://schemas.microsoft.com/office/drawing/2014/main" id="{CF38707C-69B2-8B42-AC04-74C4836DEE78}"/>
              </a:ext>
            </a:extLst>
          </p:cNvPr>
          <p:cNvSpPr txBox="1"/>
          <p:nvPr/>
        </p:nvSpPr>
        <p:spPr>
          <a:xfrm>
            <a:off x="2288304" y="2862084"/>
            <a:ext cx="2271586" cy="430887"/>
          </a:xfrm>
          <a:prstGeom prst="rect">
            <a:avLst/>
          </a:prstGeom>
          <a:noFill/>
        </p:spPr>
        <p:txBody>
          <a:bodyPr wrap="square" rtlCol="0">
            <a:spAutoFit/>
          </a:bodyPr>
          <a:lstStyle/>
          <a:p>
            <a:r>
              <a:rPr lang="en-US" sz="1100" dirty="0"/>
              <a:t>Use the </a:t>
            </a:r>
            <a:r>
              <a:rPr lang="en-US" sz="1100" b="1" dirty="0"/>
              <a:t>Up and Down Arrow keys </a:t>
            </a:r>
            <a:r>
              <a:rPr lang="en-US" sz="1100" dirty="0"/>
              <a:t>to select a program.</a:t>
            </a:r>
          </a:p>
        </p:txBody>
      </p:sp>
      <p:sp>
        <p:nvSpPr>
          <p:cNvPr id="26" name="TextBox 25">
            <a:extLst>
              <a:ext uri="{FF2B5EF4-FFF2-40B4-BE49-F238E27FC236}">
                <a16:creationId xmlns:a16="http://schemas.microsoft.com/office/drawing/2014/main" id="{F8440037-7134-854D-8F27-162A9A5A4175}"/>
              </a:ext>
            </a:extLst>
          </p:cNvPr>
          <p:cNvSpPr txBox="1"/>
          <p:nvPr/>
        </p:nvSpPr>
        <p:spPr>
          <a:xfrm>
            <a:off x="4559890" y="2857625"/>
            <a:ext cx="1640697" cy="430887"/>
          </a:xfrm>
          <a:prstGeom prst="rect">
            <a:avLst/>
          </a:prstGeom>
          <a:noFill/>
        </p:spPr>
        <p:txBody>
          <a:bodyPr wrap="square" rtlCol="0">
            <a:spAutoFit/>
          </a:bodyPr>
          <a:lstStyle/>
          <a:p>
            <a:r>
              <a:rPr lang="en-US" sz="1100" dirty="0"/>
              <a:t>Press </a:t>
            </a:r>
            <a:r>
              <a:rPr lang="en-US" sz="1100" b="1" dirty="0"/>
              <a:t>[Manage] </a:t>
            </a:r>
            <a:r>
              <a:rPr lang="en-US" sz="1100" dirty="0"/>
              <a:t>to see file options.</a:t>
            </a:r>
          </a:p>
        </p:txBody>
      </p:sp>
      <p:sp>
        <p:nvSpPr>
          <p:cNvPr id="20" name="TextBox 19">
            <a:extLst>
              <a:ext uri="{FF2B5EF4-FFF2-40B4-BE49-F238E27FC236}">
                <a16:creationId xmlns:a16="http://schemas.microsoft.com/office/drawing/2014/main" id="{22B9681A-13EE-8E43-B662-8E9B7DAB5042}"/>
              </a:ext>
            </a:extLst>
          </p:cNvPr>
          <p:cNvSpPr txBox="1"/>
          <p:nvPr/>
        </p:nvSpPr>
        <p:spPr>
          <a:xfrm>
            <a:off x="76200" y="947407"/>
            <a:ext cx="269626" cy="276999"/>
          </a:xfrm>
          <a:prstGeom prst="rect">
            <a:avLst/>
          </a:prstGeom>
          <a:noFill/>
          <a:ln w="19050">
            <a:solidFill>
              <a:schemeClr val="tx1"/>
            </a:solidFill>
          </a:ln>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366340" y="945986"/>
            <a:ext cx="269626" cy="276999"/>
          </a:xfrm>
          <a:prstGeom prst="rect">
            <a:avLst/>
          </a:prstGeom>
          <a:noFill/>
          <a:ln w="19050">
            <a:solidFill>
              <a:schemeClr val="tx1"/>
            </a:solidFill>
          </a:ln>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2B71D8A8-3534-114C-8EDF-5BAFFF42E7D2}"/>
              </a:ext>
            </a:extLst>
          </p:cNvPr>
          <p:cNvSpPr txBox="1"/>
          <p:nvPr/>
        </p:nvSpPr>
        <p:spPr>
          <a:xfrm>
            <a:off x="4607174" y="955060"/>
            <a:ext cx="269626" cy="276999"/>
          </a:xfrm>
          <a:prstGeom prst="rect">
            <a:avLst/>
          </a:prstGeom>
          <a:noFill/>
          <a:ln w="19050">
            <a:solidFill>
              <a:schemeClr val="tx1"/>
            </a:solidFill>
          </a:ln>
        </p:spPr>
        <p:txBody>
          <a:bodyPr wrap="none" rtlCol="0">
            <a:spAutoFit/>
          </a:bodyPr>
          <a:lstStyle/>
          <a:p>
            <a:r>
              <a:rPr lang="en-US" sz="1200" dirty="0"/>
              <a:t>3</a:t>
            </a:r>
          </a:p>
        </p:txBody>
      </p:sp>
      <p:pic>
        <p:nvPicPr>
          <p:cNvPr id="12" name="Picture 11" descr="Text&#10;&#10;Description automatically generated">
            <a:extLst>
              <a:ext uri="{FF2B5EF4-FFF2-40B4-BE49-F238E27FC236}">
                <a16:creationId xmlns:a16="http://schemas.microsoft.com/office/drawing/2014/main" id="{6F0956FD-2F17-4BD9-FA16-672C3C7E444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934200" y="1337781"/>
            <a:ext cx="2021358" cy="1524303"/>
          </a:xfrm>
          <a:prstGeom prst="rect">
            <a:avLst/>
          </a:prstGeom>
        </p:spPr>
      </p:pic>
      <p:sp>
        <p:nvSpPr>
          <p:cNvPr id="13" name="TextBox 12">
            <a:extLst>
              <a:ext uri="{FF2B5EF4-FFF2-40B4-BE49-F238E27FC236}">
                <a16:creationId xmlns:a16="http://schemas.microsoft.com/office/drawing/2014/main" id="{808DD208-6C56-D810-459C-F5CF08FDF8F9}"/>
              </a:ext>
            </a:extLst>
          </p:cNvPr>
          <p:cNvSpPr txBox="1"/>
          <p:nvPr/>
        </p:nvSpPr>
        <p:spPr>
          <a:xfrm>
            <a:off x="6934200" y="956505"/>
            <a:ext cx="269626" cy="276999"/>
          </a:xfrm>
          <a:prstGeom prst="rect">
            <a:avLst/>
          </a:prstGeom>
          <a:noFill/>
          <a:ln w="19050">
            <a:solidFill>
              <a:schemeClr val="tx1"/>
            </a:solidFill>
          </a:ln>
        </p:spPr>
        <p:txBody>
          <a:bodyPr wrap="square" rtlCol="0">
            <a:spAutoFit/>
          </a:bodyPr>
          <a:lstStyle/>
          <a:p>
            <a:r>
              <a:rPr lang="en-US" sz="1200" dirty="0"/>
              <a:t>4</a:t>
            </a:r>
          </a:p>
        </p:txBody>
      </p:sp>
      <p:sp>
        <p:nvSpPr>
          <p:cNvPr id="14" name="TextBox 13">
            <a:extLst>
              <a:ext uri="{FF2B5EF4-FFF2-40B4-BE49-F238E27FC236}">
                <a16:creationId xmlns:a16="http://schemas.microsoft.com/office/drawing/2014/main" id="{A4639C40-CA23-3503-4FEE-04AE0CD719B0}"/>
              </a:ext>
            </a:extLst>
          </p:cNvPr>
          <p:cNvSpPr txBox="1"/>
          <p:nvPr/>
        </p:nvSpPr>
        <p:spPr>
          <a:xfrm>
            <a:off x="6864339" y="2869729"/>
            <a:ext cx="1640697" cy="600164"/>
          </a:xfrm>
          <a:prstGeom prst="rect">
            <a:avLst/>
          </a:prstGeom>
          <a:noFill/>
        </p:spPr>
        <p:txBody>
          <a:bodyPr wrap="square" rtlCol="0">
            <a:spAutoFit/>
          </a:bodyPr>
          <a:lstStyle/>
          <a:p>
            <a:r>
              <a:rPr lang="en-US" sz="1100" dirty="0"/>
              <a:t>Select </a:t>
            </a:r>
            <a:r>
              <a:rPr lang="en-US" sz="1100" b="1" dirty="0"/>
              <a:t>1:Replicate Program </a:t>
            </a:r>
            <a:r>
              <a:rPr lang="en-US" sz="1100" dirty="0"/>
              <a:t>to receive a prompt.</a:t>
            </a:r>
          </a:p>
        </p:txBody>
      </p:sp>
      <p:sp>
        <p:nvSpPr>
          <p:cNvPr id="15" name="TextBox 14">
            <a:extLst>
              <a:ext uri="{FF2B5EF4-FFF2-40B4-BE49-F238E27FC236}">
                <a16:creationId xmlns:a16="http://schemas.microsoft.com/office/drawing/2014/main" id="{EB7225A6-BBE2-7943-E4E8-204B3E6B5B31}"/>
              </a:ext>
            </a:extLst>
          </p:cNvPr>
          <p:cNvSpPr txBox="1"/>
          <p:nvPr/>
        </p:nvSpPr>
        <p:spPr>
          <a:xfrm>
            <a:off x="-9348" y="5539313"/>
            <a:ext cx="2087904" cy="769441"/>
          </a:xfrm>
          <a:prstGeom prst="rect">
            <a:avLst/>
          </a:prstGeom>
          <a:noFill/>
        </p:spPr>
        <p:txBody>
          <a:bodyPr wrap="square" rtlCol="0">
            <a:spAutoFit/>
          </a:bodyPr>
          <a:lstStyle/>
          <a:p>
            <a:r>
              <a:rPr lang="en-US" sz="1100" dirty="0"/>
              <a:t>Type in the name of the new program using the green alpha key labels.</a:t>
            </a:r>
          </a:p>
          <a:p>
            <a:endParaRPr lang="en-US" sz="1100" dirty="0"/>
          </a:p>
        </p:txBody>
      </p:sp>
      <p:sp>
        <p:nvSpPr>
          <p:cNvPr id="16" name="TextBox 15">
            <a:extLst>
              <a:ext uri="{FF2B5EF4-FFF2-40B4-BE49-F238E27FC236}">
                <a16:creationId xmlns:a16="http://schemas.microsoft.com/office/drawing/2014/main" id="{4822B5E3-F4E8-3D6E-58B1-A72136A5FAE3}"/>
              </a:ext>
            </a:extLst>
          </p:cNvPr>
          <p:cNvSpPr txBox="1"/>
          <p:nvPr/>
        </p:nvSpPr>
        <p:spPr>
          <a:xfrm>
            <a:off x="76200" y="3619375"/>
            <a:ext cx="269626" cy="276999"/>
          </a:xfrm>
          <a:prstGeom prst="rect">
            <a:avLst/>
          </a:prstGeom>
          <a:noFill/>
          <a:ln w="19050">
            <a:solidFill>
              <a:schemeClr val="tx1"/>
            </a:solidFill>
          </a:ln>
        </p:spPr>
        <p:txBody>
          <a:bodyPr wrap="none" rtlCol="0">
            <a:spAutoFit/>
          </a:bodyPr>
          <a:lstStyle/>
          <a:p>
            <a:r>
              <a:rPr lang="en-US" sz="1200" dirty="0"/>
              <a:t>5</a:t>
            </a:r>
          </a:p>
        </p:txBody>
      </p:sp>
      <p:sp>
        <p:nvSpPr>
          <p:cNvPr id="25" name="TextBox 24">
            <a:extLst>
              <a:ext uri="{FF2B5EF4-FFF2-40B4-BE49-F238E27FC236}">
                <a16:creationId xmlns:a16="http://schemas.microsoft.com/office/drawing/2014/main" id="{41447942-4257-4C43-1BD8-1F7F701E52E2}"/>
              </a:ext>
            </a:extLst>
          </p:cNvPr>
          <p:cNvSpPr txBox="1"/>
          <p:nvPr/>
        </p:nvSpPr>
        <p:spPr>
          <a:xfrm>
            <a:off x="2323984" y="5549260"/>
            <a:ext cx="2235906" cy="1107996"/>
          </a:xfrm>
          <a:prstGeom prst="rect">
            <a:avLst/>
          </a:prstGeom>
          <a:noFill/>
        </p:spPr>
        <p:txBody>
          <a:bodyPr wrap="square" rtlCol="0">
            <a:spAutoFit/>
          </a:bodyPr>
          <a:lstStyle/>
          <a:p>
            <a:r>
              <a:rPr lang="en-US" sz="1100" dirty="0"/>
              <a:t>To use a number in the name, exit alpha mode by pressing </a:t>
            </a:r>
            <a:r>
              <a:rPr lang="en-US" sz="1100" b="1" dirty="0"/>
              <a:t>[2</a:t>
            </a:r>
            <a:r>
              <a:rPr lang="en-US" sz="1100" b="1" baseline="30000" dirty="0"/>
              <a:t>nd</a:t>
            </a:r>
            <a:r>
              <a:rPr lang="en-US" sz="1100" b="1" dirty="0"/>
              <a:t>] [alpha] </a:t>
            </a:r>
            <a:r>
              <a:rPr lang="en-US" sz="1100" dirty="0"/>
              <a:t>then a </a:t>
            </a:r>
            <a:r>
              <a:rPr lang="en-US" sz="1100" b="1" dirty="0"/>
              <a:t>number key</a:t>
            </a:r>
            <a:r>
              <a:rPr lang="en-US" sz="1100" dirty="0"/>
              <a:t>.</a:t>
            </a:r>
          </a:p>
          <a:p>
            <a:r>
              <a:rPr lang="en-US" sz="1100" dirty="0"/>
              <a:t>Press </a:t>
            </a:r>
            <a:r>
              <a:rPr lang="en-US" sz="1100" b="1" dirty="0"/>
              <a:t>[Ok] </a:t>
            </a:r>
            <a:r>
              <a:rPr lang="en-US" sz="1100" dirty="0"/>
              <a:t>to finish the dialogue.</a:t>
            </a:r>
          </a:p>
          <a:p>
            <a:endParaRPr lang="en-US" sz="1100" dirty="0"/>
          </a:p>
        </p:txBody>
      </p:sp>
      <p:sp>
        <p:nvSpPr>
          <p:cNvPr id="27" name="TextBox 26">
            <a:extLst>
              <a:ext uri="{FF2B5EF4-FFF2-40B4-BE49-F238E27FC236}">
                <a16:creationId xmlns:a16="http://schemas.microsoft.com/office/drawing/2014/main" id="{05E63771-E5D2-6ADC-6E2F-25CA7A15FF77}"/>
              </a:ext>
            </a:extLst>
          </p:cNvPr>
          <p:cNvSpPr txBox="1"/>
          <p:nvPr/>
        </p:nvSpPr>
        <p:spPr>
          <a:xfrm>
            <a:off x="2396636" y="3619440"/>
            <a:ext cx="269626" cy="276999"/>
          </a:xfrm>
          <a:prstGeom prst="rect">
            <a:avLst/>
          </a:prstGeom>
          <a:noFill/>
          <a:ln w="19050">
            <a:solidFill>
              <a:schemeClr val="tx1"/>
            </a:solidFill>
          </a:ln>
        </p:spPr>
        <p:txBody>
          <a:bodyPr wrap="none" rtlCol="0">
            <a:spAutoFit/>
          </a:bodyPr>
          <a:lstStyle/>
          <a:p>
            <a:r>
              <a:rPr lang="en-US" sz="1200" dirty="0"/>
              <a:t>6</a:t>
            </a:r>
          </a:p>
        </p:txBody>
      </p:sp>
      <p:sp>
        <p:nvSpPr>
          <p:cNvPr id="30" name="TextBox 29">
            <a:extLst>
              <a:ext uri="{FF2B5EF4-FFF2-40B4-BE49-F238E27FC236}">
                <a16:creationId xmlns:a16="http://schemas.microsoft.com/office/drawing/2014/main" id="{7C89F915-3D87-40E4-E588-1E51CB85A1E2}"/>
              </a:ext>
            </a:extLst>
          </p:cNvPr>
          <p:cNvSpPr txBox="1"/>
          <p:nvPr/>
        </p:nvSpPr>
        <p:spPr>
          <a:xfrm>
            <a:off x="4610100" y="3619375"/>
            <a:ext cx="269626" cy="276999"/>
          </a:xfrm>
          <a:prstGeom prst="rect">
            <a:avLst/>
          </a:prstGeom>
          <a:noFill/>
          <a:ln w="19050">
            <a:solidFill>
              <a:schemeClr val="tx1"/>
            </a:solidFill>
          </a:ln>
        </p:spPr>
        <p:txBody>
          <a:bodyPr wrap="none" rtlCol="0">
            <a:spAutoFit/>
          </a:bodyPr>
          <a:lstStyle/>
          <a:p>
            <a:r>
              <a:rPr lang="en-US" sz="1200" dirty="0"/>
              <a:t>7</a:t>
            </a:r>
          </a:p>
        </p:txBody>
      </p:sp>
      <p:sp>
        <p:nvSpPr>
          <p:cNvPr id="31" name="TextBox 30">
            <a:extLst>
              <a:ext uri="{FF2B5EF4-FFF2-40B4-BE49-F238E27FC236}">
                <a16:creationId xmlns:a16="http://schemas.microsoft.com/office/drawing/2014/main" id="{80B07B6A-4F93-161F-430F-E51B87EBE113}"/>
              </a:ext>
            </a:extLst>
          </p:cNvPr>
          <p:cNvSpPr txBox="1"/>
          <p:nvPr/>
        </p:nvSpPr>
        <p:spPr>
          <a:xfrm>
            <a:off x="4584112" y="5549260"/>
            <a:ext cx="2235906" cy="769441"/>
          </a:xfrm>
          <a:prstGeom prst="rect">
            <a:avLst/>
          </a:prstGeom>
          <a:noFill/>
        </p:spPr>
        <p:txBody>
          <a:bodyPr wrap="square" rtlCol="0">
            <a:spAutoFit/>
          </a:bodyPr>
          <a:lstStyle/>
          <a:p>
            <a:r>
              <a:rPr lang="en-US" sz="1100" dirty="0"/>
              <a:t>You are now in the editor ready to make changes or to run the new program.</a:t>
            </a:r>
          </a:p>
          <a:p>
            <a:endParaRPr lang="en-US" sz="1100" dirty="0"/>
          </a:p>
        </p:txBody>
      </p:sp>
    </p:spTree>
    <p:extLst>
      <p:ext uri="{BB962C8B-B14F-4D97-AF65-F5344CB8AC3E}">
        <p14:creationId xmlns:p14="http://schemas.microsoft.com/office/powerpoint/2010/main" val="94896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71AB9E-A8E2-4287-67AF-BF4C66EF9F36}"/>
              </a:ext>
            </a:extLst>
          </p:cNvPr>
          <p:cNvPicPr>
            <a:picLocks noChangeAspect="1"/>
          </p:cNvPicPr>
          <p:nvPr/>
        </p:nvPicPr>
        <p:blipFill>
          <a:blip r:embed="rId2"/>
          <a:stretch>
            <a:fillRect/>
          </a:stretch>
        </p:blipFill>
        <p:spPr>
          <a:xfrm>
            <a:off x="6115057" y="274638"/>
            <a:ext cx="2511846" cy="5935732"/>
          </a:xfrm>
          <a:prstGeom prst="rect">
            <a:avLst/>
          </a:prstGeom>
          <a:ln w="25400">
            <a:solidFill>
              <a:schemeClr val="tx1"/>
            </a:solidFill>
          </a:ln>
        </p:spPr>
      </p:pic>
      <p:sp>
        <p:nvSpPr>
          <p:cNvPr id="2" name="Title 1">
            <a:extLst>
              <a:ext uri="{FF2B5EF4-FFF2-40B4-BE49-F238E27FC236}">
                <a16:creationId xmlns:a16="http://schemas.microsoft.com/office/drawing/2014/main" id="{E619E222-7CC3-788B-5CAE-D2EA6DFA98F8}"/>
              </a:ext>
            </a:extLst>
          </p:cNvPr>
          <p:cNvSpPr>
            <a:spLocks noGrp="1"/>
          </p:cNvSpPr>
          <p:nvPr>
            <p:ph type="title"/>
          </p:nvPr>
        </p:nvSpPr>
        <p:spPr>
          <a:xfrm>
            <a:off x="457200" y="76200"/>
            <a:ext cx="8229600" cy="1143000"/>
          </a:xfrm>
        </p:spPr>
        <p:txBody>
          <a:bodyPr/>
          <a:lstStyle/>
          <a:p>
            <a:r>
              <a:rPr lang="en-US" dirty="0"/>
              <a:t>Entry and Edit Tips</a:t>
            </a:r>
          </a:p>
        </p:txBody>
      </p:sp>
      <p:sp>
        <p:nvSpPr>
          <p:cNvPr id="4" name="Content Placeholder 3">
            <a:extLst>
              <a:ext uri="{FF2B5EF4-FFF2-40B4-BE49-F238E27FC236}">
                <a16:creationId xmlns:a16="http://schemas.microsoft.com/office/drawing/2014/main" id="{C3E83ED0-EAF1-933C-B611-29D930894812}"/>
              </a:ext>
            </a:extLst>
          </p:cNvPr>
          <p:cNvSpPr>
            <a:spLocks noGrp="1"/>
          </p:cNvSpPr>
          <p:nvPr>
            <p:ph sz="half" idx="2"/>
          </p:nvPr>
        </p:nvSpPr>
        <p:spPr>
          <a:xfrm>
            <a:off x="106472" y="990600"/>
            <a:ext cx="4465528" cy="5177130"/>
          </a:xfrm>
        </p:spPr>
        <p:txBody>
          <a:bodyPr/>
          <a:lstStyle/>
          <a:p>
            <a:r>
              <a:rPr lang="en-US" sz="1400" dirty="0"/>
              <a:t>Use </a:t>
            </a:r>
            <a:r>
              <a:rPr lang="en-US" sz="1400" b="1" dirty="0"/>
              <a:t>number key shortcuts </a:t>
            </a:r>
            <a:r>
              <a:rPr lang="en-US" sz="1400" u="sng" dirty="0"/>
              <a:t>or</a:t>
            </a:r>
            <a:r>
              <a:rPr lang="en-US" sz="1400" dirty="0"/>
              <a:t> </a:t>
            </a:r>
            <a:r>
              <a:rPr lang="en-US" sz="1400" b="1" dirty="0"/>
              <a:t>arrow keys </a:t>
            </a:r>
            <a:r>
              <a:rPr lang="en-US" sz="1400" dirty="0"/>
              <a:t>and </a:t>
            </a:r>
            <a:r>
              <a:rPr lang="en-US" sz="1400" b="1" dirty="0"/>
              <a:t>[enter] </a:t>
            </a:r>
            <a:r>
              <a:rPr lang="en-US" sz="1400" dirty="0"/>
              <a:t>to select from menus</a:t>
            </a:r>
          </a:p>
          <a:p>
            <a:r>
              <a:rPr lang="en-US" sz="1400" dirty="0"/>
              <a:t>Use </a:t>
            </a:r>
            <a:r>
              <a:rPr lang="en-US" sz="1400" b="1" dirty="0"/>
              <a:t>arrow keys </a:t>
            </a:r>
            <a:r>
              <a:rPr lang="en-US" sz="1400" dirty="0"/>
              <a:t>to move the cursor around the screen.</a:t>
            </a:r>
          </a:p>
          <a:p>
            <a:r>
              <a:rPr lang="en-US" sz="1400" dirty="0"/>
              <a:t>Use </a:t>
            </a:r>
            <a:r>
              <a:rPr lang="en-US" sz="1400" b="1" dirty="0"/>
              <a:t>[alpha] repeatedly </a:t>
            </a:r>
            <a:r>
              <a:rPr lang="en-US" sz="1400" dirty="0"/>
              <a:t>to cycle from numeric, to lower case alpha to upper case alpha entry mode. The cursor indicates the current mode.</a:t>
            </a:r>
          </a:p>
          <a:p>
            <a:r>
              <a:rPr lang="en-US" sz="1400" dirty="0"/>
              <a:t>Use </a:t>
            </a:r>
            <a:r>
              <a:rPr lang="en-US" sz="1400" b="1" dirty="0"/>
              <a:t>[2</a:t>
            </a:r>
            <a:r>
              <a:rPr lang="en-US" sz="1400" b="1" baseline="30000" dirty="0"/>
              <a:t>nd</a:t>
            </a:r>
            <a:r>
              <a:rPr lang="en-US" sz="1400" b="1" dirty="0"/>
              <a:t>] [A-lock] </a:t>
            </a:r>
            <a:r>
              <a:rPr lang="en-US" sz="1400" dirty="0"/>
              <a:t>to lock to alpha entry or to return to numeric entry.</a:t>
            </a:r>
          </a:p>
          <a:p>
            <a:r>
              <a:rPr lang="en-US" sz="1400" dirty="0"/>
              <a:t>Use </a:t>
            </a:r>
            <a:r>
              <a:rPr lang="en-US" sz="1400" b="1" dirty="0"/>
              <a:t>[</a:t>
            </a:r>
            <a:r>
              <a:rPr lang="en-US" sz="1400" b="1" dirty="0" err="1"/>
              <a:t>Fns</a:t>
            </a:r>
            <a:r>
              <a:rPr lang="en-US" sz="1400" b="1" dirty="0"/>
              <a:t>…] softkey </a:t>
            </a:r>
            <a:r>
              <a:rPr lang="en-US" sz="1400" dirty="0"/>
              <a:t>to bring up Python function menus, including the</a:t>
            </a:r>
            <a:r>
              <a:rPr lang="en-US" sz="1400" b="1" dirty="0"/>
              <a:t> Modul (modules) </a:t>
            </a:r>
            <a:r>
              <a:rPr lang="en-US" sz="1400" dirty="0"/>
              <a:t>menu.</a:t>
            </a:r>
          </a:p>
          <a:p>
            <a:r>
              <a:rPr lang="en-US" sz="1400" dirty="0"/>
              <a:t>Use </a:t>
            </a:r>
            <a:r>
              <a:rPr lang="en-US" sz="1400" b="1" dirty="0"/>
              <a:t>[clear] </a:t>
            </a:r>
            <a:r>
              <a:rPr lang="en-US" sz="1400" dirty="0"/>
              <a:t>or </a:t>
            </a:r>
            <a:r>
              <a:rPr lang="en-US" sz="1400" b="1" dirty="0"/>
              <a:t>[Esc] softkey </a:t>
            </a:r>
            <a:r>
              <a:rPr lang="en-US" sz="1400" dirty="0"/>
              <a:t>to back out of a menu.</a:t>
            </a:r>
          </a:p>
          <a:p>
            <a:r>
              <a:rPr lang="en-US" sz="1400" dirty="0"/>
              <a:t>Use </a:t>
            </a:r>
            <a:r>
              <a:rPr lang="en-US" sz="1400" b="1" dirty="0"/>
              <a:t>[del]</a:t>
            </a:r>
            <a:r>
              <a:rPr lang="en-US" sz="1400" dirty="0"/>
              <a:t> as a destructive backspace</a:t>
            </a:r>
          </a:p>
          <a:p>
            <a:r>
              <a:rPr lang="en-US" sz="1400" dirty="0"/>
              <a:t>Use </a:t>
            </a:r>
            <a:r>
              <a:rPr lang="en-US" sz="1400" b="1" dirty="0"/>
              <a:t>[2nd] [enter] </a:t>
            </a:r>
            <a:r>
              <a:rPr lang="en-US" sz="1400" dirty="0"/>
              <a:t>from any place on a line to complete the statement and move the cursor to the beginning of a blank line below.</a:t>
            </a:r>
          </a:p>
          <a:p>
            <a:r>
              <a:rPr lang="en-US" sz="1400" dirty="0"/>
              <a:t>Use </a:t>
            </a:r>
            <a:r>
              <a:rPr lang="en-US" sz="1400" b="1" dirty="0"/>
              <a:t>[Tools] softkey </a:t>
            </a:r>
            <a:r>
              <a:rPr lang="en-US" sz="1400" dirty="0"/>
              <a:t>menu to undo a clear and to copy, cut, paste and more.</a:t>
            </a:r>
          </a:p>
          <a:p>
            <a:r>
              <a:rPr lang="en-US" sz="1400" dirty="0"/>
              <a:t>Use </a:t>
            </a:r>
            <a:r>
              <a:rPr lang="en-US" sz="1400" b="1" dirty="0"/>
              <a:t>[Editor]</a:t>
            </a:r>
            <a:r>
              <a:rPr lang="en-US" sz="1400" dirty="0"/>
              <a:t> </a:t>
            </a:r>
            <a:r>
              <a:rPr lang="en-US" sz="1400" b="1" dirty="0"/>
              <a:t>softkey</a:t>
            </a:r>
            <a:r>
              <a:rPr lang="en-US" sz="1400" dirty="0"/>
              <a:t> to return to the editor from the Shell. </a:t>
            </a:r>
          </a:p>
          <a:p>
            <a:r>
              <a:rPr lang="en-US" sz="1400" dirty="0"/>
              <a:t>Use </a:t>
            </a:r>
            <a:r>
              <a:rPr lang="en-US" sz="1400" b="1" dirty="0"/>
              <a:t>[2nd] [quit] </a:t>
            </a:r>
            <a:r>
              <a:rPr lang="en-US" sz="1400" dirty="0"/>
              <a:t>to leave the Python app and return to the calculator.</a:t>
            </a:r>
          </a:p>
          <a:p>
            <a:endParaRPr lang="en-US" sz="1600" dirty="0"/>
          </a:p>
          <a:p>
            <a:pPr marL="0" indent="0">
              <a:buNone/>
            </a:pPr>
            <a:endParaRPr lang="en-US" sz="1600" dirty="0"/>
          </a:p>
          <a:p>
            <a:endParaRPr lang="en-US" sz="1600" dirty="0"/>
          </a:p>
          <a:p>
            <a:endParaRPr lang="en-US" sz="1600" dirty="0"/>
          </a:p>
          <a:p>
            <a:endParaRPr lang="en-US" sz="1600" dirty="0"/>
          </a:p>
        </p:txBody>
      </p:sp>
      <p:sp>
        <p:nvSpPr>
          <p:cNvPr id="8" name="Rounded Rectangle 7">
            <a:extLst>
              <a:ext uri="{FF2B5EF4-FFF2-40B4-BE49-F238E27FC236}">
                <a16:creationId xmlns:a16="http://schemas.microsoft.com/office/drawing/2014/main" id="{76A94F64-1FC8-7C1D-9CF2-21F671E91E15}"/>
              </a:ext>
            </a:extLst>
          </p:cNvPr>
          <p:cNvSpPr/>
          <p:nvPr/>
        </p:nvSpPr>
        <p:spPr>
          <a:xfrm>
            <a:off x="7024193" y="2895600"/>
            <a:ext cx="304800" cy="152399"/>
          </a:xfrm>
          <a:prstGeom prst="roundRect">
            <a:avLst/>
          </a:prstGeom>
          <a:solidFill>
            <a:schemeClr val="accent1">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A25148BE-0D85-7FF8-4DEE-CC82E7174F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72200" y="543393"/>
            <a:ext cx="2362200" cy="1723869"/>
          </a:xfrm>
          <a:prstGeom prst="rect">
            <a:avLst/>
          </a:prstGeom>
        </p:spPr>
      </p:pic>
    </p:spTree>
    <p:extLst>
      <p:ext uri="{BB962C8B-B14F-4D97-AF65-F5344CB8AC3E}">
        <p14:creationId xmlns:p14="http://schemas.microsoft.com/office/powerpoint/2010/main" val="758515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0220733\Downloads\TIRover_ranger_TI84PCE_sensor.jpg"/>
          <p:cNvPicPr/>
          <p:nvPr/>
        </p:nvPicPr>
        <p:blipFill rotWithShape="1">
          <a:blip r:embed="rId2" cstate="hqprint">
            <a:extLst>
              <a:ext uri="{28A0092B-C50C-407E-A947-70E740481C1C}">
                <a14:useLocalDpi xmlns:a14="http://schemas.microsoft.com/office/drawing/2010/main"/>
              </a:ext>
            </a:extLst>
          </a:blip>
          <a:srcRect/>
          <a:stretch/>
        </p:blipFill>
        <p:spPr bwMode="auto">
          <a:xfrm>
            <a:off x="1639614" y="1395248"/>
            <a:ext cx="5864772" cy="4414345"/>
          </a:xfrm>
          <a:prstGeom prst="rect">
            <a:avLst/>
          </a:prstGeom>
          <a:noFill/>
          <a:ln>
            <a:noFill/>
          </a:ln>
          <a:extLst>
            <a:ext uri="{53640926-AAD7-44D8-BBD7-CCE9431645EC}">
              <a14:shadowObscured xmlns:a14="http://schemas.microsoft.com/office/drawing/2010/main"/>
            </a:ext>
          </a:extLst>
        </p:spPr>
      </p:pic>
      <p:sp>
        <p:nvSpPr>
          <p:cNvPr id="6" name="Title 5"/>
          <p:cNvSpPr>
            <a:spLocks noGrp="1"/>
          </p:cNvSpPr>
          <p:nvPr>
            <p:ph type="title"/>
          </p:nvPr>
        </p:nvSpPr>
        <p:spPr>
          <a:xfrm>
            <a:off x="89336" y="78830"/>
            <a:ext cx="8991600" cy="990600"/>
          </a:xfrm>
        </p:spPr>
        <p:txBody>
          <a:bodyPr/>
          <a:lstStyle/>
          <a:p>
            <a:pPr algn="ctr"/>
            <a:r>
              <a:rPr lang="en-US" dirty="0"/>
              <a:t>Meet the TI-Innovator™ Rover</a:t>
            </a:r>
          </a:p>
        </p:txBody>
      </p:sp>
    </p:spTree>
    <p:extLst>
      <p:ext uri="{BB962C8B-B14F-4D97-AF65-F5344CB8AC3E}">
        <p14:creationId xmlns:p14="http://schemas.microsoft.com/office/powerpoint/2010/main" val="2764945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E313-DC68-00E0-96D6-D429D729D93E}"/>
              </a:ext>
            </a:extLst>
          </p:cNvPr>
          <p:cNvSpPr>
            <a:spLocks noGrp="1"/>
          </p:cNvSpPr>
          <p:nvPr>
            <p:ph type="title"/>
          </p:nvPr>
        </p:nvSpPr>
        <p:spPr/>
        <p:txBody>
          <a:bodyPr/>
          <a:lstStyle/>
          <a:p>
            <a:r>
              <a:rPr lang="en-US" dirty="0"/>
              <a:t>Drawing with the TI-Rover</a:t>
            </a:r>
          </a:p>
        </p:txBody>
      </p:sp>
      <p:pic>
        <p:nvPicPr>
          <p:cNvPr id="4" name="Picture 3">
            <a:extLst>
              <a:ext uri="{FF2B5EF4-FFF2-40B4-BE49-F238E27FC236}">
                <a16:creationId xmlns:a16="http://schemas.microsoft.com/office/drawing/2014/main" id="{0EAB379A-F86A-6F95-2739-C4744C4AEF2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86400" y="1448413"/>
            <a:ext cx="1981200" cy="2480243"/>
          </a:xfrm>
          <a:prstGeom prst="rect">
            <a:avLst/>
          </a:prstGeom>
        </p:spPr>
      </p:pic>
      <p:sp>
        <p:nvSpPr>
          <p:cNvPr id="7" name="TextBox 6">
            <a:extLst>
              <a:ext uri="{FF2B5EF4-FFF2-40B4-BE49-F238E27FC236}">
                <a16:creationId xmlns:a16="http://schemas.microsoft.com/office/drawing/2014/main" id="{5F645869-012D-C882-E041-5B645F8C08D7}"/>
              </a:ext>
            </a:extLst>
          </p:cNvPr>
          <p:cNvSpPr txBox="1"/>
          <p:nvPr/>
        </p:nvSpPr>
        <p:spPr>
          <a:xfrm>
            <a:off x="25269" y="4197122"/>
            <a:ext cx="8813931" cy="2308324"/>
          </a:xfrm>
          <a:prstGeom prst="rect">
            <a:avLst/>
          </a:prstGeom>
          <a:noFill/>
        </p:spPr>
        <p:txBody>
          <a:bodyPr wrap="square" rtlCol="0">
            <a:spAutoFit/>
          </a:bodyPr>
          <a:lstStyle/>
          <a:p>
            <a:r>
              <a:rPr lang="en-US" dirty="0"/>
              <a:t>Use Expo Fine or Extra Fine dry erase markers. </a:t>
            </a:r>
          </a:p>
          <a:p>
            <a:r>
              <a:rPr lang="en-US" dirty="0"/>
              <a:t>The markers drop into a slot on the front of the Rover.</a:t>
            </a:r>
          </a:p>
          <a:p>
            <a:r>
              <a:rPr lang="en-US" dirty="0"/>
              <a:t>Note: The Texas Instruments Workshop Loan Rover cases include markers.</a:t>
            </a:r>
          </a:p>
          <a:p>
            <a:endParaRPr lang="en-US" dirty="0"/>
          </a:p>
          <a:p>
            <a:r>
              <a:rPr lang="en-US" dirty="0"/>
              <a:t>Drawing surface: We recommend butcher paper held in place with painters tape on a hard surface.</a:t>
            </a:r>
          </a:p>
          <a:p>
            <a:endParaRPr lang="en-US" dirty="0"/>
          </a:p>
          <a:p>
            <a:endParaRPr lang="en-US" dirty="0"/>
          </a:p>
        </p:txBody>
      </p:sp>
      <p:pic>
        <p:nvPicPr>
          <p:cNvPr id="3" name="Picture 2">
            <a:extLst>
              <a:ext uri="{FF2B5EF4-FFF2-40B4-BE49-F238E27FC236}">
                <a16:creationId xmlns:a16="http://schemas.microsoft.com/office/drawing/2014/main" id="{9F74DE9F-B000-04A3-F874-C096C821583F}"/>
              </a:ext>
            </a:extLst>
          </p:cNvPr>
          <p:cNvPicPr>
            <a:picLocks noChangeAspect="1"/>
          </p:cNvPicPr>
          <p:nvPr/>
        </p:nvPicPr>
        <p:blipFill>
          <a:blip r:embed="rId3"/>
          <a:stretch>
            <a:fillRect/>
          </a:stretch>
        </p:blipFill>
        <p:spPr>
          <a:xfrm>
            <a:off x="493734" y="1392586"/>
            <a:ext cx="3925866" cy="2536074"/>
          </a:xfrm>
          <a:prstGeom prst="rect">
            <a:avLst/>
          </a:prstGeom>
        </p:spPr>
      </p:pic>
    </p:spTree>
    <p:extLst>
      <p:ext uri="{BB962C8B-B14F-4D97-AF65-F5344CB8AC3E}">
        <p14:creationId xmlns:p14="http://schemas.microsoft.com/office/powerpoint/2010/main" val="3703522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663BDA3D-6FD2-2146-997A-115798DAF7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 y="2347428"/>
            <a:ext cx="4020041" cy="3031506"/>
          </a:xfrm>
          <a:prstGeom prst="rect">
            <a:avLst/>
          </a:prstGeom>
        </p:spPr>
      </p:pic>
      <p:sp>
        <p:nvSpPr>
          <p:cNvPr id="2" name="Title 1"/>
          <p:cNvSpPr>
            <a:spLocks noGrp="1"/>
          </p:cNvSpPr>
          <p:nvPr>
            <p:ph type="title"/>
          </p:nvPr>
        </p:nvSpPr>
        <p:spPr>
          <a:xfrm>
            <a:off x="457200" y="304800"/>
            <a:ext cx="8229600" cy="1143000"/>
          </a:xfrm>
        </p:spPr>
        <p:txBody>
          <a:bodyPr/>
          <a:lstStyle/>
          <a:p>
            <a:r>
              <a:rPr lang="en-US" dirty="0"/>
              <a:t>MAKE IT MOVE!</a:t>
            </a:r>
          </a:p>
        </p:txBody>
      </p:sp>
      <p:sp>
        <p:nvSpPr>
          <p:cNvPr id="4" name="Content Placeholder 3"/>
          <p:cNvSpPr>
            <a:spLocks noGrp="1"/>
          </p:cNvSpPr>
          <p:nvPr>
            <p:ph sz="half" idx="2"/>
          </p:nvPr>
        </p:nvSpPr>
        <p:spPr>
          <a:xfrm>
            <a:off x="4648200" y="1371601"/>
            <a:ext cx="4343400" cy="2362199"/>
          </a:xfrm>
          <a:solidFill>
            <a:schemeClr val="accent1"/>
          </a:solidFill>
          <a:ln>
            <a:solidFill>
              <a:schemeClr val="accent1"/>
            </a:solidFill>
          </a:ln>
        </p:spPr>
        <p:txBody>
          <a:bodyPr>
            <a:noAutofit/>
          </a:bodyPr>
          <a:lstStyle/>
          <a:p>
            <a:pPr marL="0" indent="0">
              <a:buNone/>
            </a:pPr>
            <a:r>
              <a:rPr lang="en-US" sz="2400" b="1" dirty="0">
                <a:solidFill>
                  <a:schemeClr val="bg1"/>
                </a:solidFill>
              </a:rPr>
              <a:t>Task: Discover how far Rover drives per unit.</a:t>
            </a:r>
          </a:p>
          <a:p>
            <a:pPr marL="0" indent="0">
              <a:buNone/>
            </a:pPr>
            <a:r>
              <a:rPr lang="en-US" sz="2400" dirty="0">
                <a:solidFill>
                  <a:schemeClr val="bg1"/>
                </a:solidFill>
              </a:rPr>
              <a:t>Use differing values (1-20) to determine what 1 Rover unit is.</a:t>
            </a:r>
          </a:p>
          <a:p>
            <a:pPr marL="0" indent="0">
              <a:buNone/>
            </a:pPr>
            <a:endParaRPr lang="en-US" sz="2400" b="1" dirty="0">
              <a:solidFill>
                <a:schemeClr val="bg1"/>
              </a:solidFill>
            </a:endParaRPr>
          </a:p>
          <a:p>
            <a:pPr marL="0" indent="0">
              <a:buNone/>
            </a:pPr>
            <a:endParaRPr lang="en-US" sz="1200" dirty="0"/>
          </a:p>
        </p:txBody>
      </p:sp>
      <p:sp>
        <p:nvSpPr>
          <p:cNvPr id="6" name="TextBox 5"/>
          <p:cNvSpPr txBox="1"/>
          <p:nvPr/>
        </p:nvSpPr>
        <p:spPr>
          <a:xfrm>
            <a:off x="288985" y="1371600"/>
            <a:ext cx="2271776" cy="461665"/>
          </a:xfrm>
          <a:prstGeom prst="rect">
            <a:avLst/>
          </a:prstGeom>
          <a:solidFill>
            <a:schemeClr val="accent1"/>
          </a:solidFill>
        </p:spPr>
        <p:txBody>
          <a:bodyPr wrap="none" rtlCol="0">
            <a:spAutoFit/>
          </a:bodyPr>
          <a:lstStyle/>
          <a:p>
            <a:r>
              <a:rPr lang="en-US" sz="2400" b="1" dirty="0">
                <a:solidFill>
                  <a:schemeClr val="bg1"/>
                </a:solidFill>
              </a:rPr>
              <a:t>New Program:</a:t>
            </a:r>
          </a:p>
        </p:txBody>
      </p:sp>
      <p:sp>
        <p:nvSpPr>
          <p:cNvPr id="9" name="TextBox 8">
            <a:extLst>
              <a:ext uri="{FF2B5EF4-FFF2-40B4-BE49-F238E27FC236}">
                <a16:creationId xmlns:a16="http://schemas.microsoft.com/office/drawing/2014/main" id="{6B4A2A04-820C-8549-AB0D-46048D4897A9}"/>
              </a:ext>
            </a:extLst>
          </p:cNvPr>
          <p:cNvSpPr txBox="1"/>
          <p:nvPr/>
        </p:nvSpPr>
        <p:spPr>
          <a:xfrm>
            <a:off x="5921942" y="5257800"/>
            <a:ext cx="2764858" cy="600164"/>
          </a:xfrm>
          <a:prstGeom prst="rect">
            <a:avLst/>
          </a:prstGeom>
          <a:noFill/>
        </p:spPr>
        <p:txBody>
          <a:bodyPr wrap="square" rtlCol="0">
            <a:spAutoFit/>
          </a:bodyPr>
          <a:lstStyle/>
          <a:p>
            <a:endParaRPr lang="en-US" sz="1100" dirty="0"/>
          </a:p>
          <a:p>
            <a:r>
              <a:rPr lang="en-US" sz="1100" dirty="0"/>
              <a:t>From the Python shell, press </a:t>
            </a:r>
            <a:r>
              <a:rPr lang="en-US" sz="1100" b="1" dirty="0"/>
              <a:t>[Editor] </a:t>
            </a:r>
            <a:r>
              <a:rPr lang="en-US" sz="1100" dirty="0"/>
              <a:t>to move from the shell to the Python editor.</a:t>
            </a:r>
            <a:endParaRPr lang="en-US" sz="1100" b="1" dirty="0"/>
          </a:p>
        </p:txBody>
      </p:sp>
      <p:pic>
        <p:nvPicPr>
          <p:cNvPr id="10" name="Picture 9" descr="Text&#10;&#10;Description automatically generated">
            <a:extLst>
              <a:ext uri="{FF2B5EF4-FFF2-40B4-BE49-F238E27FC236}">
                <a16:creationId xmlns:a16="http://schemas.microsoft.com/office/drawing/2014/main" id="{8768765F-3FD3-0646-A066-C1E41122262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19800" y="3919554"/>
            <a:ext cx="1774630" cy="1338246"/>
          </a:xfrm>
          <a:prstGeom prst="rect">
            <a:avLst/>
          </a:prstGeom>
        </p:spPr>
      </p:pic>
      <p:sp>
        <p:nvSpPr>
          <p:cNvPr id="11" name="TextBox 10">
            <a:extLst>
              <a:ext uri="{FF2B5EF4-FFF2-40B4-BE49-F238E27FC236}">
                <a16:creationId xmlns:a16="http://schemas.microsoft.com/office/drawing/2014/main" id="{42D4E27D-8D2A-E14B-BC52-1320F4E2A817}"/>
              </a:ext>
            </a:extLst>
          </p:cNvPr>
          <p:cNvSpPr txBox="1"/>
          <p:nvPr/>
        </p:nvSpPr>
        <p:spPr>
          <a:xfrm>
            <a:off x="457199" y="5486400"/>
            <a:ext cx="4343400" cy="600164"/>
          </a:xfrm>
          <a:prstGeom prst="rect">
            <a:avLst/>
          </a:prstGeom>
          <a:noFill/>
        </p:spPr>
        <p:txBody>
          <a:bodyPr wrap="square" rtlCol="0">
            <a:spAutoFit/>
          </a:bodyPr>
          <a:lstStyle/>
          <a:p>
            <a:r>
              <a:rPr lang="en-US" sz="1100" dirty="0"/>
              <a:t>Press </a:t>
            </a:r>
            <a:r>
              <a:rPr lang="en-US" sz="1100" b="1" dirty="0"/>
              <a:t>[</a:t>
            </a:r>
            <a:r>
              <a:rPr lang="en-US" sz="1100" b="1" dirty="0" err="1"/>
              <a:t>Fns</a:t>
            </a:r>
            <a:r>
              <a:rPr lang="en-US" sz="1100" b="1" dirty="0"/>
              <a:t>…], left arrow, </a:t>
            </a:r>
            <a:r>
              <a:rPr lang="en-US" sz="1100" dirty="0"/>
              <a:t>then </a:t>
            </a:r>
            <a:r>
              <a:rPr lang="en-US" sz="1100" b="1" dirty="0"/>
              <a:t>7:ti_rover… </a:t>
            </a:r>
            <a:r>
              <a:rPr lang="en-US" sz="1100" dirty="0"/>
              <a:t>for the Rover menus.</a:t>
            </a:r>
          </a:p>
          <a:p>
            <a:endParaRPr lang="en-US" sz="1100" dirty="0"/>
          </a:p>
          <a:p>
            <a:r>
              <a:rPr lang="en-US" sz="1100" dirty="0"/>
              <a:t>Press </a:t>
            </a:r>
            <a:r>
              <a:rPr lang="en-US" sz="1100" b="1" dirty="0"/>
              <a:t>[Run] </a:t>
            </a:r>
            <a:r>
              <a:rPr lang="en-US" sz="1100" dirty="0"/>
              <a:t>to run the program in the Python shell.</a:t>
            </a:r>
          </a:p>
        </p:txBody>
      </p:sp>
    </p:spTree>
    <p:extLst>
      <p:ext uri="{BB962C8B-B14F-4D97-AF65-F5344CB8AC3E}">
        <p14:creationId xmlns:p14="http://schemas.microsoft.com/office/powerpoint/2010/main" val="1547088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96B2C26E-CFDC-B740-B5CE-36237F59F6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 y="2352018"/>
            <a:ext cx="4133997" cy="3117440"/>
          </a:xfrm>
          <a:prstGeom prst="rect">
            <a:avLst/>
          </a:prstGeom>
        </p:spPr>
      </p:pic>
      <p:sp>
        <p:nvSpPr>
          <p:cNvPr id="2" name="Title 1"/>
          <p:cNvSpPr>
            <a:spLocks noGrp="1"/>
          </p:cNvSpPr>
          <p:nvPr>
            <p:ph type="title"/>
          </p:nvPr>
        </p:nvSpPr>
        <p:spPr>
          <a:xfrm>
            <a:off x="457200" y="304800"/>
            <a:ext cx="8229600" cy="1143000"/>
          </a:xfrm>
        </p:spPr>
        <p:txBody>
          <a:bodyPr/>
          <a:lstStyle/>
          <a:p>
            <a:r>
              <a:rPr lang="en-US" dirty="0"/>
              <a:t>Set the color</a:t>
            </a:r>
          </a:p>
        </p:txBody>
      </p:sp>
      <p:sp>
        <p:nvSpPr>
          <p:cNvPr id="4" name="Content Placeholder 3"/>
          <p:cNvSpPr>
            <a:spLocks noGrp="1"/>
          </p:cNvSpPr>
          <p:nvPr>
            <p:ph sz="half" idx="2"/>
          </p:nvPr>
        </p:nvSpPr>
        <p:spPr>
          <a:xfrm>
            <a:off x="4759412" y="1243145"/>
            <a:ext cx="4343400" cy="2828836"/>
          </a:xfrm>
          <a:solidFill>
            <a:schemeClr val="accent1"/>
          </a:solidFill>
          <a:ln>
            <a:solidFill>
              <a:schemeClr val="accent1"/>
            </a:solidFill>
          </a:ln>
        </p:spPr>
        <p:txBody>
          <a:bodyPr>
            <a:noAutofit/>
          </a:bodyPr>
          <a:lstStyle/>
          <a:p>
            <a:pPr marL="0" indent="0">
              <a:buNone/>
            </a:pPr>
            <a:r>
              <a:rPr lang="en-US" sz="2400" b="1" dirty="0">
                <a:solidFill>
                  <a:schemeClr val="bg1"/>
                </a:solidFill>
              </a:rPr>
              <a:t>Task: Set the color output of the RGB LED. </a:t>
            </a:r>
          </a:p>
          <a:p>
            <a:pPr marL="0" indent="0">
              <a:buNone/>
            </a:pPr>
            <a:r>
              <a:rPr lang="en-US" sz="2400" dirty="0">
                <a:solidFill>
                  <a:schemeClr val="bg1"/>
                </a:solidFill>
              </a:rPr>
              <a:t>Each color takes a value (0-255). </a:t>
            </a:r>
          </a:p>
          <a:p>
            <a:pPr marL="0" indent="0">
              <a:buNone/>
            </a:pPr>
            <a:endParaRPr lang="en-US" sz="2400" dirty="0">
              <a:solidFill>
                <a:schemeClr val="bg1"/>
              </a:solidFill>
            </a:endParaRPr>
          </a:p>
          <a:p>
            <a:pPr marL="0" indent="0">
              <a:buNone/>
            </a:pPr>
            <a:r>
              <a:rPr lang="en-US" sz="2000" b="1" dirty="0">
                <a:solidFill>
                  <a:schemeClr val="bg1"/>
                </a:solidFill>
              </a:rPr>
              <a:t>Challenge Task</a:t>
            </a:r>
            <a:r>
              <a:rPr lang="en-US" sz="2000" dirty="0">
                <a:solidFill>
                  <a:schemeClr val="bg1"/>
                </a:solidFill>
              </a:rPr>
              <a:t>: Try to make </a:t>
            </a:r>
            <a:r>
              <a:rPr lang="en-US" sz="2000" dirty="0">
                <a:solidFill>
                  <a:srgbClr val="FFFF00"/>
                </a:solidFill>
              </a:rPr>
              <a:t>Yellow</a:t>
            </a:r>
          </a:p>
          <a:p>
            <a:pPr marL="0" indent="0">
              <a:buNone/>
            </a:pPr>
            <a:endParaRPr lang="en-US" sz="2400" b="1" dirty="0">
              <a:solidFill>
                <a:schemeClr val="bg1"/>
              </a:solidFill>
            </a:endParaRPr>
          </a:p>
          <a:p>
            <a:pPr marL="0" indent="0">
              <a:buNone/>
            </a:pPr>
            <a:endParaRPr lang="en-US" sz="1200" dirty="0"/>
          </a:p>
        </p:txBody>
      </p:sp>
      <p:sp>
        <p:nvSpPr>
          <p:cNvPr id="6" name="TextBox 5"/>
          <p:cNvSpPr txBox="1"/>
          <p:nvPr/>
        </p:nvSpPr>
        <p:spPr>
          <a:xfrm>
            <a:off x="288985" y="1371600"/>
            <a:ext cx="2271776" cy="461665"/>
          </a:xfrm>
          <a:prstGeom prst="rect">
            <a:avLst/>
          </a:prstGeom>
          <a:solidFill>
            <a:schemeClr val="accent1"/>
          </a:solidFill>
        </p:spPr>
        <p:txBody>
          <a:bodyPr wrap="none" rtlCol="0">
            <a:spAutoFit/>
          </a:bodyPr>
          <a:lstStyle/>
          <a:p>
            <a:r>
              <a:rPr lang="en-US" sz="2400" b="1" dirty="0">
                <a:solidFill>
                  <a:schemeClr val="bg1"/>
                </a:solidFill>
              </a:rPr>
              <a:t>New Program:</a:t>
            </a:r>
          </a:p>
        </p:txBody>
      </p:sp>
      <p:sp>
        <p:nvSpPr>
          <p:cNvPr id="7" name="TextBox 6">
            <a:extLst>
              <a:ext uri="{FF2B5EF4-FFF2-40B4-BE49-F238E27FC236}">
                <a16:creationId xmlns:a16="http://schemas.microsoft.com/office/drawing/2014/main" id="{D285FA1E-42CC-0E4B-AB74-0A5E58E49937}"/>
              </a:ext>
            </a:extLst>
          </p:cNvPr>
          <p:cNvSpPr txBox="1"/>
          <p:nvPr/>
        </p:nvSpPr>
        <p:spPr>
          <a:xfrm>
            <a:off x="4953000" y="4200437"/>
            <a:ext cx="4038600" cy="769441"/>
          </a:xfrm>
          <a:prstGeom prst="rect">
            <a:avLst/>
          </a:prstGeom>
          <a:noFill/>
        </p:spPr>
        <p:txBody>
          <a:bodyPr wrap="square" rtlCol="0">
            <a:spAutoFit/>
          </a:bodyPr>
          <a:lstStyle/>
          <a:p>
            <a:r>
              <a:rPr lang="en-US" sz="1100" dirty="0"/>
              <a:t>Find the </a:t>
            </a:r>
            <a:r>
              <a:rPr lang="en-US" sz="1100" dirty="0" err="1"/>
              <a:t>color_rgb</a:t>
            </a:r>
            <a:r>
              <a:rPr lang="en-US" sz="1100" dirty="0"/>
              <a:t>( ) function on the Rover Outputs menu.</a:t>
            </a:r>
          </a:p>
          <a:p>
            <a:r>
              <a:rPr lang="en-US" sz="1100" dirty="0"/>
              <a:t>Enter values for the red, green and blue components of the color to display.</a:t>
            </a:r>
          </a:p>
          <a:p>
            <a:endParaRPr lang="en-US" sz="1100" dirty="0"/>
          </a:p>
        </p:txBody>
      </p:sp>
      <p:pic>
        <p:nvPicPr>
          <p:cNvPr id="11" name="Picture 10" descr="Text&#10;&#10;Description automatically generated">
            <a:extLst>
              <a:ext uri="{FF2B5EF4-FFF2-40B4-BE49-F238E27FC236}">
                <a16:creationId xmlns:a16="http://schemas.microsoft.com/office/drawing/2014/main" id="{5D2B51D4-E049-294E-BECA-77C8E902E82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3000" y="4885258"/>
            <a:ext cx="1549400" cy="1168400"/>
          </a:xfrm>
          <a:prstGeom prst="rect">
            <a:avLst/>
          </a:prstGeom>
        </p:spPr>
      </p:pic>
      <p:pic>
        <p:nvPicPr>
          <p:cNvPr id="13" name="Picture 12" descr="Text&#10;&#10;Description automatically generated">
            <a:extLst>
              <a:ext uri="{FF2B5EF4-FFF2-40B4-BE49-F238E27FC236}">
                <a16:creationId xmlns:a16="http://schemas.microsoft.com/office/drawing/2014/main" id="{AB960D25-F515-3241-A495-0680FACE2C7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64204" y="4885258"/>
            <a:ext cx="1549400" cy="1168400"/>
          </a:xfrm>
          <a:prstGeom prst="rect">
            <a:avLst/>
          </a:prstGeom>
        </p:spPr>
      </p:pic>
      <p:sp>
        <p:nvSpPr>
          <p:cNvPr id="14" name="TextBox 13">
            <a:extLst>
              <a:ext uri="{FF2B5EF4-FFF2-40B4-BE49-F238E27FC236}">
                <a16:creationId xmlns:a16="http://schemas.microsoft.com/office/drawing/2014/main" id="{0F872AE5-F8B2-B844-8173-9122E9E96468}"/>
              </a:ext>
            </a:extLst>
          </p:cNvPr>
          <p:cNvSpPr txBox="1"/>
          <p:nvPr/>
        </p:nvSpPr>
        <p:spPr>
          <a:xfrm>
            <a:off x="457199" y="5486400"/>
            <a:ext cx="4343400" cy="600164"/>
          </a:xfrm>
          <a:prstGeom prst="rect">
            <a:avLst/>
          </a:prstGeom>
          <a:noFill/>
        </p:spPr>
        <p:txBody>
          <a:bodyPr wrap="square" rtlCol="0">
            <a:spAutoFit/>
          </a:bodyPr>
          <a:lstStyle/>
          <a:p>
            <a:r>
              <a:rPr lang="en-US" sz="1100" dirty="0"/>
              <a:t>Press </a:t>
            </a:r>
            <a:r>
              <a:rPr lang="en-US" sz="1100" b="1" dirty="0"/>
              <a:t>[</a:t>
            </a:r>
            <a:r>
              <a:rPr lang="en-US" sz="1100" b="1" dirty="0" err="1"/>
              <a:t>Fns</a:t>
            </a:r>
            <a:r>
              <a:rPr lang="en-US" sz="1100" b="1" dirty="0"/>
              <a:t>…], left arrow, </a:t>
            </a:r>
            <a:r>
              <a:rPr lang="en-US" sz="1100" dirty="0"/>
              <a:t>then </a:t>
            </a:r>
            <a:r>
              <a:rPr lang="en-US" sz="1100" b="1" dirty="0"/>
              <a:t>7:ti_rover… </a:t>
            </a:r>
            <a:r>
              <a:rPr lang="en-US" sz="1100" dirty="0"/>
              <a:t>for the Rover menus.</a:t>
            </a:r>
          </a:p>
          <a:p>
            <a:endParaRPr lang="en-US" sz="1100" dirty="0"/>
          </a:p>
          <a:p>
            <a:r>
              <a:rPr lang="en-US" sz="1100" dirty="0"/>
              <a:t>Press </a:t>
            </a:r>
            <a:r>
              <a:rPr lang="en-US" sz="1100" b="1" dirty="0"/>
              <a:t>[Run] </a:t>
            </a:r>
            <a:r>
              <a:rPr lang="en-US" sz="1100" dirty="0"/>
              <a:t>to run the program in the Python shell.</a:t>
            </a:r>
          </a:p>
        </p:txBody>
      </p:sp>
    </p:spTree>
    <p:extLst>
      <p:ext uri="{BB962C8B-B14F-4D97-AF65-F5344CB8AC3E}">
        <p14:creationId xmlns:p14="http://schemas.microsoft.com/office/powerpoint/2010/main" val="2888518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B43CF799-4DC5-9F8F-906A-9B2E396DD5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8" y="2315865"/>
            <a:ext cx="4038598" cy="3045500"/>
          </a:xfrm>
          <a:prstGeom prst="rect">
            <a:avLst/>
          </a:prstGeom>
        </p:spPr>
      </p:pic>
      <p:sp>
        <p:nvSpPr>
          <p:cNvPr id="2" name="Title 1"/>
          <p:cNvSpPr>
            <a:spLocks noGrp="1"/>
          </p:cNvSpPr>
          <p:nvPr>
            <p:ph type="title"/>
          </p:nvPr>
        </p:nvSpPr>
        <p:spPr>
          <a:xfrm>
            <a:off x="457200" y="304800"/>
            <a:ext cx="8229600" cy="1143000"/>
          </a:xfrm>
        </p:spPr>
        <p:txBody>
          <a:bodyPr/>
          <a:lstStyle/>
          <a:p>
            <a:r>
              <a:rPr lang="en-US" dirty="0"/>
              <a:t>Explore angles</a:t>
            </a:r>
          </a:p>
        </p:txBody>
      </p:sp>
      <p:sp>
        <p:nvSpPr>
          <p:cNvPr id="4" name="Content Placeholder 3"/>
          <p:cNvSpPr>
            <a:spLocks noGrp="1"/>
          </p:cNvSpPr>
          <p:nvPr>
            <p:ph sz="half" idx="2"/>
          </p:nvPr>
        </p:nvSpPr>
        <p:spPr>
          <a:xfrm>
            <a:off x="4648200" y="1371601"/>
            <a:ext cx="4343400" cy="2362199"/>
          </a:xfrm>
          <a:solidFill>
            <a:schemeClr val="accent1"/>
          </a:solidFill>
          <a:ln>
            <a:solidFill>
              <a:schemeClr val="accent1"/>
            </a:solidFill>
          </a:ln>
        </p:spPr>
        <p:txBody>
          <a:bodyPr>
            <a:noAutofit/>
          </a:bodyPr>
          <a:lstStyle/>
          <a:p>
            <a:pPr marL="0" indent="0">
              <a:buNone/>
            </a:pPr>
            <a:r>
              <a:rPr lang="en-US" sz="2400" b="1" dirty="0">
                <a:solidFill>
                  <a:schemeClr val="bg1"/>
                </a:solidFill>
              </a:rPr>
              <a:t>Task: Drive a square.</a:t>
            </a:r>
          </a:p>
          <a:p>
            <a:pPr marL="0" indent="0">
              <a:buNone/>
            </a:pPr>
            <a:endParaRPr lang="en-US" sz="2400" dirty="0">
              <a:solidFill>
                <a:schemeClr val="bg1"/>
              </a:solidFill>
            </a:endParaRPr>
          </a:p>
          <a:p>
            <a:pPr marL="0" indent="0">
              <a:buNone/>
            </a:pPr>
            <a:r>
              <a:rPr lang="en-US" sz="2000" b="1" dirty="0">
                <a:solidFill>
                  <a:schemeClr val="bg1"/>
                </a:solidFill>
              </a:rPr>
              <a:t>Challenge Task: </a:t>
            </a:r>
            <a:r>
              <a:rPr lang="en-US" sz="2000" dirty="0">
                <a:solidFill>
                  <a:schemeClr val="bg1"/>
                </a:solidFill>
              </a:rPr>
              <a:t>Try to drive an equilateral triangle. </a:t>
            </a:r>
          </a:p>
          <a:p>
            <a:pPr marL="0" indent="0">
              <a:buNone/>
            </a:pPr>
            <a:endParaRPr lang="en-US" sz="2400" b="1" dirty="0">
              <a:solidFill>
                <a:schemeClr val="bg1"/>
              </a:solidFill>
            </a:endParaRPr>
          </a:p>
          <a:p>
            <a:pPr marL="0" indent="0">
              <a:buNone/>
            </a:pPr>
            <a:endParaRPr lang="en-US" sz="1200" dirty="0"/>
          </a:p>
        </p:txBody>
      </p:sp>
      <p:sp>
        <p:nvSpPr>
          <p:cNvPr id="6" name="TextBox 5"/>
          <p:cNvSpPr txBox="1"/>
          <p:nvPr/>
        </p:nvSpPr>
        <p:spPr>
          <a:xfrm>
            <a:off x="288985" y="1371600"/>
            <a:ext cx="2271776" cy="461665"/>
          </a:xfrm>
          <a:prstGeom prst="rect">
            <a:avLst/>
          </a:prstGeom>
          <a:solidFill>
            <a:schemeClr val="accent1"/>
          </a:solidFill>
        </p:spPr>
        <p:txBody>
          <a:bodyPr wrap="none" rtlCol="0">
            <a:spAutoFit/>
          </a:bodyPr>
          <a:lstStyle/>
          <a:p>
            <a:r>
              <a:rPr lang="en-US" sz="2400" b="1" dirty="0">
                <a:solidFill>
                  <a:schemeClr val="bg1"/>
                </a:solidFill>
              </a:rPr>
              <a:t>New Program:</a:t>
            </a:r>
          </a:p>
        </p:txBody>
      </p:sp>
      <p:pic>
        <p:nvPicPr>
          <p:cNvPr id="10" name="Picture 9" descr="Text&#10;&#10;Description automatically generated">
            <a:extLst>
              <a:ext uri="{FF2B5EF4-FFF2-40B4-BE49-F238E27FC236}">
                <a16:creationId xmlns:a16="http://schemas.microsoft.com/office/drawing/2014/main" id="{986DD8F0-F101-7C40-BA3C-F6613C2CBE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24737" y="4299912"/>
            <a:ext cx="2133600" cy="1608945"/>
          </a:xfrm>
          <a:prstGeom prst="rect">
            <a:avLst/>
          </a:prstGeom>
        </p:spPr>
      </p:pic>
      <p:sp>
        <p:nvSpPr>
          <p:cNvPr id="11" name="TextBox 10">
            <a:extLst>
              <a:ext uri="{FF2B5EF4-FFF2-40B4-BE49-F238E27FC236}">
                <a16:creationId xmlns:a16="http://schemas.microsoft.com/office/drawing/2014/main" id="{F3E72EC1-1AA4-8240-BFDF-40B3E3523CFF}"/>
              </a:ext>
            </a:extLst>
          </p:cNvPr>
          <p:cNvSpPr txBox="1"/>
          <p:nvPr/>
        </p:nvSpPr>
        <p:spPr>
          <a:xfrm>
            <a:off x="4800600" y="3955245"/>
            <a:ext cx="4038600" cy="430887"/>
          </a:xfrm>
          <a:prstGeom prst="rect">
            <a:avLst/>
          </a:prstGeom>
          <a:noFill/>
        </p:spPr>
        <p:txBody>
          <a:bodyPr wrap="square" rtlCol="0">
            <a:spAutoFit/>
          </a:bodyPr>
          <a:lstStyle/>
          <a:p>
            <a:r>
              <a:rPr lang="en-US" sz="1100" dirty="0"/>
              <a:t>See the inputs for the most common drive functions below.</a:t>
            </a:r>
          </a:p>
          <a:p>
            <a:endParaRPr lang="en-US" sz="1100" dirty="0"/>
          </a:p>
        </p:txBody>
      </p:sp>
      <p:sp>
        <p:nvSpPr>
          <p:cNvPr id="12" name="TextBox 11">
            <a:extLst>
              <a:ext uri="{FF2B5EF4-FFF2-40B4-BE49-F238E27FC236}">
                <a16:creationId xmlns:a16="http://schemas.microsoft.com/office/drawing/2014/main" id="{9D88D59E-6284-BA4C-BEA4-593AB4981DAA}"/>
              </a:ext>
            </a:extLst>
          </p:cNvPr>
          <p:cNvSpPr txBox="1"/>
          <p:nvPr/>
        </p:nvSpPr>
        <p:spPr>
          <a:xfrm>
            <a:off x="389061" y="5410200"/>
            <a:ext cx="4343400" cy="1107996"/>
          </a:xfrm>
          <a:prstGeom prst="rect">
            <a:avLst/>
          </a:prstGeom>
          <a:noFill/>
        </p:spPr>
        <p:txBody>
          <a:bodyPr wrap="square" rtlCol="0">
            <a:spAutoFit/>
          </a:bodyPr>
          <a:lstStyle/>
          <a:p>
            <a:r>
              <a:rPr lang="en-US" sz="1100" dirty="0"/>
              <a:t>The program above is a framework for driving a square.</a:t>
            </a:r>
          </a:p>
          <a:p>
            <a:r>
              <a:rPr lang="en-US" sz="1100" dirty="0"/>
              <a:t>Enter values for distance and turn angle.</a:t>
            </a:r>
          </a:p>
          <a:p>
            <a:endParaRPr lang="en-US" sz="1100" dirty="0"/>
          </a:p>
          <a:p>
            <a:r>
              <a:rPr lang="en-US" sz="1100" dirty="0"/>
              <a:t>Press </a:t>
            </a:r>
            <a:r>
              <a:rPr lang="en-US" sz="1100" b="1" dirty="0"/>
              <a:t>[</a:t>
            </a:r>
            <a:r>
              <a:rPr lang="en-US" sz="1100" b="1" dirty="0" err="1"/>
              <a:t>Fns</a:t>
            </a:r>
            <a:r>
              <a:rPr lang="en-US" sz="1100" b="1" dirty="0"/>
              <a:t>…], left arrow, </a:t>
            </a:r>
            <a:r>
              <a:rPr lang="en-US" sz="1100" dirty="0"/>
              <a:t>then </a:t>
            </a:r>
            <a:r>
              <a:rPr lang="en-US" sz="1100" b="1" dirty="0"/>
              <a:t>7:ti_rover… </a:t>
            </a:r>
            <a:r>
              <a:rPr lang="en-US" sz="1100" dirty="0"/>
              <a:t>for the Rover menus.</a:t>
            </a:r>
          </a:p>
          <a:p>
            <a:endParaRPr lang="en-US" sz="1100" dirty="0"/>
          </a:p>
          <a:p>
            <a:r>
              <a:rPr lang="en-US" sz="1100" dirty="0"/>
              <a:t>Press </a:t>
            </a:r>
            <a:r>
              <a:rPr lang="en-US" sz="1100" b="1" dirty="0"/>
              <a:t>[Run] </a:t>
            </a:r>
            <a:r>
              <a:rPr lang="en-US" sz="1100" dirty="0"/>
              <a:t>to run the program in the Python shell.</a:t>
            </a:r>
          </a:p>
        </p:txBody>
      </p:sp>
    </p:spTree>
    <p:extLst>
      <p:ext uri="{BB962C8B-B14F-4D97-AF65-F5344CB8AC3E}">
        <p14:creationId xmlns:p14="http://schemas.microsoft.com/office/powerpoint/2010/main" val="2767352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2C2-619B-4EE3-88D7-523FC1987FB5}"/>
              </a:ext>
            </a:extLst>
          </p:cNvPr>
          <p:cNvSpPr>
            <a:spLocks noGrp="1"/>
          </p:cNvSpPr>
          <p:nvPr>
            <p:ph type="title"/>
          </p:nvPr>
        </p:nvSpPr>
        <p:spPr/>
        <p:txBody>
          <a:bodyPr/>
          <a:lstStyle/>
          <a:p>
            <a:r>
              <a:rPr lang="en-US" dirty="0"/>
              <a:t>Quick Math Reminders</a:t>
            </a:r>
          </a:p>
        </p:txBody>
      </p:sp>
      <p:sp>
        <p:nvSpPr>
          <p:cNvPr id="3" name="Content Placeholder 2">
            <a:extLst>
              <a:ext uri="{FF2B5EF4-FFF2-40B4-BE49-F238E27FC236}">
                <a16:creationId xmlns:a16="http://schemas.microsoft.com/office/drawing/2014/main" id="{A4EE8989-C426-4301-89A7-1C7EEAE11558}"/>
              </a:ext>
            </a:extLst>
          </p:cNvPr>
          <p:cNvSpPr>
            <a:spLocks noGrp="1"/>
          </p:cNvSpPr>
          <p:nvPr>
            <p:ph sz="half" idx="1"/>
          </p:nvPr>
        </p:nvSpPr>
        <p:spPr>
          <a:xfrm>
            <a:off x="457200" y="1600200"/>
            <a:ext cx="4114800" cy="4525963"/>
          </a:xfrm>
        </p:spPr>
        <p:txBody>
          <a:bodyPr/>
          <a:lstStyle/>
          <a:p>
            <a:r>
              <a:rPr lang="en-US" dirty="0"/>
              <a:t>Complementary Angles:</a:t>
            </a:r>
          </a:p>
          <a:p>
            <a:pPr lvl="1"/>
            <a:r>
              <a:rPr lang="en-US" dirty="0"/>
              <a:t>Sum to 90 degrees</a:t>
            </a:r>
          </a:p>
          <a:p>
            <a:endParaRPr lang="en-US" dirty="0"/>
          </a:p>
        </p:txBody>
      </p:sp>
      <p:sp>
        <p:nvSpPr>
          <p:cNvPr id="4" name="Content Placeholder 3">
            <a:extLst>
              <a:ext uri="{FF2B5EF4-FFF2-40B4-BE49-F238E27FC236}">
                <a16:creationId xmlns:a16="http://schemas.microsoft.com/office/drawing/2014/main" id="{7692C7A1-24C2-484C-8956-2DBA79229A04}"/>
              </a:ext>
            </a:extLst>
          </p:cNvPr>
          <p:cNvSpPr>
            <a:spLocks noGrp="1"/>
          </p:cNvSpPr>
          <p:nvPr>
            <p:ph sz="half" idx="2"/>
          </p:nvPr>
        </p:nvSpPr>
        <p:spPr>
          <a:xfrm>
            <a:off x="4648200" y="1600200"/>
            <a:ext cx="4114800" cy="4525963"/>
          </a:xfrm>
        </p:spPr>
        <p:txBody>
          <a:bodyPr/>
          <a:lstStyle/>
          <a:p>
            <a:r>
              <a:rPr lang="en-US" dirty="0"/>
              <a:t>Supplementary Angles:</a:t>
            </a:r>
          </a:p>
          <a:p>
            <a:pPr lvl="1"/>
            <a:r>
              <a:rPr lang="en-US" dirty="0"/>
              <a:t>Sum to 180 degrees</a:t>
            </a:r>
          </a:p>
        </p:txBody>
      </p:sp>
      <p:pic>
        <p:nvPicPr>
          <p:cNvPr id="6" name="Picture 5">
            <a:extLst>
              <a:ext uri="{FF2B5EF4-FFF2-40B4-BE49-F238E27FC236}">
                <a16:creationId xmlns:a16="http://schemas.microsoft.com/office/drawing/2014/main" id="{CE9E0C80-FF78-4B8F-A0E5-8F616CE7A37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22256" y="3048000"/>
            <a:ext cx="3654516" cy="2743200"/>
          </a:xfrm>
          <a:prstGeom prst="rect">
            <a:avLst/>
          </a:prstGeom>
        </p:spPr>
      </p:pic>
      <p:pic>
        <p:nvPicPr>
          <p:cNvPr id="7" name="Picture 6">
            <a:extLst>
              <a:ext uri="{FF2B5EF4-FFF2-40B4-BE49-F238E27FC236}">
                <a16:creationId xmlns:a16="http://schemas.microsoft.com/office/drawing/2014/main" id="{D4958E8B-12A7-490A-BAE6-75BB515828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3400" y="3048000"/>
            <a:ext cx="3654517" cy="2743200"/>
          </a:xfrm>
          <a:prstGeom prst="rect">
            <a:avLst/>
          </a:prstGeom>
        </p:spPr>
      </p:pic>
    </p:spTree>
    <p:extLst>
      <p:ext uri="{BB962C8B-B14F-4D97-AF65-F5344CB8AC3E}">
        <p14:creationId xmlns:p14="http://schemas.microsoft.com/office/powerpoint/2010/main" val="2081468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2C2-619B-4EE3-88D7-523FC1987FB5}"/>
              </a:ext>
            </a:extLst>
          </p:cNvPr>
          <p:cNvSpPr>
            <a:spLocks noGrp="1"/>
          </p:cNvSpPr>
          <p:nvPr>
            <p:ph type="title"/>
          </p:nvPr>
        </p:nvSpPr>
        <p:spPr/>
        <p:txBody>
          <a:bodyPr/>
          <a:lstStyle/>
          <a:p>
            <a:r>
              <a:rPr lang="en-US" dirty="0"/>
              <a:t>Quick Math Reminders</a:t>
            </a:r>
          </a:p>
        </p:txBody>
      </p:sp>
      <p:sp>
        <p:nvSpPr>
          <p:cNvPr id="3" name="Content Placeholder 2">
            <a:extLst>
              <a:ext uri="{FF2B5EF4-FFF2-40B4-BE49-F238E27FC236}">
                <a16:creationId xmlns:a16="http://schemas.microsoft.com/office/drawing/2014/main" id="{A4EE8989-C426-4301-89A7-1C7EEAE11558}"/>
              </a:ext>
            </a:extLst>
          </p:cNvPr>
          <p:cNvSpPr>
            <a:spLocks noGrp="1"/>
          </p:cNvSpPr>
          <p:nvPr>
            <p:ph sz="half" idx="1"/>
          </p:nvPr>
        </p:nvSpPr>
        <p:spPr>
          <a:xfrm>
            <a:off x="457200" y="1600200"/>
            <a:ext cx="4114800" cy="4525963"/>
          </a:xfrm>
        </p:spPr>
        <p:txBody>
          <a:bodyPr/>
          <a:lstStyle/>
          <a:p>
            <a:r>
              <a:rPr lang="en-US" dirty="0"/>
              <a:t>Exterior angles:</a:t>
            </a:r>
          </a:p>
          <a:p>
            <a:pPr marL="0" indent="0">
              <a:buNone/>
            </a:pPr>
            <a:endParaRPr lang="en-US" dirty="0"/>
          </a:p>
        </p:txBody>
      </p:sp>
      <p:sp>
        <p:nvSpPr>
          <p:cNvPr id="4" name="Content Placeholder 3">
            <a:extLst>
              <a:ext uri="{FF2B5EF4-FFF2-40B4-BE49-F238E27FC236}">
                <a16:creationId xmlns:a16="http://schemas.microsoft.com/office/drawing/2014/main" id="{7692C7A1-24C2-484C-8956-2DBA79229A04}"/>
              </a:ext>
            </a:extLst>
          </p:cNvPr>
          <p:cNvSpPr>
            <a:spLocks noGrp="1"/>
          </p:cNvSpPr>
          <p:nvPr>
            <p:ph sz="half" idx="2"/>
          </p:nvPr>
        </p:nvSpPr>
        <p:spPr>
          <a:xfrm>
            <a:off x="4648200" y="1600200"/>
            <a:ext cx="4114800" cy="4525963"/>
          </a:xfrm>
        </p:spPr>
        <p:txBody>
          <a:bodyPr/>
          <a:lstStyle/>
          <a:p>
            <a:pPr algn="just"/>
            <a:r>
              <a:rPr lang="en-US" dirty="0"/>
              <a:t>Interior Angles:</a:t>
            </a:r>
          </a:p>
        </p:txBody>
      </p:sp>
      <p:pic>
        <p:nvPicPr>
          <p:cNvPr id="8" name="Picture 7">
            <a:extLst>
              <a:ext uri="{FF2B5EF4-FFF2-40B4-BE49-F238E27FC236}">
                <a16:creationId xmlns:a16="http://schemas.microsoft.com/office/drawing/2014/main" id="{29481348-2526-4405-A116-CC1AE53ECC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7342" y="2819400"/>
            <a:ext cx="3654516" cy="2743200"/>
          </a:xfrm>
          <a:prstGeom prst="rect">
            <a:avLst/>
          </a:prstGeom>
        </p:spPr>
      </p:pic>
      <p:pic>
        <p:nvPicPr>
          <p:cNvPr id="5" name="Picture 4">
            <a:extLst>
              <a:ext uri="{FF2B5EF4-FFF2-40B4-BE49-F238E27FC236}">
                <a16:creationId xmlns:a16="http://schemas.microsoft.com/office/drawing/2014/main" id="{47008A68-465C-4978-B68B-575E7F5639DA}"/>
              </a:ext>
            </a:extLst>
          </p:cNvPr>
          <p:cNvPicPr>
            <a:picLocks noChangeAspect="1"/>
          </p:cNvPicPr>
          <p:nvPr/>
        </p:nvPicPr>
        <p:blipFill>
          <a:blip r:embed="rId3"/>
          <a:stretch>
            <a:fillRect/>
          </a:stretch>
        </p:blipFill>
        <p:spPr>
          <a:xfrm>
            <a:off x="4881612" y="2819400"/>
            <a:ext cx="3647975" cy="2743200"/>
          </a:xfrm>
          <a:prstGeom prst="rect">
            <a:avLst/>
          </a:prstGeom>
        </p:spPr>
      </p:pic>
    </p:spTree>
    <p:extLst>
      <p:ext uri="{BB962C8B-B14F-4D97-AF65-F5344CB8AC3E}">
        <p14:creationId xmlns:p14="http://schemas.microsoft.com/office/powerpoint/2010/main" val="2113388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4F5681B3-943B-754A-91D6-BA6C607830B3}"/>
              </a:ext>
            </a:extLst>
          </p:cNvPr>
          <p:cNvSpPr txBox="1">
            <a:spLocks/>
          </p:cNvSpPr>
          <p:nvPr/>
        </p:nvSpPr>
        <p:spPr bwMode="auto">
          <a:xfrm>
            <a:off x="4634274" y="1371601"/>
            <a:ext cx="4343400" cy="2819399"/>
          </a:xfrm>
          <a:prstGeom prst="rect">
            <a:avLst/>
          </a:prstGeom>
          <a:solidFill>
            <a:schemeClr val="accent1"/>
          </a:solidFill>
          <a:ln>
            <a:solidFill>
              <a:schemeClr val="accent1"/>
            </a:solidFill>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Lucida Grande"/>
              <a:buChar char="»"/>
              <a:defRPr sz="2800" kern="1200">
                <a:solidFill>
                  <a:schemeClr val="tx1"/>
                </a:solidFill>
                <a:latin typeface="+mn-lt"/>
                <a:ea typeface="Myriad Pro" panose="020B0503030403020204" pitchFamily="34" charset="0"/>
                <a:cs typeface="Myriad Pro"/>
              </a:defRPr>
            </a:lvl1pPr>
            <a:lvl2pPr marL="742950" indent="-285750" algn="l" rtl="0" eaLnBrk="0" fontAlgn="base" hangingPunct="0">
              <a:spcBef>
                <a:spcPct val="20000"/>
              </a:spcBef>
              <a:spcAft>
                <a:spcPct val="0"/>
              </a:spcAft>
              <a:buFont typeface="Lucida Grande"/>
              <a:buChar char="»"/>
              <a:defRPr sz="2400" kern="1200">
                <a:solidFill>
                  <a:schemeClr val="tx1"/>
                </a:solidFill>
                <a:latin typeface="+mn-lt"/>
                <a:ea typeface="Myriad Pro" panose="020B0503030403020204" pitchFamily="34" charset="0"/>
                <a:cs typeface="Myriad Pro"/>
              </a:defRPr>
            </a:lvl2pPr>
            <a:lvl3pPr marL="1143000" indent="-228600" algn="l" rtl="0" eaLnBrk="0" fontAlgn="base" hangingPunct="0">
              <a:spcBef>
                <a:spcPct val="20000"/>
              </a:spcBef>
              <a:spcAft>
                <a:spcPct val="0"/>
              </a:spcAft>
              <a:buFont typeface="Lucida Grande"/>
              <a:buChar char="»"/>
              <a:defRPr sz="2000" kern="1200">
                <a:solidFill>
                  <a:schemeClr val="tx1"/>
                </a:solidFill>
                <a:latin typeface="+mn-lt"/>
                <a:ea typeface="Myriad Pro" panose="020B0503030403020204" pitchFamily="34" charset="0"/>
                <a:cs typeface="Myriad Pro"/>
              </a:defRPr>
            </a:lvl3pPr>
            <a:lvl4pPr marL="1600200" indent="-228600" algn="l" rtl="0" eaLnBrk="0" fontAlgn="base" hangingPunct="0">
              <a:spcBef>
                <a:spcPct val="20000"/>
              </a:spcBef>
              <a:spcAft>
                <a:spcPct val="0"/>
              </a:spcAft>
              <a:buFont typeface="Lucida Grande"/>
              <a:buChar char="»"/>
              <a:defRPr sz="1800" kern="1200">
                <a:solidFill>
                  <a:schemeClr val="tx1"/>
                </a:solidFill>
                <a:latin typeface="+mn-lt"/>
                <a:ea typeface="Myriad Pro" panose="020B0503030403020204" pitchFamily="34" charset="0"/>
                <a:cs typeface="Myriad Pro"/>
              </a:defRPr>
            </a:lvl4pPr>
            <a:lvl5pPr marL="2057400" indent="-228600" algn="l" rtl="0" eaLnBrk="0" fontAlgn="base" hangingPunct="0">
              <a:spcBef>
                <a:spcPct val="20000"/>
              </a:spcBef>
              <a:spcAft>
                <a:spcPct val="0"/>
              </a:spcAft>
              <a:buFont typeface="Lucida Grande"/>
              <a:buChar char="»"/>
              <a:defRPr sz="1800" kern="1200">
                <a:solidFill>
                  <a:schemeClr val="tx1"/>
                </a:solidFill>
                <a:latin typeface="+mn-lt"/>
                <a:ea typeface="Myriad Pro" panose="020B0503030403020204" pitchFamily="34" charset="0"/>
                <a:cs typeface="Myriad Pro"/>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Lucida Grande"/>
              <a:buNone/>
            </a:pPr>
            <a:r>
              <a:rPr lang="en-US" sz="2400" b="1" dirty="0">
                <a:solidFill>
                  <a:schemeClr val="bg1"/>
                </a:solidFill>
              </a:rPr>
              <a:t>Task: Drive the figure shown without crossing any lines  or going back over a line and without picking up the pen. </a:t>
            </a:r>
          </a:p>
          <a:p>
            <a:pPr marL="0" indent="0">
              <a:buFont typeface="Lucida Grande"/>
              <a:buNone/>
            </a:pPr>
            <a:r>
              <a:rPr lang="en-US" sz="2400" dirty="0">
                <a:solidFill>
                  <a:schemeClr val="bg1"/>
                </a:solidFill>
              </a:rPr>
              <a:t>When you are ready put the pen in and trace your path</a:t>
            </a:r>
            <a:endParaRPr lang="en-US" sz="2400" b="1" dirty="0">
              <a:solidFill>
                <a:schemeClr val="bg1"/>
              </a:solidFill>
            </a:endParaRPr>
          </a:p>
          <a:p>
            <a:pPr marL="0" indent="0">
              <a:buFont typeface="Lucida Grande"/>
              <a:buNone/>
            </a:pPr>
            <a:endParaRPr lang="en-US" sz="2400" b="1" dirty="0">
              <a:solidFill>
                <a:schemeClr val="bg1"/>
              </a:solidFill>
            </a:endParaRPr>
          </a:p>
          <a:p>
            <a:pPr marL="0" indent="0">
              <a:buFont typeface="Lucida Grande"/>
              <a:buNone/>
            </a:pPr>
            <a:endParaRPr lang="en-US" sz="1200" dirty="0"/>
          </a:p>
        </p:txBody>
      </p:sp>
      <p:sp>
        <p:nvSpPr>
          <p:cNvPr id="2" name="Title 1"/>
          <p:cNvSpPr>
            <a:spLocks noGrp="1"/>
          </p:cNvSpPr>
          <p:nvPr>
            <p:ph type="title"/>
          </p:nvPr>
        </p:nvSpPr>
        <p:spPr>
          <a:xfrm>
            <a:off x="457200" y="304800"/>
            <a:ext cx="8229600" cy="1143000"/>
          </a:xfrm>
        </p:spPr>
        <p:txBody>
          <a:bodyPr/>
          <a:lstStyle/>
          <a:p>
            <a:r>
              <a:rPr lang="en-US" dirty="0"/>
              <a:t>Logic Challenge</a:t>
            </a:r>
          </a:p>
        </p:txBody>
      </p:sp>
      <p:sp>
        <p:nvSpPr>
          <p:cNvPr id="8" name="Rectangle 7">
            <a:extLst>
              <a:ext uri="{FF2B5EF4-FFF2-40B4-BE49-F238E27FC236}">
                <a16:creationId xmlns:a16="http://schemas.microsoft.com/office/drawing/2014/main" id="{D15D02DD-6E78-40B7-AB5F-D11831FE9C41}"/>
              </a:ext>
            </a:extLst>
          </p:cNvPr>
          <p:cNvSpPr/>
          <p:nvPr/>
        </p:nvSpPr>
        <p:spPr>
          <a:xfrm>
            <a:off x="990600" y="3549869"/>
            <a:ext cx="2438400"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B251078-674C-4EF0-8DF0-4B78005196AA}"/>
              </a:ext>
            </a:extLst>
          </p:cNvPr>
          <p:cNvSpPr/>
          <p:nvPr/>
        </p:nvSpPr>
        <p:spPr>
          <a:xfrm>
            <a:off x="990600" y="1447800"/>
            <a:ext cx="2438400" cy="2102069"/>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0656A98E-A9A6-4F9E-8D3B-92B209441990-L0-001">
            <a:extLst>
              <a:ext uri="{FF2B5EF4-FFF2-40B4-BE49-F238E27FC236}">
                <a16:creationId xmlns:a16="http://schemas.microsoft.com/office/drawing/2014/main" id="{7AB99FB3-6F00-4826-B1C2-2FDDE962F18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34274" y="4267200"/>
            <a:ext cx="2680925" cy="201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935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D36D2-AEB1-16E2-9BB2-E61735D231FD}"/>
              </a:ext>
            </a:extLst>
          </p:cNvPr>
          <p:cNvSpPr>
            <a:spLocks noGrp="1"/>
          </p:cNvSpPr>
          <p:nvPr>
            <p:ph type="title"/>
          </p:nvPr>
        </p:nvSpPr>
        <p:spPr>
          <a:xfrm>
            <a:off x="457200" y="-195180"/>
            <a:ext cx="8229600" cy="1143000"/>
          </a:xfrm>
        </p:spPr>
        <p:txBody>
          <a:bodyPr/>
          <a:lstStyle/>
          <a:p>
            <a:r>
              <a:rPr lang="en-US" sz="3600" dirty="0"/>
              <a:t>Where can you go next with TI-Rover?</a:t>
            </a:r>
          </a:p>
        </p:txBody>
      </p:sp>
      <p:grpSp>
        <p:nvGrpSpPr>
          <p:cNvPr id="10" name="Group 9">
            <a:extLst>
              <a:ext uri="{FF2B5EF4-FFF2-40B4-BE49-F238E27FC236}">
                <a16:creationId xmlns:a16="http://schemas.microsoft.com/office/drawing/2014/main" id="{DB907515-139C-DD8C-8BD8-BF4E8B41913B}"/>
              </a:ext>
            </a:extLst>
          </p:cNvPr>
          <p:cNvGrpSpPr/>
          <p:nvPr/>
        </p:nvGrpSpPr>
        <p:grpSpPr>
          <a:xfrm>
            <a:off x="150058" y="769822"/>
            <a:ext cx="2555459" cy="2652922"/>
            <a:chOff x="139576" y="1598096"/>
            <a:chExt cx="2723823" cy="2950763"/>
          </a:xfrm>
        </p:grpSpPr>
        <p:pic>
          <p:nvPicPr>
            <p:cNvPr id="7" name="Picture 6">
              <a:extLst>
                <a:ext uri="{FF2B5EF4-FFF2-40B4-BE49-F238E27FC236}">
                  <a16:creationId xmlns:a16="http://schemas.microsoft.com/office/drawing/2014/main" id="{84737781-9E3E-57D4-02E1-0BF08A08F4B6}"/>
                </a:ext>
              </a:extLst>
            </p:cNvPr>
            <p:cNvPicPr>
              <a:picLocks noChangeAspect="1"/>
            </p:cNvPicPr>
            <p:nvPr/>
          </p:nvPicPr>
          <p:blipFill>
            <a:blip r:embed="rId2"/>
            <a:stretch>
              <a:fillRect/>
            </a:stretch>
          </p:blipFill>
          <p:spPr>
            <a:xfrm>
              <a:off x="476253" y="1598096"/>
              <a:ext cx="1902698" cy="2530947"/>
            </a:xfrm>
            <a:prstGeom prst="rect">
              <a:avLst/>
            </a:prstGeom>
          </p:spPr>
        </p:pic>
        <p:sp>
          <p:nvSpPr>
            <p:cNvPr id="9" name="TextBox 8">
              <a:extLst>
                <a:ext uri="{FF2B5EF4-FFF2-40B4-BE49-F238E27FC236}">
                  <a16:creationId xmlns:a16="http://schemas.microsoft.com/office/drawing/2014/main" id="{487C0B66-A568-B8D5-CE5D-AD658B1DC9B2}"/>
                </a:ext>
              </a:extLst>
            </p:cNvPr>
            <p:cNvSpPr txBox="1"/>
            <p:nvPr/>
          </p:nvSpPr>
          <p:spPr>
            <a:xfrm>
              <a:off x="139576" y="4179527"/>
              <a:ext cx="2723823" cy="369332"/>
            </a:xfrm>
            <a:prstGeom prst="rect">
              <a:avLst/>
            </a:prstGeom>
            <a:noFill/>
          </p:spPr>
          <p:txBody>
            <a:bodyPr wrap="none" rtlCol="0">
              <a:spAutoFit/>
            </a:bodyPr>
            <a:lstStyle/>
            <a:p>
              <a:r>
                <a:rPr lang="en-US" dirty="0"/>
                <a:t>Drive an obstacle course</a:t>
              </a:r>
            </a:p>
          </p:txBody>
        </p:sp>
      </p:grpSp>
      <p:grpSp>
        <p:nvGrpSpPr>
          <p:cNvPr id="13" name="Group 12">
            <a:extLst>
              <a:ext uri="{FF2B5EF4-FFF2-40B4-BE49-F238E27FC236}">
                <a16:creationId xmlns:a16="http://schemas.microsoft.com/office/drawing/2014/main" id="{90FFD488-81E2-D39C-329F-D8B27601176D}"/>
              </a:ext>
            </a:extLst>
          </p:cNvPr>
          <p:cNvGrpSpPr/>
          <p:nvPr/>
        </p:nvGrpSpPr>
        <p:grpSpPr>
          <a:xfrm>
            <a:off x="3151966" y="786731"/>
            <a:ext cx="1593639" cy="2636013"/>
            <a:chOff x="3200075" y="1585397"/>
            <a:chExt cx="1748253" cy="2933730"/>
          </a:xfrm>
        </p:grpSpPr>
        <p:pic>
          <p:nvPicPr>
            <p:cNvPr id="11" name="Picture 10">
              <a:extLst>
                <a:ext uri="{FF2B5EF4-FFF2-40B4-BE49-F238E27FC236}">
                  <a16:creationId xmlns:a16="http://schemas.microsoft.com/office/drawing/2014/main" id="{5ECE6C15-13FD-5451-F1AC-8EB122B078F0}"/>
                </a:ext>
              </a:extLst>
            </p:cNvPr>
            <p:cNvPicPr>
              <a:picLocks noChangeAspect="1"/>
            </p:cNvPicPr>
            <p:nvPr/>
          </p:nvPicPr>
          <p:blipFill>
            <a:blip r:embed="rId3"/>
            <a:stretch>
              <a:fillRect/>
            </a:stretch>
          </p:blipFill>
          <p:spPr>
            <a:xfrm>
              <a:off x="3200075" y="1585397"/>
              <a:ext cx="1748253" cy="2489148"/>
            </a:xfrm>
            <a:prstGeom prst="rect">
              <a:avLst/>
            </a:prstGeom>
          </p:spPr>
        </p:pic>
        <p:sp>
          <p:nvSpPr>
            <p:cNvPr id="12" name="TextBox 11">
              <a:extLst>
                <a:ext uri="{FF2B5EF4-FFF2-40B4-BE49-F238E27FC236}">
                  <a16:creationId xmlns:a16="http://schemas.microsoft.com/office/drawing/2014/main" id="{D15F445C-4C88-4B6D-BA75-4047E6E41ECF}"/>
                </a:ext>
              </a:extLst>
            </p:cNvPr>
            <p:cNvSpPr txBox="1"/>
            <p:nvPr/>
          </p:nvSpPr>
          <p:spPr>
            <a:xfrm>
              <a:off x="3200075" y="4149795"/>
              <a:ext cx="1659429" cy="369332"/>
            </a:xfrm>
            <a:prstGeom prst="rect">
              <a:avLst/>
            </a:prstGeom>
            <a:noFill/>
          </p:spPr>
          <p:txBody>
            <a:bodyPr wrap="none" rtlCol="0">
              <a:spAutoFit/>
            </a:bodyPr>
            <a:lstStyle/>
            <a:p>
              <a:r>
                <a:rPr lang="en-US" dirty="0"/>
                <a:t>Drive a design</a:t>
              </a:r>
            </a:p>
          </p:txBody>
        </p:sp>
      </p:grpSp>
      <p:grpSp>
        <p:nvGrpSpPr>
          <p:cNvPr id="17" name="Group 16">
            <a:extLst>
              <a:ext uri="{FF2B5EF4-FFF2-40B4-BE49-F238E27FC236}">
                <a16:creationId xmlns:a16="http://schemas.microsoft.com/office/drawing/2014/main" id="{7E6CD35A-BB5D-47D5-3D20-909C3B529EDA}"/>
              </a:ext>
            </a:extLst>
          </p:cNvPr>
          <p:cNvGrpSpPr/>
          <p:nvPr/>
        </p:nvGrpSpPr>
        <p:grpSpPr>
          <a:xfrm>
            <a:off x="5394969" y="790497"/>
            <a:ext cx="2834632" cy="2632247"/>
            <a:chOff x="5424869" y="1568071"/>
            <a:chExt cx="2844531" cy="2585899"/>
          </a:xfrm>
        </p:grpSpPr>
        <p:pic>
          <p:nvPicPr>
            <p:cNvPr id="14" name="Picture 13">
              <a:extLst>
                <a:ext uri="{FF2B5EF4-FFF2-40B4-BE49-F238E27FC236}">
                  <a16:creationId xmlns:a16="http://schemas.microsoft.com/office/drawing/2014/main" id="{32E93F7F-7B40-1994-457B-3DEA0C0DEFB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24869" y="1568071"/>
              <a:ext cx="2844531" cy="2216567"/>
            </a:xfrm>
            <a:prstGeom prst="rect">
              <a:avLst/>
            </a:prstGeom>
          </p:spPr>
        </p:pic>
        <p:sp>
          <p:nvSpPr>
            <p:cNvPr id="15" name="TextBox 14">
              <a:extLst>
                <a:ext uri="{FF2B5EF4-FFF2-40B4-BE49-F238E27FC236}">
                  <a16:creationId xmlns:a16="http://schemas.microsoft.com/office/drawing/2014/main" id="{85572C5F-257D-6081-9E40-60FE58B6C949}"/>
                </a:ext>
              </a:extLst>
            </p:cNvPr>
            <p:cNvSpPr txBox="1"/>
            <p:nvPr/>
          </p:nvSpPr>
          <p:spPr>
            <a:xfrm>
              <a:off x="6075128" y="3784638"/>
              <a:ext cx="1544012" cy="369332"/>
            </a:xfrm>
            <a:prstGeom prst="rect">
              <a:avLst/>
            </a:prstGeom>
            <a:noFill/>
          </p:spPr>
          <p:txBody>
            <a:bodyPr wrap="none" rtlCol="0">
              <a:spAutoFit/>
            </a:bodyPr>
            <a:lstStyle/>
            <a:p>
              <a:r>
                <a:rPr lang="en-US" dirty="0"/>
                <a:t>Draw artwork</a:t>
              </a:r>
            </a:p>
          </p:txBody>
        </p:sp>
      </p:grpSp>
      <p:grpSp>
        <p:nvGrpSpPr>
          <p:cNvPr id="19" name="Group 18">
            <a:extLst>
              <a:ext uri="{FF2B5EF4-FFF2-40B4-BE49-F238E27FC236}">
                <a16:creationId xmlns:a16="http://schemas.microsoft.com/office/drawing/2014/main" id="{FCF2817F-7615-535D-DF7E-35E57D6BA1E7}"/>
              </a:ext>
            </a:extLst>
          </p:cNvPr>
          <p:cNvGrpSpPr/>
          <p:nvPr/>
        </p:nvGrpSpPr>
        <p:grpSpPr>
          <a:xfrm>
            <a:off x="243983" y="3817758"/>
            <a:ext cx="1851789" cy="2558711"/>
            <a:chOff x="243983" y="3817758"/>
            <a:chExt cx="1851789" cy="2558711"/>
          </a:xfrm>
        </p:grpSpPr>
        <p:pic>
          <p:nvPicPr>
            <p:cNvPr id="16" name="Picture 15">
              <a:extLst>
                <a:ext uri="{FF2B5EF4-FFF2-40B4-BE49-F238E27FC236}">
                  <a16:creationId xmlns:a16="http://schemas.microsoft.com/office/drawing/2014/main" id="{C96307FD-6D92-3032-76CA-F9F69EE7A39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7200" y="3817758"/>
              <a:ext cx="1425356" cy="2189379"/>
            </a:xfrm>
            <a:prstGeom prst="rect">
              <a:avLst/>
            </a:prstGeom>
          </p:spPr>
        </p:pic>
        <p:sp>
          <p:nvSpPr>
            <p:cNvPr id="18" name="TextBox 17">
              <a:extLst>
                <a:ext uri="{FF2B5EF4-FFF2-40B4-BE49-F238E27FC236}">
                  <a16:creationId xmlns:a16="http://schemas.microsoft.com/office/drawing/2014/main" id="{5531FD84-D63B-2E37-A5DE-D8F82F289B0B}"/>
                </a:ext>
              </a:extLst>
            </p:cNvPr>
            <p:cNvSpPr txBox="1"/>
            <p:nvPr/>
          </p:nvSpPr>
          <p:spPr>
            <a:xfrm>
              <a:off x="243983" y="6007137"/>
              <a:ext cx="1851789" cy="369332"/>
            </a:xfrm>
            <a:prstGeom prst="rect">
              <a:avLst/>
            </a:prstGeom>
            <a:noFill/>
          </p:spPr>
          <p:txBody>
            <a:bodyPr wrap="none" rtlCol="0">
              <a:spAutoFit/>
            </a:bodyPr>
            <a:lstStyle/>
            <a:p>
              <a:r>
                <a:rPr lang="en-US" dirty="0"/>
                <a:t>Park your Rover</a:t>
              </a:r>
            </a:p>
          </p:txBody>
        </p:sp>
      </p:grpSp>
      <p:grpSp>
        <p:nvGrpSpPr>
          <p:cNvPr id="22" name="Group 21">
            <a:extLst>
              <a:ext uri="{FF2B5EF4-FFF2-40B4-BE49-F238E27FC236}">
                <a16:creationId xmlns:a16="http://schemas.microsoft.com/office/drawing/2014/main" id="{9260A06F-425C-2829-7418-816FCCFC8DD5}"/>
              </a:ext>
            </a:extLst>
          </p:cNvPr>
          <p:cNvGrpSpPr/>
          <p:nvPr/>
        </p:nvGrpSpPr>
        <p:grpSpPr>
          <a:xfrm>
            <a:off x="2239142" y="3555823"/>
            <a:ext cx="1928733" cy="2959145"/>
            <a:chOff x="2239142" y="3555823"/>
            <a:chExt cx="1928733" cy="2959145"/>
          </a:xfrm>
        </p:grpSpPr>
        <p:pic>
          <p:nvPicPr>
            <p:cNvPr id="20" name="Picture 19">
              <a:extLst>
                <a:ext uri="{FF2B5EF4-FFF2-40B4-BE49-F238E27FC236}">
                  <a16:creationId xmlns:a16="http://schemas.microsoft.com/office/drawing/2014/main" id="{B8E0CC84-5F96-2814-F560-2A2852321FE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77615" y="3555823"/>
              <a:ext cx="1851789" cy="2318235"/>
            </a:xfrm>
            <a:prstGeom prst="rect">
              <a:avLst/>
            </a:prstGeom>
          </p:spPr>
        </p:pic>
        <p:sp>
          <p:nvSpPr>
            <p:cNvPr id="21" name="TextBox 20">
              <a:extLst>
                <a:ext uri="{FF2B5EF4-FFF2-40B4-BE49-F238E27FC236}">
                  <a16:creationId xmlns:a16="http://schemas.microsoft.com/office/drawing/2014/main" id="{45806126-A054-C187-B6BE-A6BA7059A757}"/>
                </a:ext>
              </a:extLst>
            </p:cNvPr>
            <p:cNvSpPr txBox="1"/>
            <p:nvPr/>
          </p:nvSpPr>
          <p:spPr>
            <a:xfrm>
              <a:off x="2239142" y="5868637"/>
              <a:ext cx="1928733" cy="646331"/>
            </a:xfrm>
            <a:prstGeom prst="rect">
              <a:avLst/>
            </a:prstGeom>
            <a:noFill/>
          </p:spPr>
          <p:txBody>
            <a:bodyPr wrap="none" rtlCol="0">
              <a:spAutoFit/>
            </a:bodyPr>
            <a:lstStyle/>
            <a:p>
              <a:r>
                <a:rPr lang="en-US" dirty="0"/>
                <a:t>Use a For loop</a:t>
              </a:r>
            </a:p>
            <a:p>
              <a:r>
                <a:rPr lang="en-US" dirty="0"/>
                <a:t>to draw polygons</a:t>
              </a:r>
            </a:p>
          </p:txBody>
        </p:sp>
      </p:grpSp>
      <p:grpSp>
        <p:nvGrpSpPr>
          <p:cNvPr id="26" name="Group 25">
            <a:extLst>
              <a:ext uri="{FF2B5EF4-FFF2-40B4-BE49-F238E27FC236}">
                <a16:creationId xmlns:a16="http://schemas.microsoft.com/office/drawing/2014/main" id="{9AC7A550-3EC3-1D1F-453E-0E8722A7C60A}"/>
              </a:ext>
            </a:extLst>
          </p:cNvPr>
          <p:cNvGrpSpPr/>
          <p:nvPr/>
        </p:nvGrpSpPr>
        <p:grpSpPr>
          <a:xfrm>
            <a:off x="4206348" y="3561243"/>
            <a:ext cx="1873270" cy="2641401"/>
            <a:chOff x="6704115" y="3550401"/>
            <a:chExt cx="1873270" cy="2641401"/>
          </a:xfrm>
        </p:grpSpPr>
        <p:pic>
          <p:nvPicPr>
            <p:cNvPr id="24" name="Picture 23">
              <a:extLst>
                <a:ext uri="{FF2B5EF4-FFF2-40B4-BE49-F238E27FC236}">
                  <a16:creationId xmlns:a16="http://schemas.microsoft.com/office/drawing/2014/main" id="{B2FCC20C-13C0-7494-9CA2-620DACEA777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866385" y="3550401"/>
              <a:ext cx="1527250" cy="2318236"/>
            </a:xfrm>
            <a:prstGeom prst="rect">
              <a:avLst/>
            </a:prstGeom>
          </p:spPr>
        </p:pic>
        <p:sp>
          <p:nvSpPr>
            <p:cNvPr id="25" name="TextBox 24">
              <a:extLst>
                <a:ext uri="{FF2B5EF4-FFF2-40B4-BE49-F238E27FC236}">
                  <a16:creationId xmlns:a16="http://schemas.microsoft.com/office/drawing/2014/main" id="{F1049E15-FC83-6E2A-EF5A-9B432AAC6072}"/>
                </a:ext>
              </a:extLst>
            </p:cNvPr>
            <p:cNvSpPr txBox="1"/>
            <p:nvPr/>
          </p:nvSpPr>
          <p:spPr>
            <a:xfrm>
              <a:off x="6704115" y="5822470"/>
              <a:ext cx="1873270" cy="369332"/>
            </a:xfrm>
            <a:prstGeom prst="rect">
              <a:avLst/>
            </a:prstGeom>
            <a:noFill/>
          </p:spPr>
          <p:txBody>
            <a:bodyPr wrap="none" rtlCol="0">
              <a:spAutoFit/>
            </a:bodyPr>
            <a:lstStyle/>
            <a:p>
              <a:r>
                <a:rPr lang="en-US" dirty="0"/>
                <a:t>Write your name</a:t>
              </a:r>
            </a:p>
          </p:txBody>
        </p:sp>
      </p:grpSp>
      <p:pic>
        <p:nvPicPr>
          <p:cNvPr id="27" name="Picture 26">
            <a:extLst>
              <a:ext uri="{FF2B5EF4-FFF2-40B4-BE49-F238E27FC236}">
                <a16:creationId xmlns:a16="http://schemas.microsoft.com/office/drawing/2014/main" id="{7EDEAA45-ADF2-9121-0D7D-EE79B89B3F7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203789" y="3503378"/>
            <a:ext cx="1797286" cy="2256295"/>
          </a:xfrm>
          <a:prstGeom prst="rect">
            <a:avLst/>
          </a:prstGeom>
        </p:spPr>
      </p:pic>
      <p:sp>
        <p:nvSpPr>
          <p:cNvPr id="28" name="TextBox 27">
            <a:extLst>
              <a:ext uri="{FF2B5EF4-FFF2-40B4-BE49-F238E27FC236}">
                <a16:creationId xmlns:a16="http://schemas.microsoft.com/office/drawing/2014/main" id="{2816AAC1-3E0A-7106-FAED-5D5C373D54E1}"/>
              </a:ext>
            </a:extLst>
          </p:cNvPr>
          <p:cNvSpPr txBox="1"/>
          <p:nvPr/>
        </p:nvSpPr>
        <p:spPr>
          <a:xfrm>
            <a:off x="6165797" y="5732711"/>
            <a:ext cx="1800493" cy="369332"/>
          </a:xfrm>
          <a:prstGeom prst="rect">
            <a:avLst/>
          </a:prstGeom>
          <a:noFill/>
        </p:spPr>
        <p:txBody>
          <a:bodyPr wrap="none" rtlCol="0">
            <a:spAutoFit/>
          </a:bodyPr>
          <a:lstStyle/>
          <a:p>
            <a:r>
              <a:rPr lang="en-US" dirty="0"/>
              <a:t>Navigate a map</a:t>
            </a:r>
          </a:p>
        </p:txBody>
      </p:sp>
    </p:spTree>
    <p:extLst>
      <p:ext uri="{BB962C8B-B14F-4D97-AF65-F5344CB8AC3E}">
        <p14:creationId xmlns:p14="http://schemas.microsoft.com/office/powerpoint/2010/main" val="2589630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2C2-619B-4EE3-88D7-523FC1987FB5}"/>
              </a:ext>
            </a:extLst>
          </p:cNvPr>
          <p:cNvSpPr>
            <a:spLocks noGrp="1"/>
          </p:cNvSpPr>
          <p:nvPr>
            <p:ph type="title"/>
          </p:nvPr>
        </p:nvSpPr>
        <p:spPr/>
        <p:txBody>
          <a:bodyPr/>
          <a:lstStyle/>
          <a:p>
            <a:r>
              <a:rPr lang="en-US" dirty="0"/>
              <a:t>Quick Math Reminders</a:t>
            </a:r>
          </a:p>
        </p:txBody>
      </p:sp>
      <p:sp>
        <p:nvSpPr>
          <p:cNvPr id="3" name="Content Placeholder 2">
            <a:extLst>
              <a:ext uri="{FF2B5EF4-FFF2-40B4-BE49-F238E27FC236}">
                <a16:creationId xmlns:a16="http://schemas.microsoft.com/office/drawing/2014/main" id="{A4EE8989-C426-4301-89A7-1C7EEAE11558}"/>
              </a:ext>
            </a:extLst>
          </p:cNvPr>
          <p:cNvSpPr>
            <a:spLocks noGrp="1"/>
          </p:cNvSpPr>
          <p:nvPr>
            <p:ph sz="half" idx="1"/>
          </p:nvPr>
        </p:nvSpPr>
        <p:spPr>
          <a:xfrm>
            <a:off x="2514600" y="1417638"/>
            <a:ext cx="4114800" cy="4525963"/>
          </a:xfrm>
        </p:spPr>
        <p:txBody>
          <a:bodyPr/>
          <a:lstStyle/>
          <a:p>
            <a:r>
              <a:rPr lang="en-US" dirty="0"/>
              <a:t>Pythagorean Theorem</a:t>
            </a:r>
          </a:p>
          <a:p>
            <a:pPr marL="0" indent="0">
              <a:buNone/>
            </a:pPr>
            <a:endParaRPr lang="en-US" dirty="0"/>
          </a:p>
        </p:txBody>
      </p:sp>
      <p:pic>
        <p:nvPicPr>
          <p:cNvPr id="9" name="Picture 8">
            <a:extLst>
              <a:ext uri="{FF2B5EF4-FFF2-40B4-BE49-F238E27FC236}">
                <a16:creationId xmlns:a16="http://schemas.microsoft.com/office/drawing/2014/main" id="{0BFA793A-0F7C-48CC-B36C-B7292F15151E}"/>
              </a:ext>
            </a:extLst>
          </p:cNvPr>
          <p:cNvPicPr>
            <a:picLocks noChangeAspect="1"/>
          </p:cNvPicPr>
          <p:nvPr/>
        </p:nvPicPr>
        <p:blipFill>
          <a:blip r:embed="rId2"/>
          <a:stretch>
            <a:fillRect/>
          </a:stretch>
        </p:blipFill>
        <p:spPr>
          <a:xfrm>
            <a:off x="2271712" y="2133600"/>
            <a:ext cx="4600575" cy="3459535"/>
          </a:xfrm>
          <a:prstGeom prst="rect">
            <a:avLst/>
          </a:prstGeom>
        </p:spPr>
      </p:pic>
    </p:spTree>
    <p:extLst>
      <p:ext uri="{BB962C8B-B14F-4D97-AF65-F5344CB8AC3E}">
        <p14:creationId xmlns:p14="http://schemas.microsoft.com/office/powerpoint/2010/main" val="1842304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Logic Challenge 2</a:t>
            </a:r>
          </a:p>
        </p:txBody>
      </p:sp>
      <p:sp>
        <p:nvSpPr>
          <p:cNvPr id="4" name="Content Placeholder 3"/>
          <p:cNvSpPr>
            <a:spLocks noGrp="1"/>
          </p:cNvSpPr>
          <p:nvPr>
            <p:ph sz="half" idx="2"/>
          </p:nvPr>
        </p:nvSpPr>
        <p:spPr>
          <a:xfrm>
            <a:off x="4648200" y="1371601"/>
            <a:ext cx="4343400" cy="2819399"/>
          </a:xfrm>
          <a:solidFill>
            <a:schemeClr val="accent1"/>
          </a:solidFill>
          <a:ln>
            <a:solidFill>
              <a:schemeClr val="accent1"/>
            </a:solidFill>
          </a:ln>
        </p:spPr>
        <p:txBody>
          <a:bodyPr>
            <a:noAutofit/>
          </a:bodyPr>
          <a:lstStyle/>
          <a:p>
            <a:pPr marL="0" indent="0">
              <a:buNone/>
            </a:pPr>
            <a:r>
              <a:rPr lang="en-US" sz="2400" b="1" dirty="0">
                <a:solidFill>
                  <a:schemeClr val="bg1"/>
                </a:solidFill>
              </a:rPr>
              <a:t>Task: Drive the figure shown without crossing any lines or going back over a line and without picking up the pen. </a:t>
            </a:r>
          </a:p>
          <a:p>
            <a:pPr marL="0" indent="0">
              <a:buNone/>
            </a:pPr>
            <a:r>
              <a:rPr lang="en-US" sz="2400" dirty="0">
                <a:solidFill>
                  <a:schemeClr val="bg1"/>
                </a:solidFill>
              </a:rPr>
              <a:t>When you are ready put the pen in and trace your path</a:t>
            </a: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1200" dirty="0"/>
          </a:p>
        </p:txBody>
      </p:sp>
      <p:grpSp>
        <p:nvGrpSpPr>
          <p:cNvPr id="10" name="Group 9">
            <a:extLst>
              <a:ext uri="{FF2B5EF4-FFF2-40B4-BE49-F238E27FC236}">
                <a16:creationId xmlns:a16="http://schemas.microsoft.com/office/drawing/2014/main" id="{C6CF844F-9EC6-4160-B0A3-106C79D01AFD}"/>
              </a:ext>
            </a:extLst>
          </p:cNvPr>
          <p:cNvGrpSpPr/>
          <p:nvPr/>
        </p:nvGrpSpPr>
        <p:grpSpPr>
          <a:xfrm>
            <a:off x="990600" y="1447800"/>
            <a:ext cx="2438400" cy="4540469"/>
            <a:chOff x="1265495" y="2272125"/>
            <a:chExt cx="2133600" cy="3972910"/>
          </a:xfrm>
        </p:grpSpPr>
        <p:sp>
          <p:nvSpPr>
            <p:cNvPr id="8" name="Rectangle 7">
              <a:extLst>
                <a:ext uri="{FF2B5EF4-FFF2-40B4-BE49-F238E27FC236}">
                  <a16:creationId xmlns:a16="http://schemas.microsoft.com/office/drawing/2014/main" id="{D15D02DD-6E78-40B7-AB5F-D11831FE9C41}"/>
                </a:ext>
              </a:extLst>
            </p:cNvPr>
            <p:cNvSpPr/>
            <p:nvPr/>
          </p:nvSpPr>
          <p:spPr>
            <a:xfrm>
              <a:off x="1265495" y="4111435"/>
              <a:ext cx="2133600" cy="213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B251078-674C-4EF0-8DF0-4B78005196AA}"/>
                </a:ext>
              </a:extLst>
            </p:cNvPr>
            <p:cNvSpPr/>
            <p:nvPr/>
          </p:nvSpPr>
          <p:spPr>
            <a:xfrm>
              <a:off x="1265495" y="2272125"/>
              <a:ext cx="2133600" cy="183931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61B43641-A360-4828-9DA3-E5B3A44260BE}"/>
              </a:ext>
            </a:extLst>
          </p:cNvPr>
          <p:cNvCxnSpPr>
            <a:cxnSpLocks/>
            <a:endCxn id="9" idx="4"/>
          </p:cNvCxnSpPr>
          <p:nvPr/>
        </p:nvCxnSpPr>
        <p:spPr>
          <a:xfrm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21AF74-08FA-45CF-AA70-CB9AF3F494B9}"/>
              </a:ext>
            </a:extLst>
          </p:cNvPr>
          <p:cNvCxnSpPr>
            <a:cxnSpLocks/>
            <a:endCxn id="9" idx="2"/>
          </p:cNvCxnSpPr>
          <p:nvPr/>
        </p:nvCxnSpPr>
        <p:spPr>
          <a:xfrm flipH="1"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CA81700-BD88-3C47-AA81-EB7D54A5F38B}"/>
              </a:ext>
            </a:extLst>
          </p:cNvPr>
          <p:cNvSpPr txBox="1"/>
          <p:nvPr/>
        </p:nvSpPr>
        <p:spPr>
          <a:xfrm>
            <a:off x="3625707" y="4445913"/>
            <a:ext cx="5333999" cy="430887"/>
          </a:xfrm>
          <a:prstGeom prst="rect">
            <a:avLst/>
          </a:prstGeom>
          <a:noFill/>
        </p:spPr>
        <p:txBody>
          <a:bodyPr wrap="square" rtlCol="0">
            <a:spAutoFit/>
          </a:bodyPr>
          <a:lstStyle/>
          <a:p>
            <a:r>
              <a:rPr lang="en-US" sz="1100" dirty="0"/>
              <a:t>Import the Python Math module in addition to the Rover module for this challenge.</a:t>
            </a:r>
          </a:p>
          <a:p>
            <a:endParaRPr lang="en-US" sz="1100" dirty="0"/>
          </a:p>
        </p:txBody>
      </p:sp>
      <p:pic>
        <p:nvPicPr>
          <p:cNvPr id="5" name="Picture 4" descr="Text&#10;&#10;Description automatically generated">
            <a:extLst>
              <a:ext uri="{FF2B5EF4-FFF2-40B4-BE49-F238E27FC236}">
                <a16:creationId xmlns:a16="http://schemas.microsoft.com/office/drawing/2014/main" id="{FC8C56F4-DE65-624A-A0A8-92332BEC80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7600" y="4876800"/>
            <a:ext cx="1724881" cy="1300730"/>
          </a:xfrm>
          <a:prstGeom prst="rect">
            <a:avLst/>
          </a:prstGeom>
        </p:spPr>
      </p:pic>
      <p:pic>
        <p:nvPicPr>
          <p:cNvPr id="7" name="Picture 6" descr="Text&#10;&#10;Description automatically generated">
            <a:extLst>
              <a:ext uri="{FF2B5EF4-FFF2-40B4-BE49-F238E27FC236}">
                <a16:creationId xmlns:a16="http://schemas.microsoft.com/office/drawing/2014/main" id="{5B4DAB42-3C70-824F-A08A-9947B2774A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18294" y="4876800"/>
            <a:ext cx="1692987" cy="1276679"/>
          </a:xfrm>
          <a:prstGeom prst="rect">
            <a:avLst/>
          </a:prstGeom>
        </p:spPr>
      </p:pic>
      <p:pic>
        <p:nvPicPr>
          <p:cNvPr id="17" name="Picture 16" descr="Text&#10;&#10;Description automatically generated">
            <a:extLst>
              <a:ext uri="{FF2B5EF4-FFF2-40B4-BE49-F238E27FC236}">
                <a16:creationId xmlns:a16="http://schemas.microsoft.com/office/drawing/2014/main" id="{7479CEEA-3C16-EE4A-8E2F-0CA023F94DA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66720" y="4876800"/>
            <a:ext cx="1692986" cy="1276678"/>
          </a:xfrm>
          <a:prstGeom prst="rect">
            <a:avLst/>
          </a:prstGeom>
        </p:spPr>
      </p:pic>
    </p:spTree>
    <p:extLst>
      <p:ext uri="{BB962C8B-B14F-4D97-AF65-F5344CB8AC3E}">
        <p14:creationId xmlns:p14="http://schemas.microsoft.com/office/powerpoint/2010/main" val="350309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8882" y="56823"/>
            <a:ext cx="8153836" cy="6115377"/>
          </a:xfrm>
          <a:prstGeom prst="rect">
            <a:avLst/>
          </a:prstGeom>
        </p:spPr>
      </p:pic>
      <p:sp>
        <p:nvSpPr>
          <p:cNvPr id="5" name="TextBox 4"/>
          <p:cNvSpPr txBox="1"/>
          <p:nvPr/>
        </p:nvSpPr>
        <p:spPr>
          <a:xfrm>
            <a:off x="5368119" y="1600200"/>
            <a:ext cx="3352800" cy="461665"/>
          </a:xfrm>
          <a:prstGeom prst="rect">
            <a:avLst/>
          </a:prstGeom>
          <a:noFill/>
        </p:spPr>
        <p:txBody>
          <a:bodyPr wrap="square" rtlCol="0">
            <a:spAutoFit/>
          </a:bodyPr>
          <a:lstStyle/>
          <a:p>
            <a:r>
              <a:rPr lang="en-US" sz="2400" b="1" dirty="0">
                <a:solidFill>
                  <a:srgbClr val="0070C0"/>
                </a:solidFill>
              </a:rPr>
              <a:t>TI-Innovator™ Rover </a:t>
            </a:r>
          </a:p>
        </p:txBody>
      </p:sp>
      <p:sp>
        <p:nvSpPr>
          <p:cNvPr id="6" name="TextBox 5"/>
          <p:cNvSpPr txBox="1"/>
          <p:nvPr/>
        </p:nvSpPr>
        <p:spPr>
          <a:xfrm>
            <a:off x="1828800" y="5397521"/>
            <a:ext cx="3124200" cy="461665"/>
          </a:xfrm>
          <a:prstGeom prst="rect">
            <a:avLst/>
          </a:prstGeom>
          <a:noFill/>
        </p:spPr>
        <p:txBody>
          <a:bodyPr wrap="square" rtlCol="0">
            <a:spAutoFit/>
          </a:bodyPr>
          <a:lstStyle/>
          <a:p>
            <a:r>
              <a:rPr lang="en-US" sz="2400" b="1" dirty="0">
                <a:solidFill>
                  <a:srgbClr val="0070C0"/>
                </a:solidFill>
              </a:rPr>
              <a:t>TI-Innovator™ Hub</a:t>
            </a:r>
          </a:p>
        </p:txBody>
      </p:sp>
      <p:sp>
        <p:nvSpPr>
          <p:cNvPr id="7" name="TextBox 6"/>
          <p:cNvSpPr txBox="1"/>
          <p:nvPr/>
        </p:nvSpPr>
        <p:spPr>
          <a:xfrm>
            <a:off x="4495800" y="304800"/>
            <a:ext cx="3810000" cy="461665"/>
          </a:xfrm>
          <a:prstGeom prst="rect">
            <a:avLst/>
          </a:prstGeom>
          <a:noFill/>
        </p:spPr>
        <p:txBody>
          <a:bodyPr wrap="square" rtlCol="0">
            <a:spAutoFit/>
          </a:bodyPr>
          <a:lstStyle/>
          <a:p>
            <a:r>
              <a:rPr lang="en-US" sz="2400" b="1" dirty="0">
                <a:solidFill>
                  <a:srgbClr val="0070C0"/>
                </a:solidFill>
              </a:rPr>
              <a:t>TI Graphing Calculator</a:t>
            </a:r>
          </a:p>
        </p:txBody>
      </p:sp>
    </p:spTree>
    <p:extLst>
      <p:ext uri="{BB962C8B-B14F-4D97-AF65-F5344CB8AC3E}">
        <p14:creationId xmlns:p14="http://schemas.microsoft.com/office/powerpoint/2010/main" val="2231229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Logic Challenge 2</a:t>
            </a:r>
          </a:p>
        </p:txBody>
      </p:sp>
      <p:grpSp>
        <p:nvGrpSpPr>
          <p:cNvPr id="10" name="Group 9">
            <a:extLst>
              <a:ext uri="{FF2B5EF4-FFF2-40B4-BE49-F238E27FC236}">
                <a16:creationId xmlns:a16="http://schemas.microsoft.com/office/drawing/2014/main" id="{C6CF844F-9EC6-4160-B0A3-106C79D01AFD}"/>
              </a:ext>
            </a:extLst>
          </p:cNvPr>
          <p:cNvGrpSpPr/>
          <p:nvPr/>
        </p:nvGrpSpPr>
        <p:grpSpPr>
          <a:xfrm>
            <a:off x="990600" y="1447800"/>
            <a:ext cx="2438400" cy="4540469"/>
            <a:chOff x="1265495" y="2272125"/>
            <a:chExt cx="2133600" cy="3972910"/>
          </a:xfrm>
        </p:grpSpPr>
        <p:sp>
          <p:nvSpPr>
            <p:cNvPr id="8" name="Rectangle 7">
              <a:extLst>
                <a:ext uri="{FF2B5EF4-FFF2-40B4-BE49-F238E27FC236}">
                  <a16:creationId xmlns:a16="http://schemas.microsoft.com/office/drawing/2014/main" id="{D15D02DD-6E78-40B7-AB5F-D11831FE9C41}"/>
                </a:ext>
              </a:extLst>
            </p:cNvPr>
            <p:cNvSpPr/>
            <p:nvPr/>
          </p:nvSpPr>
          <p:spPr>
            <a:xfrm>
              <a:off x="1265495" y="4111435"/>
              <a:ext cx="2133600" cy="213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B251078-674C-4EF0-8DF0-4B78005196AA}"/>
                </a:ext>
              </a:extLst>
            </p:cNvPr>
            <p:cNvSpPr/>
            <p:nvPr/>
          </p:nvSpPr>
          <p:spPr>
            <a:xfrm>
              <a:off x="1265495" y="2272125"/>
              <a:ext cx="2133600" cy="183931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61B43641-A360-4828-9DA3-E5B3A44260BE}"/>
              </a:ext>
            </a:extLst>
          </p:cNvPr>
          <p:cNvCxnSpPr>
            <a:cxnSpLocks/>
            <a:endCxn id="9" idx="4"/>
          </p:cNvCxnSpPr>
          <p:nvPr/>
        </p:nvCxnSpPr>
        <p:spPr>
          <a:xfrm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21AF74-08FA-45CF-AA70-CB9AF3F494B9}"/>
              </a:ext>
            </a:extLst>
          </p:cNvPr>
          <p:cNvCxnSpPr>
            <a:cxnSpLocks/>
            <a:endCxn id="9" idx="2"/>
          </p:cNvCxnSpPr>
          <p:nvPr/>
        </p:nvCxnSpPr>
        <p:spPr>
          <a:xfrm flipH="1"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pic>
        <p:nvPicPr>
          <p:cNvPr id="1026" name="Picture 2" descr="0656A98E-A9A6-4F9E-8D3B-92B209441990-L0-001">
            <a:extLst>
              <a:ext uri="{FF2B5EF4-FFF2-40B4-BE49-F238E27FC236}">
                <a16:creationId xmlns:a16="http://schemas.microsoft.com/office/drawing/2014/main" id="{7AB99FB3-6F00-4826-B1C2-2FDDE962F18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44607" y="1706569"/>
            <a:ext cx="4901942" cy="368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CDBE388-D600-4748-8724-0D859983440F}"/>
              </a:ext>
            </a:extLst>
          </p:cNvPr>
          <p:cNvSpPr txBox="1"/>
          <p:nvPr/>
        </p:nvSpPr>
        <p:spPr>
          <a:xfrm>
            <a:off x="457200" y="4495800"/>
            <a:ext cx="312906" cy="369332"/>
          </a:xfrm>
          <a:prstGeom prst="rect">
            <a:avLst/>
          </a:prstGeom>
          <a:noFill/>
        </p:spPr>
        <p:txBody>
          <a:bodyPr wrap="none" rtlCol="0">
            <a:spAutoFit/>
          </a:bodyPr>
          <a:lstStyle/>
          <a:p>
            <a:r>
              <a:rPr lang="en-US" dirty="0"/>
              <a:t>1</a:t>
            </a:r>
          </a:p>
        </p:txBody>
      </p:sp>
      <p:sp>
        <p:nvSpPr>
          <p:cNvPr id="7" name="TextBox 6">
            <a:extLst>
              <a:ext uri="{FF2B5EF4-FFF2-40B4-BE49-F238E27FC236}">
                <a16:creationId xmlns:a16="http://schemas.microsoft.com/office/drawing/2014/main" id="{DB8234F3-8892-4F19-9499-4709FD4699A4}"/>
              </a:ext>
            </a:extLst>
          </p:cNvPr>
          <p:cNvSpPr txBox="1"/>
          <p:nvPr/>
        </p:nvSpPr>
        <p:spPr>
          <a:xfrm>
            <a:off x="914400" y="2514600"/>
            <a:ext cx="312906" cy="369332"/>
          </a:xfrm>
          <a:prstGeom prst="rect">
            <a:avLst/>
          </a:prstGeom>
          <a:noFill/>
        </p:spPr>
        <p:txBody>
          <a:bodyPr wrap="none" rtlCol="0">
            <a:spAutoFit/>
          </a:bodyPr>
          <a:lstStyle/>
          <a:p>
            <a:r>
              <a:rPr lang="en-US" dirty="0"/>
              <a:t>2</a:t>
            </a:r>
          </a:p>
        </p:txBody>
      </p:sp>
      <p:sp>
        <p:nvSpPr>
          <p:cNvPr id="11" name="TextBox 10">
            <a:extLst>
              <a:ext uri="{FF2B5EF4-FFF2-40B4-BE49-F238E27FC236}">
                <a16:creationId xmlns:a16="http://schemas.microsoft.com/office/drawing/2014/main" id="{8257154E-43D1-4194-88BE-CF7B8AE3296C}"/>
              </a:ext>
            </a:extLst>
          </p:cNvPr>
          <p:cNvSpPr txBox="1"/>
          <p:nvPr/>
        </p:nvSpPr>
        <p:spPr>
          <a:xfrm>
            <a:off x="3048000" y="2286000"/>
            <a:ext cx="312906" cy="369332"/>
          </a:xfrm>
          <a:prstGeom prst="rect">
            <a:avLst/>
          </a:prstGeom>
          <a:noFill/>
        </p:spPr>
        <p:txBody>
          <a:bodyPr wrap="none" rtlCol="0">
            <a:spAutoFit/>
          </a:bodyPr>
          <a:lstStyle/>
          <a:p>
            <a:r>
              <a:rPr lang="en-US" dirty="0"/>
              <a:t>3</a:t>
            </a:r>
          </a:p>
        </p:txBody>
      </p:sp>
      <p:sp>
        <p:nvSpPr>
          <p:cNvPr id="13" name="TextBox 12">
            <a:extLst>
              <a:ext uri="{FF2B5EF4-FFF2-40B4-BE49-F238E27FC236}">
                <a16:creationId xmlns:a16="http://schemas.microsoft.com/office/drawing/2014/main" id="{8592091E-D319-4F07-AABE-0FCD512635B2}"/>
              </a:ext>
            </a:extLst>
          </p:cNvPr>
          <p:cNvSpPr txBox="1"/>
          <p:nvPr/>
        </p:nvSpPr>
        <p:spPr>
          <a:xfrm>
            <a:off x="2057400" y="3200400"/>
            <a:ext cx="312906" cy="369332"/>
          </a:xfrm>
          <a:prstGeom prst="rect">
            <a:avLst/>
          </a:prstGeom>
          <a:noFill/>
        </p:spPr>
        <p:txBody>
          <a:bodyPr wrap="none" rtlCol="0">
            <a:spAutoFit/>
          </a:bodyPr>
          <a:lstStyle/>
          <a:p>
            <a:r>
              <a:rPr lang="en-US" dirty="0"/>
              <a:t>4</a:t>
            </a:r>
          </a:p>
        </p:txBody>
      </p:sp>
      <p:sp>
        <p:nvSpPr>
          <p:cNvPr id="14" name="TextBox 13">
            <a:extLst>
              <a:ext uri="{FF2B5EF4-FFF2-40B4-BE49-F238E27FC236}">
                <a16:creationId xmlns:a16="http://schemas.microsoft.com/office/drawing/2014/main" id="{39AB18FD-5694-4230-82AD-DD71BF6B7ADD}"/>
              </a:ext>
            </a:extLst>
          </p:cNvPr>
          <p:cNvSpPr txBox="1"/>
          <p:nvPr/>
        </p:nvSpPr>
        <p:spPr>
          <a:xfrm>
            <a:off x="1447800" y="4343400"/>
            <a:ext cx="228600" cy="369332"/>
          </a:xfrm>
          <a:prstGeom prst="rect">
            <a:avLst/>
          </a:prstGeom>
          <a:noFill/>
        </p:spPr>
        <p:txBody>
          <a:bodyPr wrap="square" rtlCol="0">
            <a:spAutoFit/>
          </a:bodyPr>
          <a:lstStyle/>
          <a:p>
            <a:r>
              <a:rPr lang="en-US" dirty="0"/>
              <a:t>5</a:t>
            </a:r>
          </a:p>
        </p:txBody>
      </p:sp>
      <p:sp>
        <p:nvSpPr>
          <p:cNvPr id="16" name="TextBox 15">
            <a:extLst>
              <a:ext uri="{FF2B5EF4-FFF2-40B4-BE49-F238E27FC236}">
                <a16:creationId xmlns:a16="http://schemas.microsoft.com/office/drawing/2014/main" id="{3A394071-BE91-4C67-931D-046DD8503702}"/>
              </a:ext>
            </a:extLst>
          </p:cNvPr>
          <p:cNvSpPr txBox="1"/>
          <p:nvPr/>
        </p:nvSpPr>
        <p:spPr>
          <a:xfrm>
            <a:off x="2819400" y="4343400"/>
            <a:ext cx="312906" cy="369332"/>
          </a:xfrm>
          <a:prstGeom prst="rect">
            <a:avLst/>
          </a:prstGeom>
          <a:noFill/>
        </p:spPr>
        <p:txBody>
          <a:bodyPr wrap="none" rtlCol="0">
            <a:spAutoFit/>
          </a:bodyPr>
          <a:lstStyle/>
          <a:p>
            <a:r>
              <a:rPr lang="en-US" dirty="0"/>
              <a:t>6</a:t>
            </a:r>
          </a:p>
        </p:txBody>
      </p:sp>
      <p:sp>
        <p:nvSpPr>
          <p:cNvPr id="17" name="TextBox 16">
            <a:extLst>
              <a:ext uri="{FF2B5EF4-FFF2-40B4-BE49-F238E27FC236}">
                <a16:creationId xmlns:a16="http://schemas.microsoft.com/office/drawing/2014/main" id="{31C7C4CF-ED9D-460E-8811-B8F368AA563A}"/>
              </a:ext>
            </a:extLst>
          </p:cNvPr>
          <p:cNvSpPr txBox="1"/>
          <p:nvPr/>
        </p:nvSpPr>
        <p:spPr>
          <a:xfrm>
            <a:off x="3581400" y="4712732"/>
            <a:ext cx="312906" cy="369332"/>
          </a:xfrm>
          <a:prstGeom prst="rect">
            <a:avLst/>
          </a:prstGeom>
          <a:noFill/>
        </p:spPr>
        <p:txBody>
          <a:bodyPr wrap="none" rtlCol="0">
            <a:spAutoFit/>
          </a:bodyPr>
          <a:lstStyle/>
          <a:p>
            <a:r>
              <a:rPr lang="en-US" dirty="0"/>
              <a:t>7</a:t>
            </a:r>
          </a:p>
        </p:txBody>
      </p:sp>
      <p:sp>
        <p:nvSpPr>
          <p:cNvPr id="18" name="TextBox 17">
            <a:extLst>
              <a:ext uri="{FF2B5EF4-FFF2-40B4-BE49-F238E27FC236}">
                <a16:creationId xmlns:a16="http://schemas.microsoft.com/office/drawing/2014/main" id="{71CA5580-9E4D-46C8-878A-D3CC55434D1D}"/>
              </a:ext>
            </a:extLst>
          </p:cNvPr>
          <p:cNvSpPr txBox="1"/>
          <p:nvPr/>
        </p:nvSpPr>
        <p:spPr>
          <a:xfrm>
            <a:off x="2522706" y="5393168"/>
            <a:ext cx="312906" cy="369332"/>
          </a:xfrm>
          <a:prstGeom prst="rect">
            <a:avLst/>
          </a:prstGeom>
          <a:noFill/>
        </p:spPr>
        <p:txBody>
          <a:bodyPr wrap="none" rtlCol="0">
            <a:spAutoFit/>
          </a:bodyPr>
          <a:lstStyle/>
          <a:p>
            <a:r>
              <a:rPr lang="en-US" dirty="0"/>
              <a:t>8</a:t>
            </a:r>
          </a:p>
        </p:txBody>
      </p:sp>
      <p:sp>
        <p:nvSpPr>
          <p:cNvPr id="20" name="TextBox 19">
            <a:extLst>
              <a:ext uri="{FF2B5EF4-FFF2-40B4-BE49-F238E27FC236}">
                <a16:creationId xmlns:a16="http://schemas.microsoft.com/office/drawing/2014/main" id="{7800726D-35E2-4F34-A62F-E2163C8C0BCF}"/>
              </a:ext>
            </a:extLst>
          </p:cNvPr>
          <p:cNvSpPr txBox="1"/>
          <p:nvPr/>
        </p:nvSpPr>
        <p:spPr>
          <a:xfrm>
            <a:off x="1616412" y="5265787"/>
            <a:ext cx="312906" cy="369332"/>
          </a:xfrm>
          <a:prstGeom prst="rect">
            <a:avLst/>
          </a:prstGeom>
          <a:noFill/>
        </p:spPr>
        <p:txBody>
          <a:bodyPr wrap="none" rtlCol="0">
            <a:spAutoFit/>
          </a:bodyPr>
          <a:lstStyle/>
          <a:p>
            <a:r>
              <a:rPr lang="en-US" dirty="0"/>
              <a:t>9</a:t>
            </a:r>
          </a:p>
        </p:txBody>
      </p:sp>
      <p:sp>
        <p:nvSpPr>
          <p:cNvPr id="21" name="TextBox 20">
            <a:extLst>
              <a:ext uri="{FF2B5EF4-FFF2-40B4-BE49-F238E27FC236}">
                <a16:creationId xmlns:a16="http://schemas.microsoft.com/office/drawing/2014/main" id="{F5227DB7-208C-48FD-A364-9C1F59AD8924}"/>
              </a:ext>
            </a:extLst>
          </p:cNvPr>
          <p:cNvSpPr txBox="1"/>
          <p:nvPr/>
        </p:nvSpPr>
        <p:spPr>
          <a:xfrm>
            <a:off x="1989227" y="5988269"/>
            <a:ext cx="441146" cy="369332"/>
          </a:xfrm>
          <a:prstGeom prst="rect">
            <a:avLst/>
          </a:prstGeom>
          <a:noFill/>
        </p:spPr>
        <p:txBody>
          <a:bodyPr wrap="none" rtlCol="0">
            <a:spAutoFit/>
          </a:bodyPr>
          <a:lstStyle/>
          <a:p>
            <a:r>
              <a:rPr lang="en-US" dirty="0"/>
              <a:t>10</a:t>
            </a:r>
          </a:p>
        </p:txBody>
      </p:sp>
    </p:spTree>
    <p:extLst>
      <p:ext uri="{BB962C8B-B14F-4D97-AF65-F5344CB8AC3E}">
        <p14:creationId xmlns:p14="http://schemas.microsoft.com/office/powerpoint/2010/main" val="407375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3" grpId="0"/>
      <p:bldP spid="14" grpId="0"/>
      <p:bldP spid="16" grpId="0"/>
      <p:bldP spid="17" grpId="0"/>
      <p:bldP spid="18" grpId="0"/>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Logic Challenge 3</a:t>
            </a:r>
          </a:p>
        </p:txBody>
      </p:sp>
      <p:sp>
        <p:nvSpPr>
          <p:cNvPr id="4" name="Content Placeholder 3"/>
          <p:cNvSpPr>
            <a:spLocks noGrp="1"/>
          </p:cNvSpPr>
          <p:nvPr>
            <p:ph sz="half" idx="2"/>
          </p:nvPr>
        </p:nvSpPr>
        <p:spPr>
          <a:xfrm>
            <a:off x="4610100" y="1178004"/>
            <a:ext cx="4343400" cy="3124199"/>
          </a:xfrm>
          <a:solidFill>
            <a:schemeClr val="accent1"/>
          </a:solidFill>
          <a:ln>
            <a:solidFill>
              <a:schemeClr val="accent1"/>
            </a:solidFill>
          </a:ln>
        </p:spPr>
        <p:txBody>
          <a:bodyPr>
            <a:noAutofit/>
          </a:bodyPr>
          <a:lstStyle/>
          <a:p>
            <a:pPr marL="0" indent="0">
              <a:buNone/>
            </a:pPr>
            <a:r>
              <a:rPr lang="en-US" sz="2400" b="1" dirty="0">
                <a:solidFill>
                  <a:schemeClr val="bg1"/>
                </a:solidFill>
              </a:rPr>
              <a:t>Task: Drive the figure shown without crossing any lines or going back over a line and without picking up the pen. </a:t>
            </a:r>
          </a:p>
          <a:p>
            <a:pPr marL="0" indent="0">
              <a:buNone/>
            </a:pPr>
            <a:r>
              <a:rPr lang="en-US" sz="2400" dirty="0">
                <a:solidFill>
                  <a:schemeClr val="bg1"/>
                </a:solidFill>
              </a:rPr>
              <a:t>Now match the colors using the RGB LED. Don’t worry about using the pen.</a:t>
            </a:r>
          </a:p>
          <a:p>
            <a:pPr marL="0" indent="0">
              <a:buNone/>
            </a:pPr>
            <a:endParaRPr lang="en-US" sz="2400" b="1" dirty="0">
              <a:solidFill>
                <a:schemeClr val="bg1"/>
              </a:solidFill>
            </a:endParaRPr>
          </a:p>
          <a:p>
            <a:pPr marL="0" indent="0">
              <a:buNone/>
            </a:pPr>
            <a:endParaRPr lang="en-US" sz="1200" dirty="0"/>
          </a:p>
        </p:txBody>
      </p:sp>
      <p:sp>
        <p:nvSpPr>
          <p:cNvPr id="8" name="Rectangle 7">
            <a:extLst>
              <a:ext uri="{FF2B5EF4-FFF2-40B4-BE49-F238E27FC236}">
                <a16:creationId xmlns:a16="http://schemas.microsoft.com/office/drawing/2014/main" id="{D15D02DD-6E78-40B7-AB5F-D11831FE9C41}"/>
              </a:ext>
            </a:extLst>
          </p:cNvPr>
          <p:cNvSpPr/>
          <p:nvPr/>
        </p:nvSpPr>
        <p:spPr>
          <a:xfrm>
            <a:off x="990600" y="3565634"/>
            <a:ext cx="2438400" cy="2438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B251078-674C-4EF0-8DF0-4B78005196AA}"/>
              </a:ext>
            </a:extLst>
          </p:cNvPr>
          <p:cNvSpPr/>
          <p:nvPr/>
        </p:nvSpPr>
        <p:spPr>
          <a:xfrm>
            <a:off x="990600" y="1463565"/>
            <a:ext cx="2438400" cy="2102069"/>
          </a:xfrm>
          <a:prstGeom prst="triangl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1B43641-A360-4828-9DA3-E5B3A44260BE}"/>
              </a:ext>
            </a:extLst>
          </p:cNvPr>
          <p:cNvCxnSpPr>
            <a:cxnSpLocks/>
            <a:endCxn id="9" idx="4"/>
          </p:cNvCxnSpPr>
          <p:nvPr/>
        </p:nvCxnSpPr>
        <p:spPr>
          <a:xfrm flipV="1">
            <a:off x="990600" y="3565634"/>
            <a:ext cx="2438400" cy="243840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21AF74-08FA-45CF-AA70-CB9AF3F494B9}"/>
              </a:ext>
            </a:extLst>
          </p:cNvPr>
          <p:cNvCxnSpPr>
            <a:cxnSpLocks/>
            <a:endCxn id="9" idx="2"/>
          </p:cNvCxnSpPr>
          <p:nvPr/>
        </p:nvCxnSpPr>
        <p:spPr>
          <a:xfrm flipH="1" flipV="1">
            <a:off x="990600" y="3565634"/>
            <a:ext cx="2438400" cy="243840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5F6A6BF-2F9A-4634-9CE4-E06ACB8E107F}"/>
              </a:ext>
            </a:extLst>
          </p:cNvPr>
          <p:cNvCxnSpPr>
            <a:cxnSpLocks/>
          </p:cNvCxnSpPr>
          <p:nvPr/>
        </p:nvCxnSpPr>
        <p:spPr>
          <a:xfrm>
            <a:off x="990600" y="6004034"/>
            <a:ext cx="2438400" cy="0"/>
          </a:xfrm>
          <a:prstGeom prst="line">
            <a:avLst/>
          </a:prstGeom>
          <a:ln w="57150">
            <a:solidFill>
              <a:srgbClr val="FF3FF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7ABF713-10A3-0349-806A-AC67413DF0D7}"/>
              </a:ext>
            </a:extLst>
          </p:cNvPr>
          <p:cNvSpPr txBox="1"/>
          <p:nvPr/>
        </p:nvSpPr>
        <p:spPr>
          <a:xfrm>
            <a:off x="3581400" y="4302203"/>
            <a:ext cx="5372100" cy="938719"/>
          </a:xfrm>
          <a:prstGeom prst="rect">
            <a:avLst/>
          </a:prstGeom>
          <a:noFill/>
        </p:spPr>
        <p:txBody>
          <a:bodyPr wrap="square" rtlCol="0">
            <a:spAutoFit/>
          </a:bodyPr>
          <a:lstStyle/>
          <a:p>
            <a:r>
              <a:rPr lang="en-US" sz="1100" dirty="0"/>
              <a:t>Import the Python Math module in addition to the Rover module for this challenge.</a:t>
            </a:r>
          </a:p>
          <a:p>
            <a:endParaRPr lang="en-US" sz="1100" dirty="0"/>
          </a:p>
          <a:p>
            <a:r>
              <a:rPr lang="en-US" sz="1100" dirty="0"/>
              <a:t>Use </a:t>
            </a:r>
            <a:r>
              <a:rPr lang="en-US" sz="1100" dirty="0" err="1"/>
              <a:t>wait_until_done</a:t>
            </a:r>
            <a:r>
              <a:rPr lang="en-US" sz="1100" dirty="0"/>
              <a:t>() from the Rover Commands menu to synchronize Rover drive functions with the RGB LED.</a:t>
            </a:r>
          </a:p>
          <a:p>
            <a:endParaRPr lang="en-US" sz="1100" dirty="0"/>
          </a:p>
        </p:txBody>
      </p:sp>
      <p:pic>
        <p:nvPicPr>
          <p:cNvPr id="3" name="Picture 2">
            <a:extLst>
              <a:ext uri="{FF2B5EF4-FFF2-40B4-BE49-F238E27FC236}">
                <a16:creationId xmlns:a16="http://schemas.microsoft.com/office/drawing/2014/main" id="{2979D7A5-0CB5-9743-B5BE-6A7CC5C4572B}"/>
              </a:ext>
            </a:extLst>
          </p:cNvPr>
          <p:cNvPicPr>
            <a:picLocks noChangeAspect="1"/>
          </p:cNvPicPr>
          <p:nvPr/>
        </p:nvPicPr>
        <p:blipFill>
          <a:blip r:embed="rId3"/>
          <a:stretch>
            <a:fillRect/>
          </a:stretch>
        </p:blipFill>
        <p:spPr>
          <a:xfrm>
            <a:off x="5601358" y="5091797"/>
            <a:ext cx="1756272" cy="1322625"/>
          </a:xfrm>
          <a:prstGeom prst="rect">
            <a:avLst/>
          </a:prstGeom>
        </p:spPr>
      </p:pic>
      <p:pic>
        <p:nvPicPr>
          <p:cNvPr id="13" name="Picture 12" descr="Text, letter&#10;&#10;Description automatically generated">
            <a:extLst>
              <a:ext uri="{FF2B5EF4-FFF2-40B4-BE49-F238E27FC236}">
                <a16:creationId xmlns:a16="http://schemas.microsoft.com/office/drawing/2014/main" id="{0CA06BFC-E48F-3045-B9F8-06D97F33BF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95042" y="5091798"/>
            <a:ext cx="1753916" cy="1322625"/>
          </a:xfrm>
          <a:prstGeom prst="rect">
            <a:avLst/>
          </a:prstGeom>
        </p:spPr>
      </p:pic>
    </p:spTree>
    <p:extLst>
      <p:ext uri="{BB962C8B-B14F-4D97-AF65-F5344CB8AC3E}">
        <p14:creationId xmlns:p14="http://schemas.microsoft.com/office/powerpoint/2010/main" val="2878942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2825-5D41-4D06-8F86-DD32FF2B8E47}"/>
              </a:ext>
            </a:extLst>
          </p:cNvPr>
          <p:cNvSpPr>
            <a:spLocks noGrp="1"/>
          </p:cNvSpPr>
          <p:nvPr>
            <p:ph type="title"/>
          </p:nvPr>
        </p:nvSpPr>
        <p:spPr/>
        <p:txBody>
          <a:bodyPr/>
          <a:lstStyle/>
          <a:p>
            <a:r>
              <a:rPr lang="en-US" dirty="0"/>
              <a:t>Thank you!</a:t>
            </a:r>
          </a:p>
        </p:txBody>
      </p:sp>
      <p:sp>
        <p:nvSpPr>
          <p:cNvPr id="3" name="TextBox 2">
            <a:extLst>
              <a:ext uri="{FF2B5EF4-FFF2-40B4-BE49-F238E27FC236}">
                <a16:creationId xmlns:a16="http://schemas.microsoft.com/office/drawing/2014/main" id="{DC856A43-FC67-0640-BD87-99D0E20DBBFC}"/>
              </a:ext>
            </a:extLst>
          </p:cNvPr>
          <p:cNvSpPr txBox="1"/>
          <p:nvPr/>
        </p:nvSpPr>
        <p:spPr>
          <a:xfrm>
            <a:off x="118954" y="5562600"/>
            <a:ext cx="8605946" cy="369332"/>
          </a:xfrm>
          <a:prstGeom prst="rect">
            <a:avLst/>
          </a:prstGeom>
          <a:noFill/>
        </p:spPr>
        <p:txBody>
          <a:bodyPr wrap="none" rtlCol="0">
            <a:spAutoFit/>
          </a:bodyPr>
          <a:lstStyle/>
          <a:p>
            <a:r>
              <a:rPr lang="en-US" dirty="0"/>
              <a:t>See </a:t>
            </a:r>
            <a:r>
              <a:rPr lang="en-US" dirty="0">
                <a:hlinkClick r:id="rId2"/>
              </a:rPr>
              <a:t>www.TIstemProjects.com</a:t>
            </a:r>
            <a:r>
              <a:rPr lang="en-US" dirty="0"/>
              <a:t> for more TI STEM and coding activities and projects.</a:t>
            </a:r>
          </a:p>
        </p:txBody>
      </p:sp>
    </p:spTree>
    <p:extLst>
      <p:ext uri="{BB962C8B-B14F-4D97-AF65-F5344CB8AC3E}">
        <p14:creationId xmlns:p14="http://schemas.microsoft.com/office/powerpoint/2010/main" val="1271629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A181AF-8D48-654C-8EAB-B508AAE2B6F5}"/>
              </a:ext>
            </a:extLst>
          </p:cNvPr>
          <p:cNvPicPr>
            <a:picLocks noChangeAspect="1"/>
          </p:cNvPicPr>
          <p:nvPr/>
        </p:nvPicPr>
        <p:blipFill>
          <a:blip r:embed="rId2"/>
          <a:stretch>
            <a:fillRect/>
          </a:stretch>
        </p:blipFill>
        <p:spPr>
          <a:xfrm>
            <a:off x="152400" y="1681162"/>
            <a:ext cx="8001000" cy="4500563"/>
          </a:xfrm>
          <a:prstGeom prst="rect">
            <a:avLst/>
          </a:prstGeom>
        </p:spPr>
      </p:pic>
      <p:sp>
        <p:nvSpPr>
          <p:cNvPr id="6" name="TextBox 5"/>
          <p:cNvSpPr txBox="1"/>
          <p:nvPr/>
        </p:nvSpPr>
        <p:spPr>
          <a:xfrm>
            <a:off x="3886200" y="1249233"/>
            <a:ext cx="2133600" cy="369332"/>
          </a:xfrm>
          <a:prstGeom prst="rect">
            <a:avLst/>
          </a:prstGeom>
          <a:noFill/>
        </p:spPr>
        <p:txBody>
          <a:bodyPr wrap="square" rtlCol="0">
            <a:spAutoFit/>
          </a:bodyPr>
          <a:lstStyle/>
          <a:p>
            <a:r>
              <a:rPr lang="en-US" b="1" dirty="0">
                <a:solidFill>
                  <a:srgbClr val="0070C0"/>
                </a:solidFill>
              </a:rPr>
              <a:t>Battery indicator</a:t>
            </a:r>
          </a:p>
        </p:txBody>
      </p:sp>
      <p:cxnSp>
        <p:nvCxnSpPr>
          <p:cNvPr id="12" name="Straight Arrow Connector 11"/>
          <p:cNvCxnSpPr>
            <a:cxnSpLocks/>
          </p:cNvCxnSpPr>
          <p:nvPr/>
        </p:nvCxnSpPr>
        <p:spPr>
          <a:xfrm>
            <a:off x="4953000" y="1664732"/>
            <a:ext cx="1066800" cy="100226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D1012E-00AF-F148-8339-4C4693D6A18C}"/>
              </a:ext>
            </a:extLst>
          </p:cNvPr>
          <p:cNvSpPr txBox="1"/>
          <p:nvPr/>
        </p:nvSpPr>
        <p:spPr>
          <a:xfrm>
            <a:off x="6172200" y="1110734"/>
            <a:ext cx="2133600" cy="646331"/>
          </a:xfrm>
          <a:prstGeom prst="rect">
            <a:avLst/>
          </a:prstGeom>
          <a:noFill/>
        </p:spPr>
        <p:txBody>
          <a:bodyPr wrap="square" rtlCol="0">
            <a:spAutoFit/>
          </a:bodyPr>
          <a:lstStyle/>
          <a:p>
            <a:r>
              <a:rPr lang="en-US" b="1" dirty="0">
                <a:solidFill>
                  <a:srgbClr val="0070C0"/>
                </a:solidFill>
              </a:rPr>
              <a:t>Red-Green-Blue (RGB) Color LED</a:t>
            </a:r>
          </a:p>
        </p:txBody>
      </p:sp>
      <p:cxnSp>
        <p:nvCxnSpPr>
          <p:cNvPr id="19" name="Straight Arrow Connector 18">
            <a:extLst>
              <a:ext uri="{FF2B5EF4-FFF2-40B4-BE49-F238E27FC236}">
                <a16:creationId xmlns:a16="http://schemas.microsoft.com/office/drawing/2014/main" id="{5FEC5F73-BCD0-E34F-AA23-BCF19A887851}"/>
              </a:ext>
            </a:extLst>
          </p:cNvPr>
          <p:cNvCxnSpPr>
            <a:cxnSpLocks/>
          </p:cNvCxnSpPr>
          <p:nvPr/>
        </p:nvCxnSpPr>
        <p:spPr>
          <a:xfrm flipH="1">
            <a:off x="6477000" y="1757065"/>
            <a:ext cx="304800" cy="9099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185A822-2D1C-AA47-A43F-9A075C82DD61}"/>
              </a:ext>
            </a:extLst>
          </p:cNvPr>
          <p:cNvSpPr txBox="1"/>
          <p:nvPr/>
        </p:nvSpPr>
        <p:spPr>
          <a:xfrm>
            <a:off x="6064250" y="5812393"/>
            <a:ext cx="2133600" cy="369332"/>
          </a:xfrm>
          <a:prstGeom prst="rect">
            <a:avLst/>
          </a:prstGeom>
          <a:noFill/>
        </p:spPr>
        <p:txBody>
          <a:bodyPr wrap="square" rtlCol="0">
            <a:spAutoFit/>
          </a:bodyPr>
          <a:lstStyle/>
          <a:p>
            <a:r>
              <a:rPr lang="en-US" b="1" dirty="0">
                <a:solidFill>
                  <a:srgbClr val="0070C0"/>
                </a:solidFill>
              </a:rPr>
              <a:t>On/Off Switch</a:t>
            </a:r>
          </a:p>
        </p:txBody>
      </p:sp>
      <p:cxnSp>
        <p:nvCxnSpPr>
          <p:cNvPr id="22" name="Straight Arrow Connector 21">
            <a:extLst>
              <a:ext uri="{FF2B5EF4-FFF2-40B4-BE49-F238E27FC236}">
                <a16:creationId xmlns:a16="http://schemas.microsoft.com/office/drawing/2014/main" id="{53CE645C-FC43-3D49-80BC-567ED9136D41}"/>
              </a:ext>
            </a:extLst>
          </p:cNvPr>
          <p:cNvCxnSpPr>
            <a:cxnSpLocks/>
          </p:cNvCxnSpPr>
          <p:nvPr/>
        </p:nvCxnSpPr>
        <p:spPr>
          <a:xfrm flipH="1" flipV="1">
            <a:off x="6264275" y="4487864"/>
            <a:ext cx="660400" cy="132452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9927530-DA9D-8243-95C4-130A34C0FD9B}"/>
              </a:ext>
            </a:extLst>
          </p:cNvPr>
          <p:cNvSpPr txBox="1"/>
          <p:nvPr/>
        </p:nvSpPr>
        <p:spPr>
          <a:xfrm>
            <a:off x="7239000" y="2059632"/>
            <a:ext cx="2133600" cy="800219"/>
          </a:xfrm>
          <a:prstGeom prst="rect">
            <a:avLst/>
          </a:prstGeom>
          <a:noFill/>
        </p:spPr>
        <p:txBody>
          <a:bodyPr wrap="square" rtlCol="0">
            <a:spAutoFit/>
          </a:bodyPr>
          <a:lstStyle/>
          <a:p>
            <a:r>
              <a:rPr lang="en-US" b="1" dirty="0">
                <a:solidFill>
                  <a:srgbClr val="0070C0"/>
                </a:solidFill>
              </a:rPr>
              <a:t>Marker holder</a:t>
            </a:r>
          </a:p>
          <a:p>
            <a:r>
              <a:rPr lang="en-US" sz="1400" b="1" dirty="0">
                <a:solidFill>
                  <a:srgbClr val="0070C0"/>
                </a:solidFill>
              </a:rPr>
              <a:t>(Expo Fine and</a:t>
            </a:r>
          </a:p>
          <a:p>
            <a:r>
              <a:rPr lang="en-US" sz="1400" b="1" dirty="0">
                <a:solidFill>
                  <a:srgbClr val="0070C0"/>
                </a:solidFill>
              </a:rPr>
              <a:t>Ultra Fine sizes)</a:t>
            </a:r>
          </a:p>
        </p:txBody>
      </p:sp>
      <p:cxnSp>
        <p:nvCxnSpPr>
          <p:cNvPr id="25" name="Straight Arrow Connector 24">
            <a:extLst>
              <a:ext uri="{FF2B5EF4-FFF2-40B4-BE49-F238E27FC236}">
                <a16:creationId xmlns:a16="http://schemas.microsoft.com/office/drawing/2014/main" id="{65E2BBD7-B341-204A-B585-73EED4BC4652}"/>
              </a:ext>
            </a:extLst>
          </p:cNvPr>
          <p:cNvCxnSpPr>
            <a:cxnSpLocks/>
          </p:cNvCxnSpPr>
          <p:nvPr/>
        </p:nvCxnSpPr>
        <p:spPr>
          <a:xfrm flipH="1">
            <a:off x="6610350" y="2667000"/>
            <a:ext cx="628650" cy="5066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CF7C7A3-A94D-4345-95E9-20B1AEFC94DC}"/>
              </a:ext>
            </a:extLst>
          </p:cNvPr>
          <p:cNvSpPr txBox="1"/>
          <p:nvPr/>
        </p:nvSpPr>
        <p:spPr>
          <a:xfrm>
            <a:off x="838200" y="903813"/>
            <a:ext cx="2911476" cy="584775"/>
          </a:xfrm>
          <a:prstGeom prst="rect">
            <a:avLst/>
          </a:prstGeom>
          <a:noFill/>
        </p:spPr>
        <p:txBody>
          <a:bodyPr wrap="square" rtlCol="0">
            <a:spAutoFit/>
          </a:bodyPr>
          <a:lstStyle/>
          <a:p>
            <a:r>
              <a:rPr lang="en-US" b="1" dirty="0">
                <a:solidFill>
                  <a:srgbClr val="0070C0"/>
                </a:solidFill>
              </a:rPr>
              <a:t>Calculator holder posts. </a:t>
            </a:r>
          </a:p>
          <a:p>
            <a:r>
              <a:rPr lang="en-US" sz="1400" b="1" dirty="0">
                <a:solidFill>
                  <a:srgbClr val="0070C0"/>
                </a:solidFill>
              </a:rPr>
              <a:t>Lift and twist to CE or CX side.</a:t>
            </a:r>
          </a:p>
        </p:txBody>
      </p:sp>
      <p:cxnSp>
        <p:nvCxnSpPr>
          <p:cNvPr id="28" name="Straight Arrow Connector 27">
            <a:extLst>
              <a:ext uri="{FF2B5EF4-FFF2-40B4-BE49-F238E27FC236}">
                <a16:creationId xmlns:a16="http://schemas.microsoft.com/office/drawing/2014/main" id="{CE51A984-A96C-2243-B096-45AF842C25AF}"/>
              </a:ext>
            </a:extLst>
          </p:cNvPr>
          <p:cNvCxnSpPr>
            <a:cxnSpLocks/>
          </p:cNvCxnSpPr>
          <p:nvPr/>
        </p:nvCxnSpPr>
        <p:spPr>
          <a:xfrm>
            <a:off x="1524000" y="1618565"/>
            <a:ext cx="0" cy="53652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B9FC7461-2D8F-034C-99D9-06818B43B024}"/>
              </a:ext>
            </a:extLst>
          </p:cNvPr>
          <p:cNvSpPr>
            <a:spLocks noGrp="1"/>
          </p:cNvSpPr>
          <p:nvPr>
            <p:ph type="title"/>
          </p:nvPr>
        </p:nvSpPr>
        <p:spPr>
          <a:xfrm>
            <a:off x="152400" y="0"/>
            <a:ext cx="8915400" cy="990600"/>
          </a:xfrm>
        </p:spPr>
        <p:txBody>
          <a:bodyPr/>
          <a:lstStyle/>
          <a:p>
            <a:r>
              <a:rPr lang="en-US" dirty="0"/>
              <a:t>Rover from the top</a:t>
            </a:r>
          </a:p>
        </p:txBody>
      </p:sp>
      <p:sp>
        <p:nvSpPr>
          <p:cNvPr id="36" name="TextBox 35">
            <a:extLst>
              <a:ext uri="{FF2B5EF4-FFF2-40B4-BE49-F238E27FC236}">
                <a16:creationId xmlns:a16="http://schemas.microsoft.com/office/drawing/2014/main" id="{E838EA36-BF30-434B-A120-FA70F4E5E5DF}"/>
              </a:ext>
            </a:extLst>
          </p:cNvPr>
          <p:cNvSpPr txBox="1"/>
          <p:nvPr/>
        </p:nvSpPr>
        <p:spPr>
          <a:xfrm>
            <a:off x="2012951" y="5535394"/>
            <a:ext cx="2133600" cy="923330"/>
          </a:xfrm>
          <a:prstGeom prst="rect">
            <a:avLst/>
          </a:prstGeom>
          <a:noFill/>
        </p:spPr>
        <p:txBody>
          <a:bodyPr wrap="square" rtlCol="0">
            <a:spAutoFit/>
          </a:bodyPr>
          <a:lstStyle/>
          <a:p>
            <a:r>
              <a:rPr lang="en-US" b="1" dirty="0">
                <a:solidFill>
                  <a:srgbClr val="0070C0"/>
                </a:solidFill>
              </a:rPr>
              <a:t>Battery Charge with USB micro to wall adapter.</a:t>
            </a:r>
          </a:p>
        </p:txBody>
      </p:sp>
      <p:cxnSp>
        <p:nvCxnSpPr>
          <p:cNvPr id="37" name="Straight Arrow Connector 36">
            <a:extLst>
              <a:ext uri="{FF2B5EF4-FFF2-40B4-BE49-F238E27FC236}">
                <a16:creationId xmlns:a16="http://schemas.microsoft.com/office/drawing/2014/main" id="{C0DEE3C5-CBEE-3C46-9BD8-D79593C53629}"/>
              </a:ext>
            </a:extLst>
          </p:cNvPr>
          <p:cNvCxnSpPr>
            <a:cxnSpLocks/>
          </p:cNvCxnSpPr>
          <p:nvPr/>
        </p:nvCxnSpPr>
        <p:spPr>
          <a:xfrm flipV="1">
            <a:off x="3749676" y="5007791"/>
            <a:ext cx="473075" cy="6889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148EF666-B86E-1F48-AF8B-18B086BE0E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19274" y="1565493"/>
            <a:ext cx="885826" cy="867674"/>
          </a:xfrm>
          <a:prstGeom prst="rect">
            <a:avLst/>
          </a:prstGeom>
        </p:spPr>
      </p:pic>
    </p:spTree>
    <p:extLst>
      <p:ext uri="{BB962C8B-B14F-4D97-AF65-F5344CB8AC3E}">
        <p14:creationId xmlns:p14="http://schemas.microsoft.com/office/powerpoint/2010/main" val="287255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228600"/>
            <a:ext cx="8026400" cy="6019800"/>
          </a:xfrm>
          <a:prstGeom prst="rect">
            <a:avLst/>
          </a:prstGeom>
        </p:spPr>
      </p:pic>
      <p:sp>
        <p:nvSpPr>
          <p:cNvPr id="2" name="Title 1"/>
          <p:cNvSpPr>
            <a:spLocks noGrp="1"/>
          </p:cNvSpPr>
          <p:nvPr>
            <p:ph type="title"/>
          </p:nvPr>
        </p:nvSpPr>
        <p:spPr/>
        <p:txBody>
          <a:bodyPr/>
          <a:lstStyle/>
          <a:p>
            <a:r>
              <a:rPr lang="en-US" dirty="0"/>
              <a:t>Turn Rover Over</a:t>
            </a:r>
          </a:p>
        </p:txBody>
      </p:sp>
      <p:sp>
        <p:nvSpPr>
          <p:cNvPr id="17" name="TextBox 16"/>
          <p:cNvSpPr txBox="1"/>
          <p:nvPr/>
        </p:nvSpPr>
        <p:spPr>
          <a:xfrm>
            <a:off x="5867400" y="4800600"/>
            <a:ext cx="3124200" cy="1200329"/>
          </a:xfrm>
          <a:prstGeom prst="rect">
            <a:avLst/>
          </a:prstGeom>
          <a:noFill/>
        </p:spPr>
        <p:txBody>
          <a:bodyPr wrap="square" rtlCol="0">
            <a:spAutoFit/>
          </a:bodyPr>
          <a:lstStyle/>
          <a:p>
            <a:r>
              <a:rPr lang="en-US" sz="3600" b="1" dirty="0">
                <a:solidFill>
                  <a:srgbClr val="0070C0"/>
                </a:solidFill>
              </a:rPr>
              <a:t>What do you see?</a:t>
            </a:r>
          </a:p>
        </p:txBody>
      </p:sp>
    </p:spTree>
    <p:extLst>
      <p:ext uri="{BB962C8B-B14F-4D97-AF65-F5344CB8AC3E}">
        <p14:creationId xmlns:p14="http://schemas.microsoft.com/office/powerpoint/2010/main" val="90372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228600"/>
            <a:ext cx="8026400" cy="6019800"/>
          </a:xfrm>
          <a:prstGeom prst="rect">
            <a:avLst/>
          </a:prstGeom>
        </p:spPr>
      </p:pic>
      <p:sp>
        <p:nvSpPr>
          <p:cNvPr id="2" name="Title 1"/>
          <p:cNvSpPr>
            <a:spLocks noGrp="1"/>
          </p:cNvSpPr>
          <p:nvPr>
            <p:ph type="title"/>
          </p:nvPr>
        </p:nvSpPr>
        <p:spPr/>
        <p:txBody>
          <a:bodyPr/>
          <a:lstStyle/>
          <a:p>
            <a:r>
              <a:rPr lang="en-US" dirty="0"/>
              <a:t>Sensors on Rover</a:t>
            </a:r>
          </a:p>
        </p:txBody>
      </p:sp>
      <p:sp>
        <p:nvSpPr>
          <p:cNvPr id="6" name="TextBox 5"/>
          <p:cNvSpPr txBox="1"/>
          <p:nvPr/>
        </p:nvSpPr>
        <p:spPr>
          <a:xfrm>
            <a:off x="457200" y="1186934"/>
            <a:ext cx="1981200" cy="646331"/>
          </a:xfrm>
          <a:prstGeom prst="rect">
            <a:avLst/>
          </a:prstGeom>
          <a:noFill/>
        </p:spPr>
        <p:txBody>
          <a:bodyPr wrap="square" rtlCol="0">
            <a:spAutoFit/>
          </a:bodyPr>
          <a:lstStyle/>
          <a:p>
            <a:r>
              <a:rPr lang="en-US" b="1" dirty="0">
                <a:solidFill>
                  <a:srgbClr val="0070C0"/>
                </a:solidFill>
              </a:rPr>
              <a:t>Motors to turn the wheels</a:t>
            </a:r>
          </a:p>
        </p:txBody>
      </p:sp>
      <p:sp>
        <p:nvSpPr>
          <p:cNvPr id="7" name="TextBox 6"/>
          <p:cNvSpPr txBox="1"/>
          <p:nvPr/>
        </p:nvSpPr>
        <p:spPr>
          <a:xfrm>
            <a:off x="423862" y="5257800"/>
            <a:ext cx="2243138" cy="646331"/>
          </a:xfrm>
          <a:prstGeom prst="rect">
            <a:avLst/>
          </a:prstGeom>
          <a:noFill/>
        </p:spPr>
        <p:txBody>
          <a:bodyPr wrap="square" rtlCol="0">
            <a:spAutoFit/>
          </a:bodyPr>
          <a:lstStyle/>
          <a:p>
            <a:r>
              <a:rPr lang="en-US" b="1" dirty="0">
                <a:solidFill>
                  <a:srgbClr val="0070C0"/>
                </a:solidFill>
              </a:rPr>
              <a:t>Ranger to measure distance</a:t>
            </a:r>
          </a:p>
        </p:txBody>
      </p:sp>
      <p:sp>
        <p:nvSpPr>
          <p:cNvPr id="8" name="TextBox 7"/>
          <p:cNvSpPr txBox="1"/>
          <p:nvPr/>
        </p:nvSpPr>
        <p:spPr>
          <a:xfrm>
            <a:off x="6172200" y="4611469"/>
            <a:ext cx="1981200" cy="923330"/>
          </a:xfrm>
          <a:prstGeom prst="rect">
            <a:avLst/>
          </a:prstGeom>
          <a:noFill/>
        </p:spPr>
        <p:txBody>
          <a:bodyPr wrap="square" rtlCol="0">
            <a:spAutoFit/>
          </a:bodyPr>
          <a:lstStyle/>
          <a:p>
            <a:r>
              <a:rPr lang="en-US" b="1" dirty="0">
                <a:solidFill>
                  <a:srgbClr val="0070C0"/>
                </a:solidFill>
              </a:rPr>
              <a:t>Color sensor to detect different colors</a:t>
            </a:r>
          </a:p>
        </p:txBody>
      </p:sp>
      <p:cxnSp>
        <p:nvCxnSpPr>
          <p:cNvPr id="10" name="Straight Arrow Connector 9"/>
          <p:cNvCxnSpPr>
            <a:stCxn id="6" idx="3"/>
          </p:cNvCxnSpPr>
          <p:nvPr/>
        </p:nvCxnSpPr>
        <p:spPr>
          <a:xfrm>
            <a:off x="2438400" y="1510100"/>
            <a:ext cx="914400" cy="7759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2"/>
          </p:cNvCxnSpPr>
          <p:nvPr/>
        </p:nvCxnSpPr>
        <p:spPr>
          <a:xfrm>
            <a:off x="1447800" y="1833265"/>
            <a:ext cx="3886200" cy="18243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545431" y="4876800"/>
            <a:ext cx="1121569"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390900" y="3810000"/>
            <a:ext cx="2781300" cy="126789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364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990600"/>
          </a:xfrm>
        </p:spPr>
        <p:txBody>
          <a:bodyPr/>
          <a:lstStyle/>
          <a:p>
            <a:r>
              <a:rPr lang="en-US" sz="4000" dirty="0"/>
              <a:t>TI-Rover orientation and virtual grid</a:t>
            </a:r>
          </a:p>
        </p:txBody>
      </p:sp>
      <p:pic>
        <p:nvPicPr>
          <p:cNvPr id="1025" name="Picture 1" descr="page1image43520896">
            <a:extLst>
              <a:ext uri="{FF2B5EF4-FFF2-40B4-BE49-F238E27FC236}">
                <a16:creationId xmlns:a16="http://schemas.microsoft.com/office/drawing/2014/main" id="{DC9CB2E2-CB8C-C64A-BFAB-E642B9DD5E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990600"/>
            <a:ext cx="3276600"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F96CDA-3EEE-724B-A909-BF3A9E0BEF07}"/>
              </a:ext>
            </a:extLst>
          </p:cNvPr>
          <p:cNvSpPr txBox="1"/>
          <p:nvPr/>
        </p:nvSpPr>
        <p:spPr>
          <a:xfrm>
            <a:off x="685800" y="4419600"/>
            <a:ext cx="7048500" cy="1692771"/>
          </a:xfrm>
          <a:prstGeom prst="rect">
            <a:avLst/>
          </a:prstGeom>
          <a:noFill/>
        </p:spPr>
        <p:txBody>
          <a:bodyPr wrap="square" rtlCol="0">
            <a:spAutoFit/>
          </a:bodyPr>
          <a:lstStyle/>
          <a:p>
            <a:r>
              <a:rPr lang="en-US" dirty="0"/>
              <a:t>Rover programs set the initial position as the origin and the heading as 0 degrees measured from the x-axis.</a:t>
            </a:r>
          </a:p>
          <a:p>
            <a:endParaRPr lang="en-US" sz="1200" dirty="0"/>
          </a:p>
          <a:p>
            <a:r>
              <a:rPr lang="en-US" sz="1400" b="1" dirty="0"/>
              <a:t>Note: </a:t>
            </a:r>
            <a:r>
              <a:rPr lang="en-US" sz="1400" dirty="0"/>
              <a:t>The Rover tracks its position on a virtual coordinate grid with a unit value of 10 cm. The coordinate grid position applies to the </a:t>
            </a:r>
            <a:r>
              <a:rPr lang="en-US" sz="1400" dirty="0" err="1"/>
              <a:t>to_xy</a:t>
            </a:r>
            <a:r>
              <a:rPr lang="en-US" sz="1400" dirty="0"/>
              <a:t>(</a:t>
            </a:r>
            <a:r>
              <a:rPr lang="en-US" sz="1400" dirty="0" err="1"/>
              <a:t>x,y</a:t>
            </a:r>
            <a:r>
              <a:rPr lang="en-US" sz="1400" dirty="0"/>
              <a:t>), </a:t>
            </a:r>
            <a:r>
              <a:rPr lang="en-US" sz="1400" dirty="0" err="1"/>
              <a:t>to_polar</a:t>
            </a:r>
            <a:r>
              <a:rPr lang="en-US" sz="1400" dirty="0"/>
              <a:t>(</a:t>
            </a:r>
            <a:r>
              <a:rPr lang="en-US" sz="1400" dirty="0" err="1"/>
              <a:t>r,theta_degrees</a:t>
            </a:r>
            <a:r>
              <a:rPr lang="en-US" sz="1400" dirty="0"/>
              <a:t>) and </a:t>
            </a:r>
            <a:r>
              <a:rPr lang="en-US" sz="1400" dirty="0" err="1"/>
              <a:t>to_angle</a:t>
            </a:r>
            <a:r>
              <a:rPr lang="en-US" sz="1400" dirty="0"/>
              <a:t>(angle, “unit”) functions on the Rover Drive menu. The virtual grid also applies to Path menu functions.</a:t>
            </a:r>
          </a:p>
        </p:txBody>
      </p:sp>
    </p:spTree>
    <p:extLst>
      <p:ext uri="{BB962C8B-B14F-4D97-AF65-F5344CB8AC3E}">
        <p14:creationId xmlns:p14="http://schemas.microsoft.com/office/powerpoint/2010/main" val="3204409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509108-544B-1649-A7BD-D3E1A7468FD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82491" y="4151324"/>
            <a:ext cx="2873113" cy="1856005"/>
          </a:xfrm>
          <a:prstGeom prst="rect">
            <a:avLst/>
          </a:prstGeom>
        </p:spPr>
      </p:pic>
      <p:pic>
        <p:nvPicPr>
          <p:cNvPr id="9" name="Picture 8">
            <a:extLst>
              <a:ext uri="{FF2B5EF4-FFF2-40B4-BE49-F238E27FC236}">
                <a16:creationId xmlns:a16="http://schemas.microsoft.com/office/drawing/2014/main" id="{77FF0529-BEF9-BF41-A58C-AE154227F480}"/>
              </a:ext>
            </a:extLst>
          </p:cNvPr>
          <p:cNvPicPr>
            <a:picLocks noChangeAspect="1"/>
          </p:cNvPicPr>
          <p:nvPr/>
        </p:nvPicPr>
        <p:blipFill>
          <a:blip r:embed="rId3"/>
          <a:stretch>
            <a:fillRect/>
          </a:stretch>
        </p:blipFill>
        <p:spPr>
          <a:xfrm rot="10356703">
            <a:off x="391662" y="5102084"/>
            <a:ext cx="4457700" cy="977900"/>
          </a:xfrm>
          <a:prstGeom prst="rect">
            <a:avLst/>
          </a:prstGeom>
        </p:spPr>
      </p:pic>
      <p:pic>
        <p:nvPicPr>
          <p:cNvPr id="3" name="Picture 2">
            <a:extLst>
              <a:ext uri="{FF2B5EF4-FFF2-40B4-BE49-F238E27FC236}">
                <a16:creationId xmlns:a16="http://schemas.microsoft.com/office/drawing/2014/main" id="{77604F07-8066-7647-878F-9F891D1411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2400" y="776932"/>
            <a:ext cx="3823568" cy="3276600"/>
          </a:xfrm>
          <a:prstGeom prst="rect">
            <a:avLst/>
          </a:prstGeom>
        </p:spPr>
      </p:pic>
      <p:sp>
        <p:nvSpPr>
          <p:cNvPr id="2" name="Title 1"/>
          <p:cNvSpPr>
            <a:spLocks noGrp="1"/>
          </p:cNvSpPr>
          <p:nvPr>
            <p:ph type="title"/>
          </p:nvPr>
        </p:nvSpPr>
        <p:spPr/>
        <p:txBody>
          <a:bodyPr/>
          <a:lstStyle/>
          <a:p>
            <a:r>
              <a:rPr lang="en-US" sz="4000" dirty="0"/>
              <a:t>Connecting Rover to your calculator</a:t>
            </a:r>
          </a:p>
        </p:txBody>
      </p:sp>
      <p:sp>
        <p:nvSpPr>
          <p:cNvPr id="6" name="TextBox 5"/>
          <p:cNvSpPr txBox="1"/>
          <p:nvPr/>
        </p:nvSpPr>
        <p:spPr>
          <a:xfrm>
            <a:off x="73242" y="4113314"/>
            <a:ext cx="1981200" cy="923330"/>
          </a:xfrm>
          <a:prstGeom prst="rect">
            <a:avLst/>
          </a:prstGeom>
          <a:noFill/>
        </p:spPr>
        <p:txBody>
          <a:bodyPr wrap="square" rtlCol="0">
            <a:spAutoFit/>
          </a:bodyPr>
          <a:lstStyle/>
          <a:p>
            <a:r>
              <a:rPr lang="en-US" b="1" dirty="0">
                <a:solidFill>
                  <a:srgbClr val="0070C0"/>
                </a:solidFill>
              </a:rPr>
              <a:t>Plug B side into USB B port of the Rover Hub.</a:t>
            </a:r>
          </a:p>
        </p:txBody>
      </p:sp>
      <p:cxnSp>
        <p:nvCxnSpPr>
          <p:cNvPr id="12" name="Straight Arrow Connector 11"/>
          <p:cNvCxnSpPr>
            <a:cxnSpLocks/>
          </p:cNvCxnSpPr>
          <p:nvPr/>
        </p:nvCxnSpPr>
        <p:spPr>
          <a:xfrm>
            <a:off x="555040" y="5036644"/>
            <a:ext cx="290568" cy="2655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D9C31B2-2496-E747-948A-6F44290A8A07}"/>
              </a:ext>
            </a:extLst>
          </p:cNvPr>
          <p:cNvSpPr txBox="1"/>
          <p:nvPr/>
        </p:nvSpPr>
        <p:spPr>
          <a:xfrm>
            <a:off x="1600200" y="5896402"/>
            <a:ext cx="2286000" cy="369332"/>
          </a:xfrm>
          <a:prstGeom prst="rect">
            <a:avLst/>
          </a:prstGeom>
          <a:noFill/>
        </p:spPr>
        <p:txBody>
          <a:bodyPr wrap="square" rtlCol="0">
            <a:spAutoFit/>
          </a:bodyPr>
          <a:lstStyle/>
          <a:p>
            <a:r>
              <a:rPr lang="en-US" b="1" dirty="0">
                <a:solidFill>
                  <a:srgbClr val="0070C0"/>
                </a:solidFill>
              </a:rPr>
              <a:t>Unit-to-unit cable</a:t>
            </a:r>
          </a:p>
        </p:txBody>
      </p:sp>
      <p:cxnSp>
        <p:nvCxnSpPr>
          <p:cNvPr id="14" name="Straight Arrow Connector 13">
            <a:extLst>
              <a:ext uri="{FF2B5EF4-FFF2-40B4-BE49-F238E27FC236}">
                <a16:creationId xmlns:a16="http://schemas.microsoft.com/office/drawing/2014/main" id="{90740B07-BD52-1543-A948-86F1D1DEB03C}"/>
              </a:ext>
            </a:extLst>
          </p:cNvPr>
          <p:cNvCxnSpPr>
            <a:cxnSpLocks/>
          </p:cNvCxnSpPr>
          <p:nvPr/>
        </p:nvCxnSpPr>
        <p:spPr>
          <a:xfrm flipV="1">
            <a:off x="1975284" y="3759589"/>
            <a:ext cx="463116" cy="7380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95B05E6-0525-7A42-81F9-68A472B188B9}"/>
              </a:ext>
            </a:extLst>
          </p:cNvPr>
          <p:cNvSpPr txBox="1"/>
          <p:nvPr/>
        </p:nvSpPr>
        <p:spPr>
          <a:xfrm>
            <a:off x="4592413" y="2882536"/>
            <a:ext cx="2225615" cy="923330"/>
          </a:xfrm>
          <a:prstGeom prst="rect">
            <a:avLst/>
          </a:prstGeom>
          <a:noFill/>
        </p:spPr>
        <p:txBody>
          <a:bodyPr wrap="square" rtlCol="0">
            <a:spAutoFit/>
          </a:bodyPr>
          <a:lstStyle/>
          <a:p>
            <a:r>
              <a:rPr lang="en-US" b="1" dirty="0">
                <a:solidFill>
                  <a:srgbClr val="0070C0"/>
                </a:solidFill>
              </a:rPr>
              <a:t>Plug A side into port on calculator the Rover Hub.</a:t>
            </a:r>
          </a:p>
        </p:txBody>
      </p:sp>
      <p:cxnSp>
        <p:nvCxnSpPr>
          <p:cNvPr id="19" name="Straight Arrow Connector 18">
            <a:extLst>
              <a:ext uri="{FF2B5EF4-FFF2-40B4-BE49-F238E27FC236}">
                <a16:creationId xmlns:a16="http://schemas.microsoft.com/office/drawing/2014/main" id="{8EEBAF58-4D33-0C47-A6AC-B5F396AC5791}"/>
              </a:ext>
            </a:extLst>
          </p:cNvPr>
          <p:cNvCxnSpPr>
            <a:cxnSpLocks/>
          </p:cNvCxnSpPr>
          <p:nvPr/>
        </p:nvCxnSpPr>
        <p:spPr>
          <a:xfrm flipH="1">
            <a:off x="4114800" y="3851614"/>
            <a:ext cx="669094" cy="15557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D08C066-FB41-924B-AFE8-0F1A40F30B5D}"/>
              </a:ext>
            </a:extLst>
          </p:cNvPr>
          <p:cNvCxnSpPr>
            <a:cxnSpLocks/>
          </p:cNvCxnSpPr>
          <p:nvPr/>
        </p:nvCxnSpPr>
        <p:spPr>
          <a:xfrm>
            <a:off x="6131073" y="3851614"/>
            <a:ext cx="1037643" cy="114761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4E90345-9072-D64B-8ED1-571D4C8D60F8}"/>
              </a:ext>
            </a:extLst>
          </p:cNvPr>
          <p:cNvSpPr txBox="1"/>
          <p:nvPr/>
        </p:nvSpPr>
        <p:spPr>
          <a:xfrm>
            <a:off x="5140473" y="919662"/>
            <a:ext cx="1981200" cy="923330"/>
          </a:xfrm>
          <a:prstGeom prst="rect">
            <a:avLst/>
          </a:prstGeom>
          <a:noFill/>
        </p:spPr>
        <p:txBody>
          <a:bodyPr wrap="square" rtlCol="0">
            <a:spAutoFit/>
          </a:bodyPr>
          <a:lstStyle/>
          <a:p>
            <a:r>
              <a:rPr lang="en-US" b="1" dirty="0">
                <a:solidFill>
                  <a:srgbClr val="0070C0"/>
                </a:solidFill>
              </a:rPr>
              <a:t>Make sure that your Rover is switched on.</a:t>
            </a:r>
          </a:p>
        </p:txBody>
      </p:sp>
      <p:sp>
        <p:nvSpPr>
          <p:cNvPr id="17" name="TextBox 16">
            <a:extLst>
              <a:ext uri="{FF2B5EF4-FFF2-40B4-BE49-F238E27FC236}">
                <a16:creationId xmlns:a16="http://schemas.microsoft.com/office/drawing/2014/main" id="{1630E7DD-30CF-B349-B9A2-4D458A03AE03}"/>
              </a:ext>
            </a:extLst>
          </p:cNvPr>
          <p:cNvSpPr txBox="1"/>
          <p:nvPr/>
        </p:nvSpPr>
        <p:spPr>
          <a:xfrm>
            <a:off x="4758920" y="1022630"/>
            <a:ext cx="269626" cy="276999"/>
          </a:xfrm>
          <a:prstGeom prst="rect">
            <a:avLst/>
          </a:prstGeom>
          <a:noFill/>
          <a:ln w="19050">
            <a:solidFill>
              <a:schemeClr val="tx1"/>
            </a:solidFill>
          </a:ln>
        </p:spPr>
        <p:txBody>
          <a:bodyPr wrap="none" rtlCol="0">
            <a:spAutoFit/>
          </a:bodyPr>
          <a:lstStyle/>
          <a:p>
            <a:r>
              <a:rPr lang="en-US" sz="1200" dirty="0"/>
              <a:t>1</a:t>
            </a:r>
          </a:p>
        </p:txBody>
      </p:sp>
      <p:sp>
        <p:nvSpPr>
          <p:cNvPr id="18" name="TextBox 17">
            <a:extLst>
              <a:ext uri="{FF2B5EF4-FFF2-40B4-BE49-F238E27FC236}">
                <a16:creationId xmlns:a16="http://schemas.microsoft.com/office/drawing/2014/main" id="{7C7E2E78-2201-E046-B10C-8A9FBCB0AB08}"/>
              </a:ext>
            </a:extLst>
          </p:cNvPr>
          <p:cNvSpPr txBox="1"/>
          <p:nvPr/>
        </p:nvSpPr>
        <p:spPr>
          <a:xfrm>
            <a:off x="169882" y="3851615"/>
            <a:ext cx="269626" cy="276999"/>
          </a:xfrm>
          <a:prstGeom prst="rect">
            <a:avLst/>
          </a:prstGeom>
          <a:noFill/>
          <a:ln w="19050">
            <a:solidFill>
              <a:schemeClr val="tx1"/>
            </a:solidFill>
          </a:ln>
        </p:spPr>
        <p:txBody>
          <a:bodyPr wrap="none" rtlCol="0">
            <a:spAutoFit/>
          </a:bodyPr>
          <a:lstStyle/>
          <a:p>
            <a:r>
              <a:rPr lang="en-US" sz="1200" dirty="0"/>
              <a:t>2</a:t>
            </a:r>
          </a:p>
        </p:txBody>
      </p:sp>
      <p:sp>
        <p:nvSpPr>
          <p:cNvPr id="20" name="TextBox 19">
            <a:extLst>
              <a:ext uri="{FF2B5EF4-FFF2-40B4-BE49-F238E27FC236}">
                <a16:creationId xmlns:a16="http://schemas.microsoft.com/office/drawing/2014/main" id="{40B5F39B-BE14-5D4C-B9F1-F4745741E4D2}"/>
              </a:ext>
            </a:extLst>
          </p:cNvPr>
          <p:cNvSpPr txBox="1"/>
          <p:nvPr/>
        </p:nvSpPr>
        <p:spPr>
          <a:xfrm>
            <a:off x="4649081" y="2605537"/>
            <a:ext cx="269626" cy="276999"/>
          </a:xfrm>
          <a:prstGeom prst="rect">
            <a:avLst/>
          </a:prstGeom>
          <a:noFill/>
          <a:ln w="19050">
            <a:solidFill>
              <a:schemeClr val="tx1"/>
            </a:solidFill>
          </a:ln>
        </p:spPr>
        <p:txBody>
          <a:bodyPr wrap="none" rtlCol="0">
            <a:spAutoFit/>
          </a:bodyPr>
          <a:lstStyle/>
          <a:p>
            <a:r>
              <a:rPr lang="en-US" sz="1200" dirty="0"/>
              <a:t>3</a:t>
            </a:r>
          </a:p>
        </p:txBody>
      </p:sp>
    </p:spTree>
    <p:extLst>
      <p:ext uri="{BB962C8B-B14F-4D97-AF65-F5344CB8AC3E}">
        <p14:creationId xmlns:p14="http://schemas.microsoft.com/office/powerpoint/2010/main" val="221636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6"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A7666-58BE-3722-0C86-28B939FD81A4}"/>
              </a:ext>
            </a:extLst>
          </p:cNvPr>
          <p:cNvSpPr>
            <a:spLocks noGrp="1"/>
          </p:cNvSpPr>
          <p:nvPr>
            <p:ph type="title"/>
          </p:nvPr>
        </p:nvSpPr>
        <p:spPr/>
        <p:txBody>
          <a:bodyPr/>
          <a:lstStyle/>
          <a:p>
            <a:r>
              <a:rPr lang="en-US" sz="3200" dirty="0"/>
              <a:t>Connecting your calculator to the Rover</a:t>
            </a:r>
          </a:p>
        </p:txBody>
      </p:sp>
      <p:sp>
        <p:nvSpPr>
          <p:cNvPr id="3" name="Content Placeholder 2">
            <a:extLst>
              <a:ext uri="{FF2B5EF4-FFF2-40B4-BE49-F238E27FC236}">
                <a16:creationId xmlns:a16="http://schemas.microsoft.com/office/drawing/2014/main" id="{DFE97136-87D9-58BD-4B04-C6E5BACE7D02}"/>
              </a:ext>
            </a:extLst>
          </p:cNvPr>
          <p:cNvSpPr>
            <a:spLocks noGrp="1"/>
          </p:cNvSpPr>
          <p:nvPr>
            <p:ph sz="half" idx="1"/>
          </p:nvPr>
        </p:nvSpPr>
        <p:spPr/>
        <p:txBody>
          <a:bodyPr/>
          <a:lstStyle/>
          <a:p>
            <a:pPr marL="0" indent="0" algn="l">
              <a:buNone/>
            </a:pPr>
            <a:r>
              <a:rPr lang="en-US" sz="2000" b="1" i="0" u="none" strike="noStrike" dirty="0">
                <a:solidFill>
                  <a:srgbClr val="212121"/>
                </a:solidFill>
                <a:effectLst/>
                <a:latin typeface="Calibri" panose="020F0502020204030204" pitchFamily="34" charset="0"/>
              </a:rPr>
              <a:t>Initial Connection</a:t>
            </a:r>
          </a:p>
          <a:p>
            <a:pPr algn="l"/>
            <a:r>
              <a:rPr lang="en-US" sz="2000" b="0" i="0" u="none" strike="noStrike" dirty="0">
                <a:solidFill>
                  <a:srgbClr val="212121"/>
                </a:solidFill>
                <a:effectLst/>
                <a:latin typeface="Calibri" panose="020F0502020204030204" pitchFamily="34" charset="0"/>
              </a:rPr>
              <a:t>Step 1: Make sure that Rover is switched ON</a:t>
            </a:r>
          </a:p>
          <a:p>
            <a:pPr algn="l"/>
            <a:endParaRPr lang="en-US" sz="2000" b="0" i="0" u="none" strike="noStrike" dirty="0">
              <a:solidFill>
                <a:srgbClr val="212121"/>
              </a:solidFill>
              <a:effectLst/>
              <a:latin typeface="Calibri" panose="020F0502020204030204" pitchFamily="34" charset="0"/>
            </a:endParaRPr>
          </a:p>
          <a:p>
            <a:pPr algn="l"/>
            <a:r>
              <a:rPr lang="en-US" sz="2000" b="0" i="0" u="none" strike="noStrike" dirty="0">
                <a:solidFill>
                  <a:srgbClr val="212121"/>
                </a:solidFill>
                <a:effectLst/>
                <a:latin typeface="Calibri" panose="020F0502020204030204" pitchFamily="34" charset="0"/>
              </a:rPr>
              <a:t>Step 2: plug unit-to-unit cable into Hub</a:t>
            </a:r>
          </a:p>
          <a:p>
            <a:pPr lvl="1"/>
            <a:r>
              <a:rPr lang="en-US" sz="1600" b="0" i="0" u="none" strike="noStrike" dirty="0">
                <a:solidFill>
                  <a:srgbClr val="212121"/>
                </a:solidFill>
                <a:effectLst/>
                <a:latin typeface="Calibri" panose="020F0502020204030204" pitchFamily="34" charset="0"/>
              </a:rPr>
              <a:t>(Use </a:t>
            </a:r>
            <a:r>
              <a:rPr lang="en-US" sz="1600" dirty="0">
                <a:solidFill>
                  <a:srgbClr val="212121"/>
                </a:solidFill>
                <a:latin typeface="Calibri" panose="020F0502020204030204" pitchFamily="34" charset="0"/>
              </a:rPr>
              <a:t>end of cable </a:t>
            </a:r>
            <a:r>
              <a:rPr lang="en-US" sz="1600" b="0" i="0" u="none" strike="noStrike" dirty="0">
                <a:solidFill>
                  <a:srgbClr val="212121"/>
                </a:solidFill>
                <a:effectLst/>
                <a:latin typeface="Calibri" panose="020F0502020204030204" pitchFamily="34" charset="0"/>
              </a:rPr>
              <a:t>labeled B)</a:t>
            </a:r>
          </a:p>
          <a:p>
            <a:pPr marL="457200" lvl="1" indent="0">
              <a:buNone/>
            </a:pPr>
            <a:endParaRPr lang="en-US" sz="1600" b="0" i="0" u="none" strike="noStrike" dirty="0">
              <a:solidFill>
                <a:srgbClr val="212121"/>
              </a:solidFill>
              <a:effectLst/>
              <a:latin typeface="Calibri" panose="020F0502020204030204" pitchFamily="34" charset="0"/>
            </a:endParaRPr>
          </a:p>
          <a:p>
            <a:pPr algn="l"/>
            <a:r>
              <a:rPr lang="en-US" sz="2000" b="0" i="0" u="none" strike="noStrike" dirty="0">
                <a:solidFill>
                  <a:srgbClr val="212121"/>
                </a:solidFill>
                <a:effectLst/>
                <a:latin typeface="Calibri" panose="020F0502020204030204" pitchFamily="34" charset="0"/>
              </a:rPr>
              <a:t>Step 3: plug unit-to-unit cable into the calculator</a:t>
            </a:r>
          </a:p>
          <a:p>
            <a:pPr lvl="1"/>
            <a:r>
              <a:rPr lang="en-US" sz="1600" b="0" i="0" u="none" strike="noStrike" dirty="0">
                <a:solidFill>
                  <a:srgbClr val="212121"/>
                </a:solidFill>
                <a:effectLst/>
                <a:latin typeface="Calibri" panose="020F0502020204030204" pitchFamily="34" charset="0"/>
              </a:rPr>
              <a:t>(Use </a:t>
            </a:r>
            <a:r>
              <a:rPr lang="en-US" sz="1600" dirty="0">
                <a:solidFill>
                  <a:srgbClr val="212121"/>
                </a:solidFill>
                <a:latin typeface="Calibri" panose="020F0502020204030204" pitchFamily="34" charset="0"/>
              </a:rPr>
              <a:t>end of cable </a:t>
            </a:r>
            <a:r>
              <a:rPr lang="en-US" sz="1600" b="0" i="0" u="none" strike="noStrike" dirty="0">
                <a:solidFill>
                  <a:srgbClr val="212121"/>
                </a:solidFill>
                <a:effectLst/>
                <a:latin typeface="Calibri" panose="020F0502020204030204" pitchFamily="34" charset="0"/>
              </a:rPr>
              <a:t>labeled A)</a:t>
            </a:r>
          </a:p>
          <a:p>
            <a:pPr algn="l"/>
            <a:endParaRPr lang="en-US" sz="2000" b="0" i="0" u="none" strike="noStrike" dirty="0">
              <a:solidFill>
                <a:srgbClr val="212121"/>
              </a:solidFill>
              <a:effectLst/>
              <a:latin typeface="Calibri" panose="020F0502020204030204" pitchFamily="34" charset="0"/>
            </a:endParaRPr>
          </a:p>
          <a:p>
            <a:pPr marL="0" indent="0">
              <a:buNone/>
            </a:pPr>
            <a:endParaRPr lang="en-US" dirty="0"/>
          </a:p>
        </p:txBody>
      </p:sp>
      <p:sp>
        <p:nvSpPr>
          <p:cNvPr id="4" name="Content Placeholder 3">
            <a:extLst>
              <a:ext uri="{FF2B5EF4-FFF2-40B4-BE49-F238E27FC236}">
                <a16:creationId xmlns:a16="http://schemas.microsoft.com/office/drawing/2014/main" id="{BB300EDA-94DD-CB85-163B-9C4D76D771B9}"/>
              </a:ext>
            </a:extLst>
          </p:cNvPr>
          <p:cNvSpPr>
            <a:spLocks noGrp="1"/>
          </p:cNvSpPr>
          <p:nvPr>
            <p:ph sz="half" idx="2"/>
          </p:nvPr>
        </p:nvSpPr>
        <p:spPr/>
        <p:txBody>
          <a:bodyPr/>
          <a:lstStyle/>
          <a:p>
            <a:pPr marL="0" indent="0">
              <a:buNone/>
            </a:pPr>
            <a:r>
              <a:rPr lang="en-US" sz="2000" b="1" dirty="0"/>
              <a:t>Troubleshooting</a:t>
            </a:r>
          </a:p>
          <a:p>
            <a:pPr marL="0" indent="0" algn="l">
              <a:buNone/>
            </a:pPr>
            <a:r>
              <a:rPr lang="en-US" sz="1600" b="1" dirty="0">
                <a:solidFill>
                  <a:srgbClr val="212121"/>
                </a:solidFill>
                <a:latin typeface="Calibri" panose="020F0502020204030204" pitchFamily="34" charset="0"/>
              </a:rPr>
              <a:t>T</a:t>
            </a:r>
            <a:r>
              <a:rPr lang="en-US" sz="1600" b="1" i="0" u="none" strike="noStrike" dirty="0">
                <a:solidFill>
                  <a:srgbClr val="212121"/>
                </a:solidFill>
                <a:effectLst/>
                <a:latin typeface="Calibri" panose="020F0502020204030204" pitchFamily="34" charset="0"/>
              </a:rPr>
              <a:t>ry the following as a fast fix:</a:t>
            </a:r>
          </a:p>
          <a:p>
            <a:pPr algn="l"/>
            <a:r>
              <a:rPr lang="en-US" sz="1600" b="0" i="0" u="none" strike="noStrike" dirty="0">
                <a:solidFill>
                  <a:srgbClr val="212121"/>
                </a:solidFill>
                <a:effectLst/>
                <a:latin typeface="Calibri" panose="020F0502020204030204" pitchFamily="34" charset="0"/>
              </a:rPr>
              <a:t>Step 1: unplug the unit-to-unit cable from the hub and the calculator.</a:t>
            </a:r>
          </a:p>
          <a:p>
            <a:pPr algn="l"/>
            <a:r>
              <a:rPr lang="en-US" sz="1600" b="0" i="0" u="none" strike="noStrike" dirty="0">
                <a:solidFill>
                  <a:srgbClr val="212121"/>
                </a:solidFill>
                <a:effectLst/>
                <a:latin typeface="Calibri" panose="020F0502020204030204" pitchFamily="34" charset="0"/>
              </a:rPr>
              <a:t>Step 2: re-connect in the order of first Hub then calculator second.</a:t>
            </a:r>
          </a:p>
          <a:p>
            <a:pPr marL="0" indent="0" algn="l">
              <a:buNone/>
            </a:pPr>
            <a:r>
              <a:rPr lang="en-US" sz="1600" b="0" i="0" u="none" strike="noStrike" dirty="0">
                <a:solidFill>
                  <a:srgbClr val="212121"/>
                </a:solidFill>
                <a:effectLst/>
                <a:latin typeface="Calibri" panose="020F0502020204030204" pitchFamily="34" charset="0"/>
              </a:rPr>
              <a:t> </a:t>
            </a:r>
          </a:p>
          <a:p>
            <a:pPr marL="0" indent="0" algn="l">
              <a:buNone/>
            </a:pPr>
            <a:r>
              <a:rPr lang="en-US" sz="1600" b="1" i="0" u="none" strike="noStrike" dirty="0">
                <a:solidFill>
                  <a:srgbClr val="212121"/>
                </a:solidFill>
                <a:effectLst/>
                <a:latin typeface="Calibri" panose="020F0502020204030204" pitchFamily="34" charset="0"/>
              </a:rPr>
              <a:t>If the fast fix does not work, try these steps:</a:t>
            </a:r>
          </a:p>
          <a:p>
            <a:pPr algn="l"/>
            <a:r>
              <a:rPr lang="en-US" sz="1600" b="0" i="0" u="none" strike="noStrike" dirty="0">
                <a:solidFill>
                  <a:srgbClr val="212121"/>
                </a:solidFill>
                <a:effectLst/>
                <a:latin typeface="Calibri" panose="020F0502020204030204" pitchFamily="34" charset="0"/>
              </a:rPr>
              <a:t>Step 1: unplug unit-to-unit cable from both the hub and the calculator</a:t>
            </a:r>
          </a:p>
          <a:p>
            <a:pPr algn="l"/>
            <a:r>
              <a:rPr lang="en-US" sz="1600" b="0" i="0" u="none" strike="noStrike" dirty="0">
                <a:solidFill>
                  <a:srgbClr val="212121"/>
                </a:solidFill>
                <a:effectLst/>
                <a:latin typeface="Calibri" panose="020F0502020204030204" pitchFamily="34" charset="0"/>
              </a:rPr>
              <a:t>Step 2: Switch Rover OFF</a:t>
            </a:r>
          </a:p>
          <a:p>
            <a:pPr algn="l"/>
            <a:r>
              <a:rPr lang="en-US" sz="1600" b="0" i="0" u="none" strike="noStrike" dirty="0">
                <a:solidFill>
                  <a:srgbClr val="212121"/>
                </a:solidFill>
                <a:effectLst/>
                <a:latin typeface="Calibri" panose="020F0502020204030204" pitchFamily="34" charset="0"/>
              </a:rPr>
              <a:t>Wait a second</a:t>
            </a:r>
          </a:p>
          <a:p>
            <a:pPr algn="l"/>
            <a:r>
              <a:rPr lang="en-US" sz="1600" b="0" i="0" u="none" strike="noStrike" dirty="0">
                <a:solidFill>
                  <a:srgbClr val="212121"/>
                </a:solidFill>
                <a:effectLst/>
                <a:latin typeface="Calibri" panose="020F0502020204030204" pitchFamily="34" charset="0"/>
              </a:rPr>
              <a:t>Step 3: Switch Rover ON</a:t>
            </a:r>
          </a:p>
          <a:p>
            <a:pPr algn="l"/>
            <a:r>
              <a:rPr lang="en-US" sz="1600" b="0" i="0" u="none" strike="noStrike" dirty="0">
                <a:solidFill>
                  <a:srgbClr val="212121"/>
                </a:solidFill>
                <a:effectLst/>
                <a:latin typeface="Calibri" panose="020F0502020204030204" pitchFamily="34" charset="0"/>
              </a:rPr>
              <a:t>Step 4: plug unit-to-unit cable into Hub</a:t>
            </a:r>
          </a:p>
          <a:p>
            <a:pPr algn="l"/>
            <a:r>
              <a:rPr lang="en-US" sz="1600" b="0" i="0" u="none" strike="noStrike" dirty="0">
                <a:solidFill>
                  <a:srgbClr val="212121"/>
                </a:solidFill>
                <a:effectLst/>
                <a:latin typeface="Calibri" panose="020F0502020204030204" pitchFamily="34" charset="0"/>
              </a:rPr>
              <a:t>Step 5: plug unit-to-unit cable into the calculator</a:t>
            </a:r>
          </a:p>
          <a:p>
            <a:pPr marL="0" indent="0">
              <a:buNone/>
            </a:pPr>
            <a:endParaRPr lang="en-US" sz="2000" dirty="0"/>
          </a:p>
        </p:txBody>
      </p:sp>
    </p:spTree>
    <p:extLst>
      <p:ext uri="{BB962C8B-B14F-4D97-AF65-F5344CB8AC3E}">
        <p14:creationId xmlns:p14="http://schemas.microsoft.com/office/powerpoint/2010/main" val="1633106618"/>
      </p:ext>
    </p:extLst>
  </p:cSld>
  <p:clrMapOvr>
    <a:masterClrMapping/>
  </p:clrMapOvr>
</p:sld>
</file>

<file path=ppt/theme/theme1.xml><?xml version="1.0" encoding="utf-8"?>
<a:theme xmlns:a="http://schemas.openxmlformats.org/drawingml/2006/main" name="1_ET_new">
  <a:themeElements>
    <a:clrScheme name="Custom 1">
      <a:dk1>
        <a:srgbClr val="525252"/>
      </a:dk1>
      <a:lt1>
        <a:srgbClr val="FFFFFF"/>
      </a:lt1>
      <a:dk2>
        <a:srgbClr val="000000"/>
      </a:dk2>
      <a:lt2>
        <a:srgbClr val="FFFFFF"/>
      </a:lt2>
      <a:accent1>
        <a:srgbClr val="D1282E"/>
      </a:accent1>
      <a:accent2>
        <a:srgbClr val="363636"/>
      </a:accent2>
      <a:accent3>
        <a:srgbClr val="888888"/>
      </a:accent3>
      <a:accent4>
        <a:srgbClr val="8064A2"/>
      </a:accent4>
      <a:accent5>
        <a:srgbClr val="4BACC6"/>
      </a:accent5>
      <a:accent6>
        <a:srgbClr val="F79646"/>
      </a:accent6>
      <a:hlink>
        <a:srgbClr val="1973B4"/>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17624</TotalTime>
  <Words>2559</Words>
  <Application>Microsoft Macintosh PowerPoint</Application>
  <PresentationFormat>On-screen Show (4:3)</PresentationFormat>
  <Paragraphs>324</Paragraphs>
  <Slides>32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Lucida Grande</vt:lpstr>
      <vt:lpstr>1_ET_new</vt:lpstr>
      <vt:lpstr>Meet TI-Rover  Geometry Challenges Day TI-84 Plus CE Python</vt:lpstr>
      <vt:lpstr>Meet the TI-Innovator™ Rover</vt:lpstr>
      <vt:lpstr>PowerPoint Presentation</vt:lpstr>
      <vt:lpstr>Rover from the top</vt:lpstr>
      <vt:lpstr>Turn Rover Over</vt:lpstr>
      <vt:lpstr>Sensors on Rover</vt:lpstr>
      <vt:lpstr>TI-Rover orientation and virtual grid</vt:lpstr>
      <vt:lpstr>Connecting Rover to your calculator</vt:lpstr>
      <vt:lpstr>Connecting your calculator to the Rover</vt:lpstr>
      <vt:lpstr>Creating a new Python Program</vt:lpstr>
      <vt:lpstr>Entering a  TI-Rover Program –  importing the TI-Rover module and connecting to a Rover</vt:lpstr>
      <vt:lpstr>Entering a TI-Rover Program</vt:lpstr>
      <vt:lpstr>Running a TI-Rover Program</vt:lpstr>
      <vt:lpstr>Editing a Rover Program</vt:lpstr>
      <vt:lpstr>TI-Rover Module Menus</vt:lpstr>
      <vt:lpstr>Copying and Pasting a Line of Code</vt:lpstr>
      <vt:lpstr>Opening an existing Python Program File</vt:lpstr>
      <vt:lpstr>Copying/Replicating a Python Program File</vt:lpstr>
      <vt:lpstr>Entry and Edit Tips</vt:lpstr>
      <vt:lpstr>Drawing with the TI-Rover</vt:lpstr>
      <vt:lpstr>MAKE IT MOVE!</vt:lpstr>
      <vt:lpstr>Set the color</vt:lpstr>
      <vt:lpstr>Explore angles</vt:lpstr>
      <vt:lpstr>Quick Math Reminders</vt:lpstr>
      <vt:lpstr>Quick Math Reminders</vt:lpstr>
      <vt:lpstr>Logic Challenge</vt:lpstr>
      <vt:lpstr>Where can you go next with TI-Rover?</vt:lpstr>
      <vt:lpstr>Quick Math Reminders</vt:lpstr>
      <vt:lpstr>Logic Challenge 2</vt:lpstr>
      <vt:lpstr>Logic Challenge 2</vt:lpstr>
      <vt:lpstr>Logic Challenge 3</vt:lpstr>
      <vt:lpstr>Thank you!</vt:lpstr>
    </vt:vector>
  </TitlesOfParts>
  <Company>Texas Instruments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Coding to</dc:title>
  <dc:creator>Brown, Curtis</dc:creator>
  <cp:lastModifiedBy>David Santucci</cp:lastModifiedBy>
  <cp:revision>321</cp:revision>
  <dcterms:created xsi:type="dcterms:W3CDTF">2017-10-17T15:34:02Z</dcterms:created>
  <dcterms:modified xsi:type="dcterms:W3CDTF">2023-02-20T16:40:16Z</dcterms:modified>
</cp:coreProperties>
</file>