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9"/>
  </p:notesMasterIdLst>
  <p:sldIdLst>
    <p:sldId id="339" r:id="rId2"/>
    <p:sldId id="295" r:id="rId3"/>
    <p:sldId id="298" r:id="rId4"/>
    <p:sldId id="313" r:id="rId5"/>
    <p:sldId id="296" r:id="rId6"/>
    <p:sldId id="297" r:id="rId7"/>
    <p:sldId id="325" r:id="rId8"/>
    <p:sldId id="314" r:id="rId9"/>
    <p:sldId id="374" r:id="rId10"/>
    <p:sldId id="312" r:id="rId11"/>
    <p:sldId id="315" r:id="rId12"/>
    <p:sldId id="316" r:id="rId13"/>
    <p:sldId id="317" r:id="rId14"/>
    <p:sldId id="337" r:id="rId15"/>
    <p:sldId id="336" r:id="rId16"/>
    <p:sldId id="373" r:id="rId17"/>
    <p:sldId id="287" r:id="rId18"/>
    <p:sldId id="304" r:id="rId19"/>
    <p:sldId id="300" r:id="rId20"/>
    <p:sldId id="308" r:id="rId21"/>
    <p:sldId id="309" r:id="rId22"/>
    <p:sldId id="302" r:id="rId23"/>
    <p:sldId id="338" r:id="rId24"/>
    <p:sldId id="335" r:id="rId25"/>
    <p:sldId id="307" r:id="rId26"/>
    <p:sldId id="305" r:id="rId27"/>
    <p:sldId id="30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FFF"/>
    <a:srgbClr val="991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308" autoAdjust="0"/>
  </p:normalViewPr>
  <p:slideViewPr>
    <p:cSldViewPr>
      <p:cViewPr varScale="1">
        <p:scale>
          <a:sx n="89" d="100"/>
          <a:sy n="89" d="100"/>
        </p:scale>
        <p:origin x="2280" y="16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E79B18-8B84-4A90-8726-4F4733A09688}" type="datetimeFigureOut">
              <a:rPr lang="en-US" smtClean="0"/>
              <a:t>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CEA5FF-CECD-4049-AB8D-91576D3E24BC}" type="slidenum">
              <a:rPr lang="en-US" smtClean="0"/>
              <a:t>‹#›</a:t>
            </a:fld>
            <a:endParaRPr lang="en-US"/>
          </a:p>
        </p:txBody>
      </p:sp>
    </p:spTree>
    <p:extLst>
      <p:ext uri="{BB962C8B-B14F-4D97-AF65-F5344CB8AC3E}">
        <p14:creationId xmlns:p14="http://schemas.microsoft.com/office/powerpoint/2010/main" val="71381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EA5FF-CECD-4049-AB8D-91576D3E24BC}" type="slidenum">
              <a:rPr lang="en-US" smtClean="0"/>
              <a:t>1</a:t>
            </a:fld>
            <a:endParaRPr lang="en-US"/>
          </a:p>
        </p:txBody>
      </p:sp>
    </p:spTree>
    <p:extLst>
      <p:ext uri="{BB962C8B-B14F-4D97-AF65-F5344CB8AC3E}">
        <p14:creationId xmlns:p14="http://schemas.microsoft.com/office/powerpoint/2010/main" val="319282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“Connect RV”</a:t>
            </a:r>
            <a:endParaRPr lang="en-US" baseline="0" dirty="0"/>
          </a:p>
          <a:p>
            <a:r>
              <a:rPr lang="en-US" baseline="0" dirty="0"/>
              <a:t>Then demo how to add Send “CONNECT RV” to the first line in the program. </a:t>
            </a:r>
          </a:p>
          <a:p>
            <a:r>
              <a:rPr lang="en-US" baseline="0" dirty="0"/>
              <a:t>Give students time to explore with different distances to figure out.</a:t>
            </a:r>
          </a:p>
          <a:p>
            <a:r>
              <a:rPr lang="en-US" baseline="0" dirty="0"/>
              <a:t>Use [ctrl] left and [ctrl] right to move from page to page in the document.</a:t>
            </a:r>
          </a:p>
        </p:txBody>
      </p:sp>
      <p:sp>
        <p:nvSpPr>
          <p:cNvPr id="4" name="Slide Number Placeholder 3"/>
          <p:cNvSpPr>
            <a:spLocks noGrp="1"/>
          </p:cNvSpPr>
          <p:nvPr>
            <p:ph type="sldNum" sz="quarter" idx="10"/>
          </p:nvPr>
        </p:nvSpPr>
        <p:spPr/>
        <p:txBody>
          <a:bodyPr/>
          <a:lstStyle/>
          <a:p>
            <a:fld id="{98CEA5FF-CECD-4049-AB8D-91576D3E24BC}" type="slidenum">
              <a:rPr lang="en-US" smtClean="0"/>
              <a:t>17</a:t>
            </a:fld>
            <a:endParaRPr lang="en-US"/>
          </a:p>
        </p:txBody>
      </p:sp>
    </p:spTree>
    <p:extLst>
      <p:ext uri="{BB962C8B-B14F-4D97-AF65-F5344CB8AC3E}">
        <p14:creationId xmlns:p14="http://schemas.microsoft.com/office/powerpoint/2010/main" val="749559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import </a:t>
            </a:r>
            <a:r>
              <a:rPr lang="en-US" baseline="0" dirty="0" err="1"/>
              <a:t>ti_rover</a:t>
            </a:r>
            <a:r>
              <a:rPr lang="en-US" baseline="0" dirty="0"/>
              <a:t> module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Then demo how to import and how to enter the statements.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Give time to explore.</a:t>
            </a:r>
          </a:p>
          <a:p>
            <a:endParaRPr lang="en-US" baseline="0" dirty="0"/>
          </a:p>
        </p:txBody>
      </p:sp>
      <p:sp>
        <p:nvSpPr>
          <p:cNvPr id="4" name="Slide Number Placeholder 3"/>
          <p:cNvSpPr>
            <a:spLocks noGrp="1"/>
          </p:cNvSpPr>
          <p:nvPr>
            <p:ph type="sldNum" sz="quarter" idx="10"/>
          </p:nvPr>
        </p:nvSpPr>
        <p:spPr/>
        <p:txBody>
          <a:bodyPr/>
          <a:lstStyle/>
          <a:p>
            <a:fld id="{98CEA5FF-CECD-4049-AB8D-91576D3E24BC}" type="slidenum">
              <a:rPr lang="en-US" smtClean="0"/>
              <a:t>18</a:t>
            </a:fld>
            <a:endParaRPr lang="en-US"/>
          </a:p>
        </p:txBody>
      </p:sp>
    </p:spTree>
    <p:extLst>
      <p:ext uri="{BB962C8B-B14F-4D97-AF65-F5344CB8AC3E}">
        <p14:creationId xmlns:p14="http://schemas.microsoft.com/office/powerpoint/2010/main" val="388247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import </a:t>
            </a:r>
            <a:r>
              <a:rPr lang="en-US" baseline="0" dirty="0" err="1"/>
              <a:t>ti_rover</a:t>
            </a:r>
            <a:r>
              <a:rPr lang="en-US" baseline="0" dirty="0"/>
              <a:t> module</a:t>
            </a:r>
          </a:p>
          <a:p>
            <a:r>
              <a:rPr lang="en-US" baseline="0" dirty="0"/>
              <a:t>Then demo how to import and how to enter the statements.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Give time to explore.</a:t>
            </a:r>
          </a:p>
          <a:p>
            <a:endParaRPr lang="en-US" baseline="0" dirty="0"/>
          </a:p>
        </p:txBody>
      </p:sp>
      <p:sp>
        <p:nvSpPr>
          <p:cNvPr id="4" name="Slide Number Placeholder 3"/>
          <p:cNvSpPr>
            <a:spLocks noGrp="1"/>
          </p:cNvSpPr>
          <p:nvPr>
            <p:ph type="sldNum" sz="quarter" idx="10"/>
          </p:nvPr>
        </p:nvSpPr>
        <p:spPr/>
        <p:txBody>
          <a:bodyPr/>
          <a:lstStyle/>
          <a:p>
            <a:fld id="{98CEA5FF-CECD-4049-AB8D-91576D3E24BC}" type="slidenum">
              <a:rPr lang="en-US" smtClean="0"/>
              <a:t>19</a:t>
            </a:fld>
            <a:endParaRPr lang="en-US"/>
          </a:p>
        </p:txBody>
      </p:sp>
    </p:spTree>
    <p:extLst>
      <p:ext uri="{BB962C8B-B14F-4D97-AF65-F5344CB8AC3E}">
        <p14:creationId xmlns:p14="http://schemas.microsoft.com/office/powerpoint/2010/main" val="234516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drive the shape without crossing any lines and without picking up the pen.</a:t>
            </a:r>
          </a:p>
        </p:txBody>
      </p:sp>
      <p:sp>
        <p:nvSpPr>
          <p:cNvPr id="4" name="Slide Number Placeholder 3"/>
          <p:cNvSpPr>
            <a:spLocks noGrp="1"/>
          </p:cNvSpPr>
          <p:nvPr>
            <p:ph type="sldNum" sz="quarter" idx="10"/>
          </p:nvPr>
        </p:nvSpPr>
        <p:spPr/>
        <p:txBody>
          <a:bodyPr/>
          <a:lstStyle/>
          <a:p>
            <a:fld id="{98CEA5FF-CECD-4049-AB8D-91576D3E24BC}" type="slidenum">
              <a:rPr lang="en-US" smtClean="0"/>
              <a:t>22</a:t>
            </a:fld>
            <a:endParaRPr lang="en-US"/>
          </a:p>
        </p:txBody>
      </p:sp>
    </p:spTree>
    <p:extLst>
      <p:ext uri="{BB962C8B-B14F-4D97-AF65-F5344CB8AC3E}">
        <p14:creationId xmlns:p14="http://schemas.microsoft.com/office/powerpoint/2010/main" val="257861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drive the shape without crossing any lines and without picking up the pen.</a:t>
            </a:r>
          </a:p>
          <a:p>
            <a:r>
              <a:rPr lang="en-US" baseline="0" dirty="0"/>
              <a:t>Second will be to drive at least one segment in reverse direction. </a:t>
            </a:r>
          </a:p>
        </p:txBody>
      </p:sp>
      <p:sp>
        <p:nvSpPr>
          <p:cNvPr id="4" name="Slide Number Placeholder 3"/>
          <p:cNvSpPr>
            <a:spLocks noGrp="1"/>
          </p:cNvSpPr>
          <p:nvPr>
            <p:ph type="sldNum" sz="quarter" idx="10"/>
          </p:nvPr>
        </p:nvSpPr>
        <p:spPr/>
        <p:txBody>
          <a:bodyPr/>
          <a:lstStyle/>
          <a:p>
            <a:fld id="{98CEA5FF-CECD-4049-AB8D-91576D3E24BC}" type="slidenum">
              <a:rPr lang="en-US" smtClean="0"/>
              <a:t>25</a:t>
            </a:fld>
            <a:endParaRPr lang="en-US"/>
          </a:p>
        </p:txBody>
      </p:sp>
    </p:spTree>
    <p:extLst>
      <p:ext uri="{BB962C8B-B14F-4D97-AF65-F5344CB8AC3E}">
        <p14:creationId xmlns:p14="http://schemas.microsoft.com/office/powerpoint/2010/main" val="73510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t>
            </a:r>
            <a:r>
              <a:rPr lang="en-US" dirty="0"/>
              <a:t>challenge is to drive the shape without crossing any lines and without picking up the pen.</a:t>
            </a:r>
          </a:p>
          <a:p>
            <a:r>
              <a:rPr lang="en-US" baseline="0" dirty="0"/>
              <a:t>Second will be to drive at least one segment in reverse direction. </a:t>
            </a:r>
          </a:p>
        </p:txBody>
      </p:sp>
      <p:sp>
        <p:nvSpPr>
          <p:cNvPr id="4" name="Slide Number Placeholder 3"/>
          <p:cNvSpPr>
            <a:spLocks noGrp="1"/>
          </p:cNvSpPr>
          <p:nvPr>
            <p:ph type="sldNum" sz="quarter" idx="10"/>
          </p:nvPr>
        </p:nvSpPr>
        <p:spPr/>
        <p:txBody>
          <a:bodyPr/>
          <a:lstStyle/>
          <a:p>
            <a:fld id="{98CEA5FF-CECD-4049-AB8D-91576D3E24BC}" type="slidenum">
              <a:rPr lang="en-US" smtClean="0"/>
              <a:t>26</a:t>
            </a:fld>
            <a:endParaRPr lang="en-US"/>
          </a:p>
        </p:txBody>
      </p:sp>
    </p:spTree>
    <p:extLst>
      <p:ext uri="{BB962C8B-B14F-4D97-AF65-F5344CB8AC3E}">
        <p14:creationId xmlns:p14="http://schemas.microsoft.com/office/powerpoint/2010/main" val="232703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E128C58D-6045-487F-AFD8-55B6B56E9F86}"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818EA56B-ADE2-4108-BBB7-9D079231D52F}"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54174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9E359840-9455-4144-B71D-6F981C9AE7A7}"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7C4D41FB-8AAF-4D11-8BB6-75AAFC49B67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81071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939FBAFF-CC4D-42F0-81C2-FD19E881C822}"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E3BA88DA-5A08-4CD2-9E62-6592BC1C69D9}"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4234113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7ADF1D27-BCD7-4469-A8D4-06053446F4CA}"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5E6FBE99-549E-4F51-9B0C-41358EF58216}"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24471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45FAC0C3-4C6A-4ED5-A4C7-BD9E4A3E64E7}"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64565304-0C46-4D5C-961F-E41901AC2E5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421320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105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7125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2425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692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342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4611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5"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4C21E2F-7186-4F6F-AC8B-F9756EC0A499}"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652259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C3830F7D-D99B-47D7-8A1D-B07ED6463C5D}"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E62C7B48-82B4-469D-A675-F42A7755A7FD}"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425427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33AE23B3-ED6E-44C0-B7E8-C0E2A1BE8FCD}"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C19FD4A-452E-4452-B7D3-AF4CEA771EB1}"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40664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14F735AE-ED01-4689-96B5-8F406DF4DCA6}" type="datetimeFigureOut">
              <a:rPr lang="en-US">
                <a:solidFill>
                  <a:srgbClr val="525252"/>
                </a:solidFill>
              </a:rPr>
              <a:pPr defTabSz="457200">
                <a:defRPr/>
              </a:pPr>
              <a:t>2/20/23</a:t>
            </a:fld>
            <a:endParaRPr lang="en-US">
              <a:solidFill>
                <a:srgbClr val="525252"/>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0271EA9-59D3-455B-8818-B89ECA328528}"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16965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283C6230-094F-4027-81A6-86BA8ED81EC4}" type="datetimeFigureOut">
              <a:rPr lang="en-US">
                <a:solidFill>
                  <a:srgbClr val="525252"/>
                </a:solidFill>
              </a:rPr>
              <a:pPr defTabSz="457200">
                <a:defRPr/>
              </a:pPr>
              <a:t>2/20/23</a:t>
            </a:fld>
            <a:endParaRPr lang="en-US">
              <a:solidFill>
                <a:srgbClr val="525252"/>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169D96FF-B2F7-456F-AD95-43064B07E0A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32345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E28BC3DB-74DD-45E8-A86D-6E876D4DC8A4}" type="datetimeFigureOut">
              <a:rPr lang="en-US">
                <a:solidFill>
                  <a:srgbClr val="525252"/>
                </a:solidFill>
              </a:rPr>
              <a:pPr defTabSz="457200">
                <a:defRPr/>
              </a:pPr>
              <a:t>2/20/23</a:t>
            </a:fld>
            <a:endParaRPr lang="en-US">
              <a:solidFill>
                <a:srgbClr val="525252"/>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33B5B314-EB64-46E4-8D40-B826BD6422F8}"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8658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7" name="Straight Connector 6"/>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9" name="Picture 7"/>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0381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rtl="0" eaLnBrk="0" fontAlgn="base" hangingPunct="0">
        <a:spcBef>
          <a:spcPct val="0"/>
        </a:spcBef>
        <a:spcAft>
          <a:spcPct val="0"/>
        </a:spcAft>
        <a:defRPr sz="4400" kern="1200">
          <a:solidFill>
            <a:schemeClr val="accent1"/>
          </a:solidFill>
          <a:latin typeface="+mj-lt"/>
          <a:ea typeface="Myriad Pro" panose="020B0503030403020204" pitchFamily="34" charset="0"/>
          <a:cs typeface="Myriad Pro"/>
        </a:defRPr>
      </a:lvl1pPr>
      <a:lvl2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2pPr>
      <a:lvl3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3pPr>
      <a:lvl4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4pPr>
      <a:lvl5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5pPr>
      <a:lvl6pPr marL="4572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6pPr>
      <a:lvl7pPr marL="9144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7pPr>
      <a:lvl8pPr marL="13716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8pPr>
      <a:lvl9pPr marL="18288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9pPr>
    </p:titleStyle>
    <p:bodyStyle>
      <a:lvl1pPr marL="342900" indent="-342900" algn="l" rtl="0" eaLnBrk="0" fontAlgn="base" hangingPunct="0">
        <a:spcBef>
          <a:spcPct val="20000"/>
        </a:spcBef>
        <a:spcAft>
          <a:spcPct val="0"/>
        </a:spcAft>
        <a:buFont typeface="Lucida Grande"/>
        <a:buChar char="»"/>
        <a:defRPr sz="32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tem-team@ti.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14.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0.jp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3.jp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www.tistemprojects.co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5350"/>
            <a:ext cx="7772400" cy="1924050"/>
          </a:xfrm>
        </p:spPr>
        <p:txBody>
          <a:bodyPr/>
          <a:lstStyle/>
          <a:p>
            <a:r>
              <a:rPr lang="en-US" dirty="0"/>
              <a:t>Meet the TI-Rover </a:t>
            </a:r>
            <a:br>
              <a:rPr lang="en-US" dirty="0"/>
            </a:br>
            <a:r>
              <a:rPr lang="en-US" dirty="0"/>
              <a:t>with Geometry Challenges</a:t>
            </a:r>
            <a:br>
              <a:rPr lang="en-US" dirty="0"/>
            </a:br>
            <a:r>
              <a:rPr lang="en-US" sz="3200" dirty="0"/>
              <a:t>TI-</a:t>
            </a:r>
            <a:r>
              <a:rPr lang="en-US" sz="3200" dirty="0" err="1"/>
              <a:t>Nspire</a:t>
            </a:r>
            <a:r>
              <a:rPr lang="en-US" sz="3200" dirty="0"/>
              <a:t> CX Family </a:t>
            </a:r>
            <a:br>
              <a:rPr lang="en-US" sz="3200" dirty="0"/>
            </a:br>
            <a:r>
              <a:rPr lang="en-US" sz="3200" dirty="0"/>
              <a:t>TI-Basic</a:t>
            </a:r>
          </a:p>
        </p:txBody>
      </p:sp>
      <p:sp>
        <p:nvSpPr>
          <p:cNvPr id="3" name="Subtitle 2"/>
          <p:cNvSpPr>
            <a:spLocks noGrp="1"/>
          </p:cNvSpPr>
          <p:nvPr>
            <p:ph type="subTitle" idx="1"/>
          </p:nvPr>
        </p:nvSpPr>
        <p:spPr>
          <a:xfrm>
            <a:off x="762000" y="4038600"/>
            <a:ext cx="6400800" cy="1752600"/>
          </a:xfrm>
        </p:spPr>
        <p:txBody>
          <a:bodyPr/>
          <a:lstStyle/>
          <a:p>
            <a:pPr algn="l"/>
            <a:r>
              <a:rPr lang="en-US" dirty="0"/>
              <a:t>Texas Instruments</a:t>
            </a:r>
          </a:p>
          <a:p>
            <a:pPr algn="l"/>
            <a:r>
              <a:rPr lang="en-US" dirty="0"/>
              <a:t>@</a:t>
            </a:r>
            <a:r>
              <a:rPr lang="en-US" dirty="0" err="1"/>
              <a:t>ticalculators</a:t>
            </a:r>
            <a:endParaRPr lang="en-US" dirty="0"/>
          </a:p>
        </p:txBody>
      </p:sp>
      <p:sp>
        <p:nvSpPr>
          <p:cNvPr id="4" name="Subtitle 2">
            <a:extLst>
              <a:ext uri="{FF2B5EF4-FFF2-40B4-BE49-F238E27FC236}">
                <a16:creationId xmlns:a16="http://schemas.microsoft.com/office/drawing/2014/main" id="{F0C12725-1158-790F-FE21-4F88170841DD}"/>
              </a:ext>
            </a:extLst>
          </p:cNvPr>
          <p:cNvSpPr txBox="1">
            <a:spLocks/>
          </p:cNvSpPr>
          <p:nvPr/>
        </p:nvSpPr>
        <p:spPr bwMode="auto">
          <a:xfrm>
            <a:off x="4838698" y="4953000"/>
            <a:ext cx="4305302"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Lucida Grande"/>
              <a:buNone/>
              <a:defRPr sz="3200" kern="1200">
                <a:solidFill>
                  <a:schemeClr val="tx1">
                    <a:tint val="75000"/>
                  </a:schemeClr>
                </a:solidFill>
                <a:latin typeface="+mn-lt"/>
                <a:ea typeface="Myriad Pro" panose="020B0503030403020204" pitchFamily="34" charset="0"/>
                <a:cs typeface="Myriad Pro"/>
              </a:defRPr>
            </a:lvl1pPr>
            <a:lvl2pPr marL="457200" indent="0" algn="ctr" rtl="0" eaLnBrk="0" fontAlgn="base" hangingPunct="0">
              <a:spcBef>
                <a:spcPct val="20000"/>
              </a:spcBef>
              <a:spcAft>
                <a:spcPct val="0"/>
              </a:spcAft>
              <a:buFont typeface="Lucida Grande"/>
              <a:buNone/>
              <a:defRPr sz="2800" kern="1200">
                <a:solidFill>
                  <a:schemeClr val="tx1">
                    <a:tint val="75000"/>
                  </a:schemeClr>
                </a:solidFill>
                <a:latin typeface="+mn-lt"/>
                <a:ea typeface="Myriad Pro" panose="020B0503030403020204" pitchFamily="34" charset="0"/>
                <a:cs typeface="Myriad Pro"/>
              </a:defRPr>
            </a:lvl2pPr>
            <a:lvl3pPr marL="914400" indent="0" algn="ctr" rtl="0" eaLnBrk="0" fontAlgn="base" hangingPunct="0">
              <a:spcBef>
                <a:spcPct val="20000"/>
              </a:spcBef>
              <a:spcAft>
                <a:spcPct val="0"/>
              </a:spcAft>
              <a:buFont typeface="Lucida Grande"/>
              <a:buNone/>
              <a:defRPr sz="2400" kern="1200">
                <a:solidFill>
                  <a:schemeClr val="tx1">
                    <a:tint val="75000"/>
                  </a:schemeClr>
                </a:solidFill>
                <a:latin typeface="+mn-lt"/>
                <a:ea typeface="Myriad Pro" panose="020B0503030403020204" pitchFamily="34" charset="0"/>
                <a:cs typeface="Myriad Pro"/>
              </a:defRPr>
            </a:lvl3pPr>
            <a:lvl4pPr marL="1371600" indent="0" algn="ctr" rtl="0" eaLnBrk="0" fontAlgn="base" hangingPunct="0">
              <a:spcBef>
                <a:spcPct val="20000"/>
              </a:spcBef>
              <a:spcAft>
                <a:spcPct val="0"/>
              </a:spcAft>
              <a:buFont typeface="Lucida Grande"/>
              <a:buNone/>
              <a:defRPr sz="2000" kern="1200">
                <a:solidFill>
                  <a:schemeClr val="tx1">
                    <a:tint val="75000"/>
                  </a:schemeClr>
                </a:solidFill>
                <a:latin typeface="+mn-lt"/>
                <a:ea typeface="Myriad Pro" panose="020B0503030403020204" pitchFamily="34" charset="0"/>
                <a:cs typeface="Myriad Pro"/>
              </a:defRPr>
            </a:lvl4pPr>
            <a:lvl5pPr marL="1828800" indent="0" algn="ctr" rtl="0" eaLnBrk="0" fontAlgn="base" hangingPunct="0">
              <a:spcBef>
                <a:spcPct val="20000"/>
              </a:spcBef>
              <a:spcAft>
                <a:spcPct val="0"/>
              </a:spcAft>
              <a:buFont typeface="Lucida Grande"/>
              <a:buNone/>
              <a:defRPr sz="2000" kern="1200">
                <a:solidFill>
                  <a:schemeClr val="tx1">
                    <a:tint val="75000"/>
                  </a:schemeClr>
                </a:solidFill>
                <a:latin typeface="+mn-lt"/>
                <a:ea typeface="Myriad Pro" panose="020B0503030403020204" pitchFamily="34" charset="0"/>
                <a:cs typeface="Myriad Pro"/>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hlinkClick r:id="" action="ppaction://noaction"/>
            </a:endParaRPr>
          </a:p>
          <a:p>
            <a:r>
              <a:rPr lang="en-US" sz="2800" dirty="0">
                <a:hlinkClick r:id="" action="ppaction://noaction"/>
              </a:rPr>
              <a:t>www.TIstemProjects.com</a:t>
            </a:r>
            <a:r>
              <a:rPr lang="en-US" sz="2800" dirty="0"/>
              <a:t> </a:t>
            </a:r>
          </a:p>
        </p:txBody>
      </p:sp>
      <p:pic>
        <p:nvPicPr>
          <p:cNvPr id="5" name="Picture 4">
            <a:extLst>
              <a:ext uri="{FF2B5EF4-FFF2-40B4-BE49-F238E27FC236}">
                <a16:creationId xmlns:a16="http://schemas.microsoft.com/office/drawing/2014/main" id="{F73C8C53-1FB5-40E6-E725-347229B435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3276600"/>
            <a:ext cx="2133600" cy="2133600"/>
          </a:xfrm>
          <a:prstGeom prst="rect">
            <a:avLst/>
          </a:prstGeom>
        </p:spPr>
      </p:pic>
      <p:sp>
        <p:nvSpPr>
          <p:cNvPr id="6" name="TextBox 5">
            <a:extLst>
              <a:ext uri="{FF2B5EF4-FFF2-40B4-BE49-F238E27FC236}">
                <a16:creationId xmlns:a16="http://schemas.microsoft.com/office/drawing/2014/main" id="{C5A96F73-79E7-2446-A068-70FD59208E7D}"/>
              </a:ext>
            </a:extLst>
          </p:cNvPr>
          <p:cNvSpPr txBox="1"/>
          <p:nvPr/>
        </p:nvSpPr>
        <p:spPr>
          <a:xfrm>
            <a:off x="62432" y="6488668"/>
            <a:ext cx="4509568" cy="369332"/>
          </a:xfrm>
          <a:prstGeom prst="rect">
            <a:avLst/>
          </a:prstGeom>
          <a:noFill/>
        </p:spPr>
        <p:txBody>
          <a:bodyPr wrap="none" rtlCol="0">
            <a:spAutoFit/>
          </a:bodyPr>
          <a:lstStyle/>
          <a:p>
            <a:r>
              <a:rPr lang="en-US" dirty="0"/>
              <a:t>Contact </a:t>
            </a:r>
            <a:r>
              <a:rPr lang="en-US" dirty="0">
                <a:hlinkClick r:id="rId4"/>
              </a:rPr>
              <a:t>stem-team@ti.com</a:t>
            </a:r>
            <a:r>
              <a:rPr lang="en-US" dirty="0"/>
              <a:t> with questions</a:t>
            </a:r>
          </a:p>
        </p:txBody>
      </p:sp>
    </p:spTree>
    <p:extLst>
      <p:ext uri="{BB962C8B-B14F-4D97-AF65-F5344CB8AC3E}">
        <p14:creationId xmlns:p14="http://schemas.microsoft.com/office/powerpoint/2010/main" val="3505695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990600"/>
          </a:xfrm>
        </p:spPr>
        <p:txBody>
          <a:bodyPr/>
          <a:lstStyle/>
          <a:p>
            <a:r>
              <a:rPr lang="en-US" sz="4000" dirty="0"/>
              <a:t>Creating a new TI-</a:t>
            </a:r>
            <a:r>
              <a:rPr lang="en-US" sz="4000" dirty="0" err="1"/>
              <a:t>Nspire</a:t>
            </a:r>
            <a:r>
              <a:rPr lang="en-US" sz="4000" dirty="0"/>
              <a:t> document</a:t>
            </a:r>
          </a:p>
        </p:txBody>
      </p:sp>
      <p:pic>
        <p:nvPicPr>
          <p:cNvPr id="5" name="Picture 4" descr="A screenshot of a calculator&#10;&#10;Description automatically generated">
            <a:extLst>
              <a:ext uri="{FF2B5EF4-FFF2-40B4-BE49-F238E27FC236}">
                <a16:creationId xmlns:a16="http://schemas.microsoft.com/office/drawing/2014/main" id="{6A652A9D-743D-414C-B920-3E7348745BA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28600" y="1363247"/>
            <a:ext cx="1827413" cy="2743201"/>
          </a:xfrm>
          <a:prstGeom prst="rect">
            <a:avLst/>
          </a:prstGeom>
          <a:ln w="25400">
            <a:solidFill>
              <a:schemeClr val="tx1"/>
            </a:solidFill>
          </a:ln>
        </p:spPr>
      </p:pic>
      <p:sp>
        <p:nvSpPr>
          <p:cNvPr id="9" name="TextBox 8">
            <a:extLst>
              <a:ext uri="{FF2B5EF4-FFF2-40B4-BE49-F238E27FC236}">
                <a16:creationId xmlns:a16="http://schemas.microsoft.com/office/drawing/2014/main" id="{FBF8B926-7017-E84E-8CE8-537D000B344D}"/>
              </a:ext>
            </a:extLst>
          </p:cNvPr>
          <p:cNvSpPr txBox="1"/>
          <p:nvPr/>
        </p:nvSpPr>
        <p:spPr>
          <a:xfrm>
            <a:off x="108309" y="4262735"/>
            <a:ext cx="2076209" cy="461665"/>
          </a:xfrm>
          <a:prstGeom prst="rect">
            <a:avLst/>
          </a:prstGeom>
          <a:noFill/>
        </p:spPr>
        <p:txBody>
          <a:bodyPr wrap="none" rtlCol="0">
            <a:spAutoFit/>
          </a:bodyPr>
          <a:lstStyle/>
          <a:p>
            <a:r>
              <a:rPr lang="en-US" sz="1200" dirty="0"/>
              <a:t>Press the </a:t>
            </a:r>
            <a:r>
              <a:rPr lang="en-US" sz="1200" b="1" dirty="0"/>
              <a:t>[home/on] </a:t>
            </a:r>
            <a:r>
              <a:rPr lang="en-US" sz="1200" dirty="0"/>
              <a:t>key to</a:t>
            </a:r>
          </a:p>
          <a:p>
            <a:r>
              <a:rPr lang="en-US" sz="1200" dirty="0"/>
              <a:t>display the home screen. </a:t>
            </a:r>
            <a:endParaRPr lang="en-US" sz="1200" b="1" dirty="0"/>
          </a:p>
        </p:txBody>
      </p:sp>
      <p:cxnSp>
        <p:nvCxnSpPr>
          <p:cNvPr id="17" name="Straight Arrow Connector 16">
            <a:extLst>
              <a:ext uri="{FF2B5EF4-FFF2-40B4-BE49-F238E27FC236}">
                <a16:creationId xmlns:a16="http://schemas.microsoft.com/office/drawing/2014/main" id="{CD558C21-CD5D-444F-B71E-41FF714459F9}"/>
              </a:ext>
            </a:extLst>
          </p:cNvPr>
          <p:cNvCxnSpPr>
            <a:cxnSpLocks/>
          </p:cNvCxnSpPr>
          <p:nvPr/>
        </p:nvCxnSpPr>
        <p:spPr>
          <a:xfrm>
            <a:off x="1219200" y="1439447"/>
            <a:ext cx="457200" cy="330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37953F-649B-BA46-A5DA-AB06961DA89A}"/>
              </a:ext>
            </a:extLst>
          </p:cNvPr>
          <p:cNvSpPr txBox="1"/>
          <p:nvPr/>
        </p:nvSpPr>
        <p:spPr>
          <a:xfrm>
            <a:off x="2652873" y="3549533"/>
            <a:ext cx="2645276" cy="461665"/>
          </a:xfrm>
          <a:prstGeom prst="rect">
            <a:avLst/>
          </a:prstGeom>
          <a:noFill/>
        </p:spPr>
        <p:txBody>
          <a:bodyPr wrap="none" rtlCol="0">
            <a:spAutoFit/>
          </a:bodyPr>
          <a:lstStyle/>
          <a:p>
            <a:r>
              <a:rPr lang="en-US" sz="1200" dirty="0"/>
              <a:t>Use </a:t>
            </a:r>
            <a:r>
              <a:rPr lang="en-US" sz="1200" b="1" dirty="0"/>
              <a:t>arrow keys </a:t>
            </a:r>
            <a:r>
              <a:rPr lang="en-US" sz="1200" dirty="0"/>
              <a:t>and </a:t>
            </a:r>
            <a:r>
              <a:rPr lang="en-US" sz="1200" b="1" dirty="0"/>
              <a:t>[enter] </a:t>
            </a:r>
            <a:r>
              <a:rPr lang="en-US" sz="1200" dirty="0"/>
              <a:t>or</a:t>
            </a:r>
          </a:p>
          <a:p>
            <a:r>
              <a:rPr lang="en-US" sz="1200" dirty="0"/>
              <a:t>Press </a:t>
            </a:r>
            <a:r>
              <a:rPr lang="en-US" sz="1200" b="1" dirty="0"/>
              <a:t>[1] </a:t>
            </a:r>
            <a:r>
              <a:rPr lang="en-US" sz="1200" dirty="0"/>
              <a:t>to select 1 New document.</a:t>
            </a:r>
          </a:p>
        </p:txBody>
      </p:sp>
      <p:pic>
        <p:nvPicPr>
          <p:cNvPr id="3" name="Picture 2">
            <a:extLst>
              <a:ext uri="{FF2B5EF4-FFF2-40B4-BE49-F238E27FC236}">
                <a16:creationId xmlns:a16="http://schemas.microsoft.com/office/drawing/2014/main" id="{AC70056B-3BA4-E24D-B39B-3C78C9A73988}"/>
              </a:ext>
            </a:extLst>
          </p:cNvPr>
          <p:cNvPicPr>
            <a:picLocks noChangeAspect="1"/>
          </p:cNvPicPr>
          <p:nvPr/>
        </p:nvPicPr>
        <p:blipFill>
          <a:blip r:embed="rId3"/>
          <a:stretch>
            <a:fillRect/>
          </a:stretch>
        </p:blipFill>
        <p:spPr>
          <a:xfrm>
            <a:off x="2655621" y="1316468"/>
            <a:ext cx="2906979" cy="2180234"/>
          </a:xfrm>
          <a:prstGeom prst="rect">
            <a:avLst/>
          </a:prstGeom>
        </p:spPr>
      </p:pic>
      <p:pic>
        <p:nvPicPr>
          <p:cNvPr id="4" name="Picture 3">
            <a:extLst>
              <a:ext uri="{FF2B5EF4-FFF2-40B4-BE49-F238E27FC236}">
                <a16:creationId xmlns:a16="http://schemas.microsoft.com/office/drawing/2014/main" id="{FA2E2B07-546F-C242-B726-0ED35A9A1E5B}"/>
              </a:ext>
            </a:extLst>
          </p:cNvPr>
          <p:cNvPicPr>
            <a:picLocks noChangeAspect="1"/>
          </p:cNvPicPr>
          <p:nvPr/>
        </p:nvPicPr>
        <p:blipFill>
          <a:blip r:embed="rId4"/>
          <a:stretch>
            <a:fillRect/>
          </a:stretch>
        </p:blipFill>
        <p:spPr>
          <a:xfrm>
            <a:off x="5939866" y="1316468"/>
            <a:ext cx="2895600" cy="2171700"/>
          </a:xfrm>
          <a:prstGeom prst="rect">
            <a:avLst/>
          </a:prstGeom>
        </p:spPr>
      </p:pic>
      <p:sp>
        <p:nvSpPr>
          <p:cNvPr id="39" name="TextBox 38">
            <a:extLst>
              <a:ext uri="{FF2B5EF4-FFF2-40B4-BE49-F238E27FC236}">
                <a16:creationId xmlns:a16="http://schemas.microsoft.com/office/drawing/2014/main" id="{86D10C43-C433-C749-8F0E-C93F0D270319}"/>
              </a:ext>
            </a:extLst>
          </p:cNvPr>
          <p:cNvSpPr txBox="1"/>
          <p:nvPr/>
        </p:nvSpPr>
        <p:spPr>
          <a:xfrm>
            <a:off x="5939866" y="3580971"/>
            <a:ext cx="2294218" cy="461665"/>
          </a:xfrm>
          <a:prstGeom prst="rect">
            <a:avLst/>
          </a:prstGeom>
          <a:noFill/>
        </p:spPr>
        <p:txBody>
          <a:bodyPr wrap="none" rtlCol="0">
            <a:spAutoFit/>
          </a:bodyPr>
          <a:lstStyle/>
          <a:p>
            <a:r>
              <a:rPr lang="en-US" sz="1200" dirty="0"/>
              <a:t>See next slide for steps to add </a:t>
            </a:r>
          </a:p>
          <a:p>
            <a:r>
              <a:rPr lang="en-US" sz="1200" dirty="0"/>
              <a:t>a program.</a:t>
            </a:r>
          </a:p>
        </p:txBody>
      </p:sp>
      <p:sp>
        <p:nvSpPr>
          <p:cNvPr id="13" name="TextBox 12">
            <a:extLst>
              <a:ext uri="{FF2B5EF4-FFF2-40B4-BE49-F238E27FC236}">
                <a16:creationId xmlns:a16="http://schemas.microsoft.com/office/drawing/2014/main" id="{8B246A6E-9936-5946-A0A5-CC00AA982817}"/>
              </a:ext>
            </a:extLst>
          </p:cNvPr>
          <p:cNvSpPr txBox="1"/>
          <p:nvPr/>
        </p:nvSpPr>
        <p:spPr>
          <a:xfrm>
            <a:off x="228600" y="992572"/>
            <a:ext cx="269626" cy="276999"/>
          </a:xfrm>
          <a:prstGeom prst="rect">
            <a:avLst/>
          </a:prstGeom>
          <a:noFill/>
          <a:ln w="19050">
            <a:solidFill>
              <a:schemeClr val="tx1"/>
            </a:solidFill>
          </a:ln>
        </p:spPr>
        <p:txBody>
          <a:bodyPr wrap="none" rtlCol="0">
            <a:spAutoFit/>
          </a:bodyPr>
          <a:lstStyle/>
          <a:p>
            <a:r>
              <a:rPr lang="en-US" sz="1200" dirty="0"/>
              <a:t>1</a:t>
            </a:r>
          </a:p>
        </p:txBody>
      </p:sp>
      <p:sp>
        <p:nvSpPr>
          <p:cNvPr id="14" name="TextBox 13">
            <a:extLst>
              <a:ext uri="{FF2B5EF4-FFF2-40B4-BE49-F238E27FC236}">
                <a16:creationId xmlns:a16="http://schemas.microsoft.com/office/drawing/2014/main" id="{18A11466-D462-D444-9BFB-0C68195E4CBB}"/>
              </a:ext>
            </a:extLst>
          </p:cNvPr>
          <p:cNvSpPr txBox="1"/>
          <p:nvPr/>
        </p:nvSpPr>
        <p:spPr>
          <a:xfrm>
            <a:off x="2652873" y="980760"/>
            <a:ext cx="269626" cy="276999"/>
          </a:xfrm>
          <a:prstGeom prst="rect">
            <a:avLst/>
          </a:prstGeom>
          <a:noFill/>
          <a:ln w="19050">
            <a:solidFill>
              <a:schemeClr val="tx1"/>
            </a:solidFill>
          </a:ln>
        </p:spPr>
        <p:txBody>
          <a:bodyPr wrap="none" rtlCol="0">
            <a:spAutoFit/>
          </a:bodyPr>
          <a:lstStyle/>
          <a:p>
            <a:r>
              <a:rPr lang="en-US" sz="1200" dirty="0"/>
              <a:t>2</a:t>
            </a:r>
          </a:p>
        </p:txBody>
      </p:sp>
      <p:sp>
        <p:nvSpPr>
          <p:cNvPr id="15" name="TextBox 14">
            <a:extLst>
              <a:ext uri="{FF2B5EF4-FFF2-40B4-BE49-F238E27FC236}">
                <a16:creationId xmlns:a16="http://schemas.microsoft.com/office/drawing/2014/main" id="{30C9E021-6FC6-E341-AD80-DEDF3AF7CABE}"/>
              </a:ext>
            </a:extLst>
          </p:cNvPr>
          <p:cNvSpPr txBox="1"/>
          <p:nvPr/>
        </p:nvSpPr>
        <p:spPr>
          <a:xfrm>
            <a:off x="5951877" y="992572"/>
            <a:ext cx="269626" cy="276999"/>
          </a:xfrm>
          <a:prstGeom prst="rect">
            <a:avLst/>
          </a:prstGeom>
          <a:noFill/>
          <a:ln w="19050">
            <a:solidFill>
              <a:schemeClr val="tx1"/>
            </a:solidFill>
          </a:ln>
        </p:spPr>
        <p:txBody>
          <a:bodyPr wrap="none" rtlCol="0">
            <a:spAutoFit/>
          </a:bodyPr>
          <a:lstStyle/>
          <a:p>
            <a:r>
              <a:rPr lang="en-US" sz="1200" dirty="0"/>
              <a:t>3</a:t>
            </a:r>
          </a:p>
        </p:txBody>
      </p:sp>
    </p:spTree>
    <p:extLst>
      <p:ext uri="{BB962C8B-B14F-4D97-AF65-F5344CB8AC3E}">
        <p14:creationId xmlns:p14="http://schemas.microsoft.com/office/powerpoint/2010/main" val="95626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Text, table&#10;&#10;Description automatically generated">
            <a:extLst>
              <a:ext uri="{FF2B5EF4-FFF2-40B4-BE49-F238E27FC236}">
                <a16:creationId xmlns:a16="http://schemas.microsoft.com/office/drawing/2014/main" id="{7266B7A2-DF4B-AE41-8316-EAB19411ACD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727964" y="2945865"/>
            <a:ext cx="1614788" cy="1211091"/>
          </a:xfrm>
          <a:prstGeom prst="rect">
            <a:avLst/>
          </a:prstGeom>
        </p:spPr>
      </p:pic>
      <p:pic>
        <p:nvPicPr>
          <p:cNvPr id="34" name="Picture 33" descr="Graphical user interface, text, application, email&#10;&#10;Description automatically generated">
            <a:extLst>
              <a:ext uri="{FF2B5EF4-FFF2-40B4-BE49-F238E27FC236}">
                <a16:creationId xmlns:a16="http://schemas.microsoft.com/office/drawing/2014/main" id="{DE733056-B73E-CE43-BE85-D5DD61D439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37690" y="3597369"/>
            <a:ext cx="2078891" cy="1559168"/>
          </a:xfrm>
          <a:prstGeom prst="rect">
            <a:avLst/>
          </a:prstGeom>
        </p:spPr>
      </p:pic>
      <p:pic>
        <p:nvPicPr>
          <p:cNvPr id="32" name="Picture 31" descr="Text&#10;&#10;Description automatically generated">
            <a:extLst>
              <a:ext uri="{FF2B5EF4-FFF2-40B4-BE49-F238E27FC236}">
                <a16:creationId xmlns:a16="http://schemas.microsoft.com/office/drawing/2014/main" id="{DA36E5D9-F3DB-DC4E-B44D-C53EBF3C849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55725" y="3550763"/>
            <a:ext cx="1616515" cy="1212386"/>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567D1C8C-116F-8A49-9379-E324F91BDD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711" y="4117880"/>
            <a:ext cx="2025456" cy="151909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8C3618F6-7997-F24D-956A-ACE0E2AEEFC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40790" y="847067"/>
            <a:ext cx="2022998" cy="1517249"/>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B3CEDB5F-019F-8644-8CD1-1E6F3FDBA8F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08299" y="903189"/>
            <a:ext cx="2011788" cy="1508841"/>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Creating a Rover Program</a:t>
            </a:r>
          </a:p>
        </p:txBody>
      </p:sp>
      <p:sp>
        <p:nvSpPr>
          <p:cNvPr id="9" name="TextBox 8">
            <a:extLst>
              <a:ext uri="{FF2B5EF4-FFF2-40B4-BE49-F238E27FC236}">
                <a16:creationId xmlns:a16="http://schemas.microsoft.com/office/drawing/2014/main" id="{FBF8B926-7017-E84E-8CE8-537D000B344D}"/>
              </a:ext>
            </a:extLst>
          </p:cNvPr>
          <p:cNvSpPr txBox="1"/>
          <p:nvPr/>
        </p:nvSpPr>
        <p:spPr>
          <a:xfrm>
            <a:off x="-29790" y="2971800"/>
            <a:ext cx="2403222" cy="600164"/>
          </a:xfrm>
          <a:prstGeom prst="rect">
            <a:avLst/>
          </a:prstGeom>
          <a:noFill/>
        </p:spPr>
        <p:txBody>
          <a:bodyPr wrap="none" rtlCol="0">
            <a:spAutoFit/>
          </a:bodyPr>
          <a:lstStyle/>
          <a:p>
            <a:r>
              <a:rPr lang="en-US" sz="1100" dirty="0"/>
              <a:t>Note: You can also add a new page</a:t>
            </a:r>
          </a:p>
          <a:p>
            <a:r>
              <a:rPr lang="en-US" sz="1100" dirty="0"/>
              <a:t>to the document by pressing</a:t>
            </a:r>
          </a:p>
          <a:p>
            <a:r>
              <a:rPr lang="en-US" sz="1100" b="1" dirty="0">
                <a:solidFill>
                  <a:srgbClr val="0070C0"/>
                </a:solidFill>
              </a:rPr>
              <a:t>[</a:t>
            </a:r>
            <a:r>
              <a:rPr lang="en-US" sz="1100" b="1" dirty="0" err="1">
                <a:solidFill>
                  <a:srgbClr val="0070C0"/>
                </a:solidFill>
              </a:rPr>
              <a:t>ctlr</a:t>
            </a:r>
            <a:r>
              <a:rPr lang="en-US" sz="1100" b="1" dirty="0">
                <a:solidFill>
                  <a:srgbClr val="0070C0"/>
                </a:solidFill>
              </a:rPr>
              <a:t>] </a:t>
            </a:r>
            <a:r>
              <a:rPr lang="en-US" sz="1100" b="1" dirty="0"/>
              <a:t>[doc] </a:t>
            </a:r>
            <a:r>
              <a:rPr lang="en-US" sz="1100" b="1" dirty="0">
                <a:solidFill>
                  <a:srgbClr val="0070C0"/>
                </a:solidFill>
              </a:rPr>
              <a:t>+page</a:t>
            </a:r>
            <a:r>
              <a:rPr lang="en-US" sz="1100" b="1" dirty="0"/>
              <a:t>.</a:t>
            </a:r>
          </a:p>
        </p:txBody>
      </p:sp>
      <p:pic>
        <p:nvPicPr>
          <p:cNvPr id="18" name="Picture 17">
            <a:extLst>
              <a:ext uri="{FF2B5EF4-FFF2-40B4-BE49-F238E27FC236}">
                <a16:creationId xmlns:a16="http://schemas.microsoft.com/office/drawing/2014/main" id="{7682F98F-63D0-8449-AFB2-3ECE5254F7B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1030" y="903189"/>
            <a:ext cx="2015180" cy="1511385"/>
          </a:xfrm>
          <a:prstGeom prst="rect">
            <a:avLst/>
          </a:prstGeom>
        </p:spPr>
      </p:pic>
      <p:sp>
        <p:nvSpPr>
          <p:cNvPr id="19" name="TextBox 18">
            <a:extLst>
              <a:ext uri="{FF2B5EF4-FFF2-40B4-BE49-F238E27FC236}">
                <a16:creationId xmlns:a16="http://schemas.microsoft.com/office/drawing/2014/main" id="{9A37953F-649B-BA46-A5DA-AB06961DA89A}"/>
              </a:ext>
            </a:extLst>
          </p:cNvPr>
          <p:cNvSpPr txBox="1"/>
          <p:nvPr/>
        </p:nvSpPr>
        <p:spPr>
          <a:xfrm>
            <a:off x="-9348" y="2438400"/>
            <a:ext cx="2295348" cy="430887"/>
          </a:xfrm>
          <a:prstGeom prst="rect">
            <a:avLst/>
          </a:prstGeom>
          <a:noFill/>
        </p:spPr>
        <p:txBody>
          <a:bodyPr wrap="square" rtlCol="0">
            <a:spAutoFit/>
          </a:bodyPr>
          <a:lstStyle/>
          <a:p>
            <a:r>
              <a:rPr lang="en-US" sz="1100" dirty="0"/>
              <a:t>Press </a:t>
            </a:r>
            <a:r>
              <a:rPr lang="en-US" sz="1100" b="1" dirty="0"/>
              <a:t>[menu] </a:t>
            </a:r>
            <a:r>
              <a:rPr lang="en-US" sz="1100" dirty="0"/>
              <a:t>to bring up a menu</a:t>
            </a:r>
          </a:p>
          <a:p>
            <a:r>
              <a:rPr lang="en-US" sz="1100" dirty="0"/>
              <a:t>of applications to add to the page.</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438400"/>
            <a:ext cx="2271586" cy="769441"/>
          </a:xfrm>
          <a:prstGeom prst="rect">
            <a:avLst/>
          </a:prstGeom>
          <a:noFill/>
        </p:spPr>
        <p:txBody>
          <a:bodyPr wrap="square" rtlCol="0">
            <a:spAutoFit/>
          </a:bodyPr>
          <a:lstStyle/>
          <a:p>
            <a:r>
              <a:rPr lang="en-US" sz="1100" dirty="0"/>
              <a:t>Press </a:t>
            </a:r>
            <a:r>
              <a:rPr lang="en-US" sz="1100" b="1" dirty="0"/>
              <a:t>down arrow </a:t>
            </a:r>
            <a:r>
              <a:rPr lang="en-US" sz="1100" dirty="0"/>
              <a:t>repeatedly then press </a:t>
            </a:r>
            <a:r>
              <a:rPr lang="en-US" sz="1100" b="1" dirty="0"/>
              <a:t>[enter] </a:t>
            </a:r>
            <a:r>
              <a:rPr lang="en-US" sz="1100" dirty="0"/>
              <a:t>or </a:t>
            </a:r>
          </a:p>
          <a:p>
            <a:r>
              <a:rPr lang="en-US" sz="1100" dirty="0"/>
              <a:t>press</a:t>
            </a:r>
            <a:r>
              <a:rPr lang="en-US" sz="1100" b="1" dirty="0"/>
              <a:t> [9] </a:t>
            </a:r>
            <a:r>
              <a:rPr lang="en-US" sz="1100" dirty="0"/>
              <a:t>to select Add Program Editor.</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481707"/>
            <a:ext cx="1640697" cy="430887"/>
          </a:xfrm>
          <a:prstGeom prst="rect">
            <a:avLst/>
          </a:prstGeom>
          <a:noFill/>
        </p:spPr>
        <p:txBody>
          <a:bodyPr wrap="square" rtlCol="0">
            <a:spAutoFit/>
          </a:bodyPr>
          <a:lstStyle/>
          <a:p>
            <a:r>
              <a:rPr lang="en-US" sz="1100" dirty="0"/>
              <a:t>Select 1: New by pressing </a:t>
            </a:r>
            <a:r>
              <a:rPr lang="en-US" sz="1100" b="1" dirty="0"/>
              <a:t>[enter] </a:t>
            </a:r>
            <a:r>
              <a:rPr lang="en-US" sz="1100" dirty="0"/>
              <a:t>or </a:t>
            </a:r>
            <a:r>
              <a:rPr lang="en-US" sz="1100" b="1" dirty="0"/>
              <a:t>[1]</a:t>
            </a:r>
          </a:p>
        </p:txBody>
      </p:sp>
      <p:sp>
        <p:nvSpPr>
          <p:cNvPr id="27" name="TextBox 26">
            <a:extLst>
              <a:ext uri="{FF2B5EF4-FFF2-40B4-BE49-F238E27FC236}">
                <a16:creationId xmlns:a16="http://schemas.microsoft.com/office/drawing/2014/main" id="{A5A1A78E-CD81-2447-B0FA-C1BE92676B99}"/>
              </a:ext>
            </a:extLst>
          </p:cNvPr>
          <p:cNvSpPr txBox="1"/>
          <p:nvPr/>
        </p:nvSpPr>
        <p:spPr>
          <a:xfrm>
            <a:off x="6785960" y="2399769"/>
            <a:ext cx="1787669" cy="430887"/>
          </a:xfrm>
          <a:prstGeom prst="rect">
            <a:avLst/>
          </a:prstGeom>
          <a:noFill/>
        </p:spPr>
        <p:txBody>
          <a:bodyPr wrap="none" rtlCol="0">
            <a:spAutoFit/>
          </a:bodyPr>
          <a:lstStyle/>
          <a:p>
            <a:r>
              <a:rPr lang="en-US" sz="1100" dirty="0"/>
              <a:t>Enter your program name</a:t>
            </a:r>
          </a:p>
          <a:p>
            <a:r>
              <a:rPr lang="en-US" sz="1100" dirty="0"/>
              <a:t>and press </a:t>
            </a:r>
            <a:r>
              <a:rPr lang="en-US" sz="1100" b="1" dirty="0"/>
              <a:t>[enter]</a:t>
            </a:r>
            <a:r>
              <a:rPr lang="en-US" sz="1100" dirty="0"/>
              <a:t>.</a:t>
            </a:r>
          </a:p>
        </p:txBody>
      </p:sp>
      <p:sp>
        <p:nvSpPr>
          <p:cNvPr id="31" name="TextBox 30">
            <a:extLst>
              <a:ext uri="{FF2B5EF4-FFF2-40B4-BE49-F238E27FC236}">
                <a16:creationId xmlns:a16="http://schemas.microsoft.com/office/drawing/2014/main" id="{A37787E2-A9A2-344E-9301-18C3801F1F00}"/>
              </a:ext>
            </a:extLst>
          </p:cNvPr>
          <p:cNvSpPr txBox="1"/>
          <p:nvPr/>
        </p:nvSpPr>
        <p:spPr>
          <a:xfrm>
            <a:off x="25401" y="5717124"/>
            <a:ext cx="1976726" cy="430887"/>
          </a:xfrm>
          <a:prstGeom prst="rect">
            <a:avLst/>
          </a:prstGeom>
          <a:noFill/>
        </p:spPr>
        <p:txBody>
          <a:bodyPr wrap="square" rtlCol="0">
            <a:spAutoFit/>
          </a:bodyPr>
          <a:lstStyle/>
          <a:p>
            <a:r>
              <a:rPr lang="en-US" sz="1100" dirty="0"/>
              <a:t>You begin on a blank program line.</a:t>
            </a:r>
          </a:p>
        </p:txBody>
      </p:sp>
      <p:sp>
        <p:nvSpPr>
          <p:cNvPr id="28" name="TextBox 27">
            <a:extLst>
              <a:ext uri="{FF2B5EF4-FFF2-40B4-BE49-F238E27FC236}">
                <a16:creationId xmlns:a16="http://schemas.microsoft.com/office/drawing/2014/main" id="{A08E6D36-7E1C-944A-8CFF-6C572FC8F70F}"/>
              </a:ext>
            </a:extLst>
          </p:cNvPr>
          <p:cNvSpPr txBox="1"/>
          <p:nvPr/>
        </p:nvSpPr>
        <p:spPr>
          <a:xfrm>
            <a:off x="2187761" y="5748328"/>
            <a:ext cx="2384239" cy="430887"/>
          </a:xfrm>
          <a:prstGeom prst="rect">
            <a:avLst/>
          </a:prstGeom>
          <a:noFill/>
        </p:spPr>
        <p:txBody>
          <a:bodyPr wrap="square" rtlCol="0">
            <a:spAutoFit/>
          </a:bodyPr>
          <a:lstStyle/>
          <a:p>
            <a:r>
              <a:rPr lang="en-US" sz="1100" dirty="0"/>
              <a:t>Press </a:t>
            </a:r>
            <a:r>
              <a:rPr lang="en-US" sz="1100" b="1" dirty="0"/>
              <a:t>[menu] </a:t>
            </a:r>
            <a:r>
              <a:rPr lang="en-US" sz="1100" dirty="0"/>
              <a:t>then</a:t>
            </a:r>
            <a:r>
              <a:rPr lang="en-US" sz="1100" b="1" dirty="0"/>
              <a:t> [8] </a:t>
            </a:r>
            <a:r>
              <a:rPr lang="en-US" sz="1100" dirty="0"/>
              <a:t>Hub </a:t>
            </a:r>
            <a:r>
              <a:rPr lang="en-US" sz="1100" b="1" dirty="0"/>
              <a:t>[7] </a:t>
            </a:r>
            <a:r>
              <a:rPr lang="en-US" sz="1100" dirty="0"/>
              <a:t>Rover (RV) </a:t>
            </a:r>
            <a:r>
              <a:rPr lang="en-US" sz="1100" b="1" dirty="0"/>
              <a:t>[8] </a:t>
            </a:r>
            <a:r>
              <a:rPr lang="en-US" sz="1100" dirty="0"/>
              <a:t>Send “Connect RV”</a:t>
            </a:r>
          </a:p>
        </p:txBody>
      </p:sp>
      <p:sp>
        <p:nvSpPr>
          <p:cNvPr id="38" name="TextBox 37">
            <a:extLst>
              <a:ext uri="{FF2B5EF4-FFF2-40B4-BE49-F238E27FC236}">
                <a16:creationId xmlns:a16="http://schemas.microsoft.com/office/drawing/2014/main" id="{C6553368-7BA0-854B-AE47-563D52818C75}"/>
              </a:ext>
            </a:extLst>
          </p:cNvPr>
          <p:cNvSpPr txBox="1"/>
          <p:nvPr/>
        </p:nvSpPr>
        <p:spPr>
          <a:xfrm>
            <a:off x="4454949" y="5170862"/>
            <a:ext cx="2139737" cy="1107996"/>
          </a:xfrm>
          <a:prstGeom prst="rect">
            <a:avLst/>
          </a:prstGeom>
          <a:noFill/>
        </p:spPr>
        <p:txBody>
          <a:bodyPr wrap="square" rtlCol="0">
            <a:spAutoFit/>
          </a:bodyPr>
          <a:lstStyle/>
          <a:p>
            <a:r>
              <a:rPr lang="en-US" sz="1100" dirty="0"/>
              <a:t>The Connect RV command </a:t>
            </a:r>
          </a:p>
          <a:p>
            <a:r>
              <a:rPr lang="en-US" sz="1100" dirty="0"/>
              <a:t>is required at the beginning of every Rover program. </a:t>
            </a:r>
            <a:r>
              <a:rPr lang="en-US" sz="1100" b="1" dirty="0"/>
              <a:t>Note: Right arrow </a:t>
            </a:r>
            <a:r>
              <a:rPr lang="en-US" sz="1100" dirty="0"/>
              <a:t>to the end of the line and press </a:t>
            </a:r>
            <a:r>
              <a:rPr lang="en-US" sz="1100" b="1" dirty="0"/>
              <a:t>[enter] </a:t>
            </a:r>
            <a:r>
              <a:rPr lang="en-US" sz="1100" dirty="0"/>
              <a:t>to complete the statement.</a:t>
            </a:r>
          </a:p>
        </p:txBody>
      </p:sp>
      <p:sp>
        <p:nvSpPr>
          <p:cNvPr id="42" name="TextBox 41">
            <a:extLst>
              <a:ext uri="{FF2B5EF4-FFF2-40B4-BE49-F238E27FC236}">
                <a16:creationId xmlns:a16="http://schemas.microsoft.com/office/drawing/2014/main" id="{422CA11F-B269-DC41-8F86-7623063A417E}"/>
              </a:ext>
            </a:extLst>
          </p:cNvPr>
          <p:cNvSpPr txBox="1"/>
          <p:nvPr/>
        </p:nvSpPr>
        <p:spPr>
          <a:xfrm>
            <a:off x="6629184" y="4919036"/>
            <a:ext cx="2514816" cy="1446550"/>
          </a:xfrm>
          <a:prstGeom prst="rect">
            <a:avLst/>
          </a:prstGeom>
          <a:noFill/>
        </p:spPr>
        <p:txBody>
          <a:bodyPr wrap="square" rtlCol="0">
            <a:spAutoFit/>
          </a:bodyPr>
          <a:lstStyle/>
          <a:p>
            <a:r>
              <a:rPr lang="en-US" sz="1100" dirty="0"/>
              <a:t>Press </a:t>
            </a:r>
            <a:r>
              <a:rPr lang="en-US" sz="1100" b="1" dirty="0"/>
              <a:t>[menu] </a:t>
            </a:r>
            <a:r>
              <a:rPr lang="en-US" sz="1100" dirty="0"/>
              <a:t>then</a:t>
            </a:r>
            <a:r>
              <a:rPr lang="en-US" sz="1100" b="1" dirty="0"/>
              <a:t> [8] </a:t>
            </a:r>
            <a:r>
              <a:rPr lang="en-US" sz="1100" dirty="0"/>
              <a:t>Hub</a:t>
            </a:r>
            <a:r>
              <a:rPr lang="en-US" sz="1100" b="1" dirty="0"/>
              <a:t> </a:t>
            </a:r>
            <a:r>
              <a:rPr lang="en-US" sz="1100" dirty="0"/>
              <a:t> </a:t>
            </a:r>
            <a:r>
              <a:rPr lang="en-US" sz="1100" b="1" dirty="0"/>
              <a:t>[7] </a:t>
            </a:r>
            <a:r>
              <a:rPr lang="en-US" sz="1100" dirty="0"/>
              <a:t>Rover (RV) </a:t>
            </a:r>
            <a:r>
              <a:rPr lang="en-US" sz="1100" b="1" dirty="0"/>
              <a:t>[1] </a:t>
            </a:r>
            <a:r>
              <a:rPr lang="en-US" sz="1100" dirty="0"/>
              <a:t>Drive RV </a:t>
            </a:r>
            <a:r>
              <a:rPr lang="en-US" sz="1100" b="1" dirty="0"/>
              <a:t>[1] </a:t>
            </a:r>
            <a:r>
              <a:rPr lang="en-US" sz="1100" dirty="0"/>
              <a:t>FORWARD to paste to the edit line. Type a value for units to drive. </a:t>
            </a:r>
            <a:r>
              <a:rPr lang="en-US" sz="1100" b="1" dirty="0"/>
              <a:t>Right arrow </a:t>
            </a:r>
            <a:r>
              <a:rPr lang="en-US" sz="1100" dirty="0"/>
              <a:t>to the end of the line and press </a:t>
            </a:r>
            <a:r>
              <a:rPr lang="en-US" sz="1100" b="1" dirty="0"/>
              <a:t>[enter] </a:t>
            </a:r>
            <a:r>
              <a:rPr lang="en-US" sz="1100" dirty="0"/>
              <a:t>to complete the statement.</a:t>
            </a:r>
          </a:p>
          <a:p>
            <a:r>
              <a:rPr lang="en-US" sz="1100" dirty="0"/>
              <a:t>Press </a:t>
            </a:r>
            <a:r>
              <a:rPr lang="en-US" sz="1100" b="1" dirty="0"/>
              <a:t>[ctrl] [R] </a:t>
            </a:r>
            <a:r>
              <a:rPr lang="en-US" sz="1100" dirty="0"/>
              <a:t>to run the program in a calculator app on the next page.</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571489"/>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570068"/>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579142"/>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837487" y="517725"/>
            <a:ext cx="269626" cy="276999"/>
          </a:xfrm>
          <a:prstGeom prst="rect">
            <a:avLst/>
          </a:prstGeom>
          <a:noFill/>
          <a:ln w="19050">
            <a:solidFill>
              <a:schemeClr val="tx1"/>
            </a:solidFill>
          </a:ln>
        </p:spPr>
        <p:txBody>
          <a:bodyPr wrap="none" rtlCol="0">
            <a:spAutoFit/>
          </a:bodyPr>
          <a:lstStyle/>
          <a:p>
            <a:r>
              <a:rPr lang="en-US" sz="1200" dirty="0"/>
              <a:t>4</a:t>
            </a:r>
          </a:p>
        </p:txBody>
      </p:sp>
      <p:sp>
        <p:nvSpPr>
          <p:cNvPr id="44" name="TextBox 43">
            <a:extLst>
              <a:ext uri="{FF2B5EF4-FFF2-40B4-BE49-F238E27FC236}">
                <a16:creationId xmlns:a16="http://schemas.microsoft.com/office/drawing/2014/main" id="{2F95D7AD-9813-B64D-A749-33CFA539FC49}"/>
              </a:ext>
            </a:extLst>
          </p:cNvPr>
          <p:cNvSpPr txBox="1"/>
          <p:nvPr/>
        </p:nvSpPr>
        <p:spPr>
          <a:xfrm>
            <a:off x="72335" y="3780514"/>
            <a:ext cx="269626" cy="276999"/>
          </a:xfrm>
          <a:prstGeom prst="rect">
            <a:avLst/>
          </a:prstGeom>
          <a:noFill/>
          <a:ln w="19050">
            <a:solidFill>
              <a:schemeClr val="tx1"/>
            </a:solidFill>
          </a:ln>
        </p:spPr>
        <p:txBody>
          <a:bodyPr wrap="none" rtlCol="0">
            <a:spAutoFit/>
          </a:bodyPr>
          <a:lstStyle/>
          <a:p>
            <a:r>
              <a:rPr lang="en-US" sz="1200" dirty="0"/>
              <a:t>5</a:t>
            </a:r>
          </a:p>
        </p:txBody>
      </p:sp>
      <p:sp>
        <p:nvSpPr>
          <p:cNvPr id="45" name="TextBox 44">
            <a:extLst>
              <a:ext uri="{FF2B5EF4-FFF2-40B4-BE49-F238E27FC236}">
                <a16:creationId xmlns:a16="http://schemas.microsoft.com/office/drawing/2014/main" id="{AE41FCA4-8454-0B44-8F72-179130417249}"/>
              </a:ext>
            </a:extLst>
          </p:cNvPr>
          <p:cNvSpPr txBox="1"/>
          <p:nvPr/>
        </p:nvSpPr>
        <p:spPr>
          <a:xfrm>
            <a:off x="2346497" y="3219774"/>
            <a:ext cx="269626" cy="276999"/>
          </a:xfrm>
          <a:prstGeom prst="rect">
            <a:avLst/>
          </a:prstGeom>
          <a:noFill/>
          <a:ln w="19050">
            <a:solidFill>
              <a:schemeClr val="tx1"/>
            </a:solidFill>
          </a:ln>
        </p:spPr>
        <p:txBody>
          <a:bodyPr wrap="none" rtlCol="0">
            <a:spAutoFit/>
          </a:bodyPr>
          <a:lstStyle/>
          <a:p>
            <a:r>
              <a:rPr lang="en-US" sz="1200" dirty="0"/>
              <a:t>6</a:t>
            </a:r>
          </a:p>
        </p:txBody>
      </p:sp>
      <p:sp>
        <p:nvSpPr>
          <p:cNvPr id="46" name="TextBox 45">
            <a:extLst>
              <a:ext uri="{FF2B5EF4-FFF2-40B4-BE49-F238E27FC236}">
                <a16:creationId xmlns:a16="http://schemas.microsoft.com/office/drawing/2014/main" id="{1ABA806A-1C81-F449-8402-D7B0FD8EA029}"/>
              </a:ext>
            </a:extLst>
          </p:cNvPr>
          <p:cNvSpPr txBox="1"/>
          <p:nvPr/>
        </p:nvSpPr>
        <p:spPr>
          <a:xfrm>
            <a:off x="4572000" y="3219774"/>
            <a:ext cx="269626" cy="276999"/>
          </a:xfrm>
          <a:prstGeom prst="rect">
            <a:avLst/>
          </a:prstGeom>
          <a:noFill/>
          <a:ln w="19050">
            <a:solidFill>
              <a:schemeClr val="tx1"/>
            </a:solidFill>
          </a:ln>
        </p:spPr>
        <p:txBody>
          <a:bodyPr wrap="square" rtlCol="0">
            <a:spAutoFit/>
          </a:bodyPr>
          <a:lstStyle/>
          <a:p>
            <a:r>
              <a:rPr lang="en-US" sz="1200" dirty="0"/>
              <a:t>7</a:t>
            </a:r>
          </a:p>
        </p:txBody>
      </p:sp>
      <p:sp>
        <p:nvSpPr>
          <p:cNvPr id="47" name="TextBox 46">
            <a:extLst>
              <a:ext uri="{FF2B5EF4-FFF2-40B4-BE49-F238E27FC236}">
                <a16:creationId xmlns:a16="http://schemas.microsoft.com/office/drawing/2014/main" id="{3D5D3322-9356-4947-A084-8C3BAEBAF058}"/>
              </a:ext>
            </a:extLst>
          </p:cNvPr>
          <p:cNvSpPr txBox="1"/>
          <p:nvPr/>
        </p:nvSpPr>
        <p:spPr>
          <a:xfrm>
            <a:off x="6295647" y="3070513"/>
            <a:ext cx="269626" cy="276999"/>
          </a:xfrm>
          <a:prstGeom prst="rect">
            <a:avLst/>
          </a:prstGeom>
          <a:noFill/>
          <a:ln w="19050">
            <a:solidFill>
              <a:schemeClr val="tx1"/>
            </a:solidFill>
          </a:ln>
        </p:spPr>
        <p:txBody>
          <a:bodyPr wrap="none" rtlCol="0">
            <a:spAutoFit/>
          </a:bodyPr>
          <a:lstStyle/>
          <a:p>
            <a:r>
              <a:rPr lang="en-US" sz="1200" dirty="0"/>
              <a:t>8</a:t>
            </a:r>
          </a:p>
        </p:txBody>
      </p:sp>
      <p:pic>
        <p:nvPicPr>
          <p:cNvPr id="12" name="Picture 11" descr="Graphical user interface, text, application&#10;&#10;Description automatically generated">
            <a:extLst>
              <a:ext uri="{FF2B5EF4-FFF2-40B4-BE49-F238E27FC236}">
                <a16:creationId xmlns:a16="http://schemas.microsoft.com/office/drawing/2014/main" id="{3BCDA392-5005-994B-8A70-D298994C243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379195" y="877450"/>
            <a:ext cx="2015180" cy="1511385"/>
          </a:xfrm>
          <a:prstGeom prst="rect">
            <a:avLst/>
          </a:prstGeom>
        </p:spPr>
      </p:pic>
      <p:pic>
        <p:nvPicPr>
          <p:cNvPr id="29" name="Picture 28" descr="Text&#10;&#10;Description automatically generated">
            <a:extLst>
              <a:ext uri="{FF2B5EF4-FFF2-40B4-BE49-F238E27FC236}">
                <a16:creationId xmlns:a16="http://schemas.microsoft.com/office/drawing/2014/main" id="{28C5AC90-A241-404F-8612-AC70D56801C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38434" y="4393268"/>
            <a:ext cx="1616515" cy="1212386"/>
          </a:xfrm>
          <a:prstGeom prst="rect">
            <a:avLst/>
          </a:prstGeom>
        </p:spPr>
      </p:pic>
      <p:pic>
        <p:nvPicPr>
          <p:cNvPr id="51" name="Picture 50" descr="Graphical user interface, text, application&#10;&#10;Description automatically generated">
            <a:extLst>
              <a:ext uri="{FF2B5EF4-FFF2-40B4-BE49-F238E27FC236}">
                <a16:creationId xmlns:a16="http://schemas.microsoft.com/office/drawing/2014/main" id="{837BC2F2-924C-584F-9A0E-24C8CBA5071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320337" y="3696826"/>
            <a:ext cx="1614788" cy="1211091"/>
          </a:xfrm>
          <a:prstGeom prst="rect">
            <a:avLst/>
          </a:prstGeom>
        </p:spPr>
      </p:pic>
    </p:spTree>
    <p:extLst>
      <p:ext uri="{BB962C8B-B14F-4D97-AF65-F5344CB8AC3E}">
        <p14:creationId xmlns:p14="http://schemas.microsoft.com/office/powerpoint/2010/main" val="149884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5709BC39-6757-164E-94C0-EA8233468DF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21498" y="747355"/>
            <a:ext cx="1686943" cy="1265207"/>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FFFBDC6A-3EFA-4042-A857-D15E944EA5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200" y="1105318"/>
            <a:ext cx="2012290" cy="1509218"/>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Running a 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9" y="2685127"/>
            <a:ext cx="2607072" cy="2970044"/>
          </a:xfrm>
          <a:prstGeom prst="rect">
            <a:avLst/>
          </a:prstGeom>
          <a:noFill/>
        </p:spPr>
        <p:txBody>
          <a:bodyPr wrap="square" rtlCol="0">
            <a:spAutoFit/>
          </a:bodyPr>
          <a:lstStyle/>
          <a:p>
            <a:r>
              <a:rPr lang="en-US" sz="1100" dirty="0"/>
              <a:t>Press </a:t>
            </a:r>
            <a:r>
              <a:rPr lang="en-US" sz="1100" b="1" dirty="0"/>
              <a:t>[ctrl] [R] </a:t>
            </a:r>
            <a:r>
              <a:rPr lang="en-US" sz="1100" dirty="0"/>
              <a:t>to paste the program name ready to run in a Calculator app on the next page. </a:t>
            </a:r>
          </a:p>
          <a:p>
            <a:endParaRPr lang="en-US" sz="1100" dirty="0"/>
          </a:p>
          <a:p>
            <a:r>
              <a:rPr lang="en-US" sz="1100" dirty="0"/>
              <a:t>Note: </a:t>
            </a:r>
            <a:r>
              <a:rPr lang="en-US" sz="1100" b="1" dirty="0"/>
              <a:t>[ctrl] [R] </a:t>
            </a:r>
            <a:r>
              <a:rPr lang="en-US" sz="1100" dirty="0"/>
              <a:t>also checks syntax and stores program changes. </a:t>
            </a:r>
            <a:r>
              <a:rPr lang="en-US" sz="1100" b="1" dirty="0"/>
              <a:t>[ctrl] [B] is another option for checking syntax and storing. </a:t>
            </a:r>
            <a:r>
              <a:rPr lang="en-US" sz="1100" dirty="0"/>
              <a:t> * before the program name indicates that changes have not been stored.</a:t>
            </a:r>
          </a:p>
          <a:p>
            <a:endParaRPr lang="en-US" sz="1100" dirty="0"/>
          </a:p>
          <a:p>
            <a:r>
              <a:rPr lang="en-US" sz="1100" dirty="0"/>
              <a:t>Before running the program </a:t>
            </a:r>
          </a:p>
          <a:p>
            <a:r>
              <a:rPr lang="en-US" sz="1100" dirty="0"/>
              <a:t>make sure that</a:t>
            </a:r>
          </a:p>
          <a:p>
            <a:r>
              <a:rPr lang="en-US" sz="1100" dirty="0"/>
              <a:t>- Rover is connected to the calculator</a:t>
            </a:r>
          </a:p>
          <a:p>
            <a:r>
              <a:rPr lang="en-US" sz="1100" dirty="0"/>
              <a:t>- Rover is switched on</a:t>
            </a:r>
          </a:p>
          <a:p>
            <a:r>
              <a:rPr lang="en-US" sz="1100" dirty="0"/>
              <a:t>- Rover is on a flat surface ready to roll</a:t>
            </a:r>
          </a:p>
          <a:p>
            <a:endParaRPr lang="en-US" sz="1100" dirty="0"/>
          </a:p>
        </p:txBody>
      </p:sp>
      <p:sp>
        <p:nvSpPr>
          <p:cNvPr id="23" name="TextBox 22">
            <a:extLst>
              <a:ext uri="{FF2B5EF4-FFF2-40B4-BE49-F238E27FC236}">
                <a16:creationId xmlns:a16="http://schemas.microsoft.com/office/drawing/2014/main" id="{CF38707C-69B2-8B42-AC04-74C4836DEE78}"/>
              </a:ext>
            </a:extLst>
          </p:cNvPr>
          <p:cNvSpPr txBox="1"/>
          <p:nvPr/>
        </p:nvSpPr>
        <p:spPr>
          <a:xfrm>
            <a:off x="2833069" y="2682699"/>
            <a:ext cx="2463800" cy="938719"/>
          </a:xfrm>
          <a:prstGeom prst="rect">
            <a:avLst/>
          </a:prstGeom>
          <a:noFill/>
        </p:spPr>
        <p:txBody>
          <a:bodyPr wrap="square" rtlCol="0">
            <a:spAutoFit/>
          </a:bodyPr>
          <a:lstStyle/>
          <a:p>
            <a:r>
              <a:rPr lang="en-US" sz="1100" dirty="0"/>
              <a:t>Press </a:t>
            </a:r>
            <a:r>
              <a:rPr lang="en-US" sz="1100" b="1" dirty="0"/>
              <a:t>[enter]</a:t>
            </a:r>
            <a:r>
              <a:rPr lang="en-US" sz="1100" dirty="0"/>
              <a:t> to run your program in the Calculator app.</a:t>
            </a:r>
          </a:p>
          <a:p>
            <a:endParaRPr lang="en-US" sz="1100" dirty="0"/>
          </a:p>
          <a:p>
            <a:r>
              <a:rPr lang="en-US" sz="1100" dirty="0"/>
              <a:t>You can re-run the program in the Calculator app by pressing </a:t>
            </a:r>
            <a:r>
              <a:rPr lang="en-US" sz="1100" b="1" dirty="0"/>
              <a:t>[enter]</a:t>
            </a:r>
            <a:r>
              <a:rPr lang="en-US" sz="1100" dirty="0"/>
              <a:t>.</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765189"/>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819400" y="765189"/>
            <a:ext cx="269626" cy="276999"/>
          </a:xfrm>
          <a:prstGeom prst="rect">
            <a:avLst/>
          </a:prstGeom>
          <a:noFill/>
          <a:ln w="19050">
            <a:solidFill>
              <a:schemeClr val="tx1"/>
            </a:solidFill>
          </a:ln>
        </p:spPr>
        <p:txBody>
          <a:bodyPr wrap="none" rtlCol="0">
            <a:spAutoFit/>
          </a:bodyPr>
          <a:lstStyle/>
          <a:p>
            <a:r>
              <a:rPr lang="en-US" sz="1200" dirty="0"/>
              <a:t>2</a:t>
            </a:r>
          </a:p>
        </p:txBody>
      </p:sp>
      <p:pic>
        <p:nvPicPr>
          <p:cNvPr id="2050" name="Picture 2">
            <a:extLst>
              <a:ext uri="{FF2B5EF4-FFF2-40B4-BE49-F238E27FC236}">
                <a16:creationId xmlns:a16="http://schemas.microsoft.com/office/drawing/2014/main" id="{59ED8A69-1164-CD42-B1A3-EDE5E31713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17959" y="4072573"/>
            <a:ext cx="2920841" cy="1947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F07262D-6017-244C-8B85-7CE3F9888A4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40241" y="4085510"/>
            <a:ext cx="2920840" cy="1950195"/>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68493F76-06CB-BC48-9F4B-AC170DE679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47480" y="1256136"/>
            <a:ext cx="1610108" cy="1207581"/>
          </a:xfrm>
          <a:prstGeom prst="rect">
            <a:avLst/>
          </a:prstGeom>
        </p:spPr>
      </p:pic>
    </p:spTree>
    <p:extLst>
      <p:ext uri="{BB962C8B-B14F-4D97-AF65-F5344CB8AC3E}">
        <p14:creationId xmlns:p14="http://schemas.microsoft.com/office/powerpoint/2010/main" val="244070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 text, application&#10;&#10;Description automatically generated">
            <a:extLst>
              <a:ext uri="{FF2B5EF4-FFF2-40B4-BE49-F238E27FC236}">
                <a16:creationId xmlns:a16="http://schemas.microsoft.com/office/drawing/2014/main" id="{84E78A2C-26E7-7C45-B4F2-DEB4CE0A16F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693480" y="3527093"/>
            <a:ext cx="1686943" cy="1265207"/>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63E3721F-3ECA-B843-ACC0-B31928EE64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335" y="3829026"/>
            <a:ext cx="2057400" cy="1543050"/>
          </a:xfrm>
          <a:prstGeom prst="rect">
            <a:avLst/>
          </a:prstGeom>
        </p:spPr>
      </p:pic>
      <p:pic>
        <p:nvPicPr>
          <p:cNvPr id="15" name="Picture 14" descr="Graphical user interface, text, application, email&#10;&#10;Description automatically generated">
            <a:extLst>
              <a:ext uri="{FF2B5EF4-FFF2-40B4-BE49-F238E27FC236}">
                <a16:creationId xmlns:a16="http://schemas.microsoft.com/office/drawing/2014/main" id="{17C00A65-C6B5-3449-8DF1-48D8992FAEB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4619" y="838553"/>
            <a:ext cx="2085539" cy="156415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7758A610-B2BE-3740-BA2D-89AC9DDA69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58041" y="911122"/>
            <a:ext cx="2022382" cy="1516787"/>
          </a:xfrm>
          <a:prstGeom prst="rect">
            <a:avLst/>
          </a:prstGeom>
        </p:spPr>
      </p:pic>
      <p:pic>
        <p:nvPicPr>
          <p:cNvPr id="21" name="Picture 20" descr="Graphical user interface, text, application&#10;&#10;Description automatically generated">
            <a:extLst>
              <a:ext uri="{FF2B5EF4-FFF2-40B4-BE49-F238E27FC236}">
                <a16:creationId xmlns:a16="http://schemas.microsoft.com/office/drawing/2014/main" id="{7F00A1BD-A269-6F44-A6E1-5388624C238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036" y="957041"/>
            <a:ext cx="2022382" cy="1516787"/>
          </a:xfrm>
          <a:prstGeom prst="rect">
            <a:avLst/>
          </a:prstGeom>
        </p:spPr>
      </p:pic>
      <p:pic>
        <p:nvPicPr>
          <p:cNvPr id="3" name="Picture 2">
            <a:extLst>
              <a:ext uri="{FF2B5EF4-FFF2-40B4-BE49-F238E27FC236}">
                <a16:creationId xmlns:a16="http://schemas.microsoft.com/office/drawing/2014/main" id="{62A055F9-9874-C447-A421-66B0D3C4FF9E}"/>
              </a:ext>
            </a:extLst>
          </p:cNvPr>
          <p:cNvPicPr>
            <a:picLocks noChangeAspect="1"/>
          </p:cNvPicPr>
          <p:nvPr/>
        </p:nvPicPr>
        <p:blipFill>
          <a:blip r:embed="rId7"/>
          <a:stretch>
            <a:fillRect/>
          </a:stretch>
        </p:blipFill>
        <p:spPr>
          <a:xfrm>
            <a:off x="4572000" y="901523"/>
            <a:ext cx="2057400" cy="1549400"/>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Editing a 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491427"/>
            <a:ext cx="2295348" cy="430887"/>
          </a:xfrm>
          <a:prstGeom prst="rect">
            <a:avLst/>
          </a:prstGeom>
          <a:noFill/>
        </p:spPr>
        <p:txBody>
          <a:bodyPr wrap="square" rtlCol="0">
            <a:spAutoFit/>
          </a:bodyPr>
          <a:lstStyle/>
          <a:p>
            <a:r>
              <a:rPr lang="en-US" sz="1100" dirty="0"/>
              <a:t>Press </a:t>
            </a:r>
            <a:r>
              <a:rPr lang="en-US" sz="1100" b="1" dirty="0"/>
              <a:t>[ctrl] left </a:t>
            </a:r>
            <a:r>
              <a:rPr lang="en-US" sz="1100" dirty="0"/>
              <a:t>to go back to your editor page.</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486166"/>
            <a:ext cx="2271586" cy="600164"/>
          </a:xfrm>
          <a:prstGeom prst="rect">
            <a:avLst/>
          </a:prstGeom>
          <a:noFill/>
        </p:spPr>
        <p:txBody>
          <a:bodyPr wrap="square" rtlCol="0">
            <a:spAutoFit/>
          </a:bodyPr>
          <a:lstStyle/>
          <a:p>
            <a:r>
              <a:rPr lang="en-US" sz="1100" dirty="0"/>
              <a:t>Use the arrow keys to position the cursor to change the value of the forward distance.</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481707"/>
            <a:ext cx="1640697" cy="430887"/>
          </a:xfrm>
          <a:prstGeom prst="rect">
            <a:avLst/>
          </a:prstGeom>
          <a:noFill/>
        </p:spPr>
        <p:txBody>
          <a:bodyPr wrap="square" rtlCol="0">
            <a:spAutoFit/>
          </a:bodyPr>
          <a:lstStyle/>
          <a:p>
            <a:r>
              <a:rPr lang="en-US" sz="1100" dirty="0"/>
              <a:t>Press </a:t>
            </a:r>
            <a:r>
              <a:rPr lang="en-US" sz="1100" b="1" dirty="0"/>
              <a:t>[del] </a:t>
            </a:r>
            <a:r>
              <a:rPr lang="en-US" sz="1100" dirty="0"/>
              <a:t>to backspace over the 3.</a:t>
            </a:r>
          </a:p>
        </p:txBody>
      </p:sp>
      <p:sp>
        <p:nvSpPr>
          <p:cNvPr id="27" name="TextBox 26">
            <a:extLst>
              <a:ext uri="{FF2B5EF4-FFF2-40B4-BE49-F238E27FC236}">
                <a16:creationId xmlns:a16="http://schemas.microsoft.com/office/drawing/2014/main" id="{A5A1A78E-CD81-2447-B0FA-C1BE92676B99}"/>
              </a:ext>
            </a:extLst>
          </p:cNvPr>
          <p:cNvSpPr txBox="1"/>
          <p:nvPr/>
        </p:nvSpPr>
        <p:spPr>
          <a:xfrm>
            <a:off x="6785960" y="2399769"/>
            <a:ext cx="2270173" cy="769441"/>
          </a:xfrm>
          <a:prstGeom prst="rect">
            <a:avLst/>
          </a:prstGeom>
          <a:noFill/>
        </p:spPr>
        <p:txBody>
          <a:bodyPr wrap="none" rtlCol="0">
            <a:spAutoFit/>
          </a:bodyPr>
          <a:lstStyle/>
          <a:p>
            <a:r>
              <a:rPr lang="en-US" sz="1100" dirty="0"/>
              <a:t>Type in a new value for distance,</a:t>
            </a:r>
          </a:p>
          <a:p>
            <a:r>
              <a:rPr lang="en-US" sz="1100" b="1" dirty="0"/>
              <a:t>right arrow </a:t>
            </a:r>
            <a:r>
              <a:rPr lang="en-US" sz="1100" dirty="0"/>
              <a:t>to the end of the line,</a:t>
            </a:r>
          </a:p>
          <a:p>
            <a:r>
              <a:rPr lang="en-US" sz="1100" dirty="0"/>
              <a:t>then </a:t>
            </a:r>
            <a:r>
              <a:rPr lang="en-US" sz="1100" b="1" dirty="0"/>
              <a:t>[enter] </a:t>
            </a:r>
            <a:r>
              <a:rPr lang="en-US" sz="1100" dirty="0"/>
              <a:t>to move to the next</a:t>
            </a:r>
          </a:p>
          <a:p>
            <a:r>
              <a:rPr lang="en-US" sz="1100" dirty="0"/>
              <a:t>line.</a:t>
            </a:r>
          </a:p>
        </p:txBody>
      </p:sp>
      <p:sp>
        <p:nvSpPr>
          <p:cNvPr id="31" name="TextBox 30">
            <a:extLst>
              <a:ext uri="{FF2B5EF4-FFF2-40B4-BE49-F238E27FC236}">
                <a16:creationId xmlns:a16="http://schemas.microsoft.com/office/drawing/2014/main" id="{A37787E2-A9A2-344E-9301-18C3801F1F00}"/>
              </a:ext>
            </a:extLst>
          </p:cNvPr>
          <p:cNvSpPr txBox="1"/>
          <p:nvPr/>
        </p:nvSpPr>
        <p:spPr>
          <a:xfrm>
            <a:off x="25401" y="5441810"/>
            <a:ext cx="1976726" cy="769441"/>
          </a:xfrm>
          <a:prstGeom prst="rect">
            <a:avLst/>
          </a:prstGeom>
          <a:noFill/>
        </p:spPr>
        <p:txBody>
          <a:bodyPr wrap="square" rtlCol="0">
            <a:spAutoFit/>
          </a:bodyPr>
          <a:lstStyle/>
          <a:p>
            <a:r>
              <a:rPr lang="en-US" sz="1100" dirty="0"/>
              <a:t>Press </a:t>
            </a:r>
            <a:r>
              <a:rPr lang="en-US" sz="1100" b="1" dirty="0"/>
              <a:t>[ctrl] [R] </a:t>
            </a:r>
            <a:r>
              <a:rPr lang="en-US" sz="1100" dirty="0"/>
              <a:t>to paste the program name ready to run in a Calculator app on the next page.</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571489"/>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570068"/>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579142"/>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837487" y="517725"/>
            <a:ext cx="269626" cy="276999"/>
          </a:xfrm>
          <a:prstGeom prst="rect">
            <a:avLst/>
          </a:prstGeom>
          <a:noFill/>
          <a:ln w="19050">
            <a:solidFill>
              <a:schemeClr val="tx1"/>
            </a:solidFill>
          </a:ln>
        </p:spPr>
        <p:txBody>
          <a:bodyPr wrap="none" rtlCol="0">
            <a:spAutoFit/>
          </a:bodyPr>
          <a:lstStyle/>
          <a:p>
            <a:r>
              <a:rPr lang="en-US" sz="1200" dirty="0"/>
              <a:t>4</a:t>
            </a:r>
          </a:p>
        </p:txBody>
      </p:sp>
      <p:sp>
        <p:nvSpPr>
          <p:cNvPr id="44" name="TextBox 43">
            <a:extLst>
              <a:ext uri="{FF2B5EF4-FFF2-40B4-BE49-F238E27FC236}">
                <a16:creationId xmlns:a16="http://schemas.microsoft.com/office/drawing/2014/main" id="{2F95D7AD-9813-B64D-A749-33CFA539FC49}"/>
              </a:ext>
            </a:extLst>
          </p:cNvPr>
          <p:cNvSpPr txBox="1"/>
          <p:nvPr/>
        </p:nvSpPr>
        <p:spPr>
          <a:xfrm>
            <a:off x="72335" y="3505200"/>
            <a:ext cx="269626" cy="276999"/>
          </a:xfrm>
          <a:prstGeom prst="rect">
            <a:avLst/>
          </a:prstGeom>
          <a:noFill/>
          <a:ln w="19050">
            <a:solidFill>
              <a:schemeClr val="tx1"/>
            </a:solidFill>
          </a:ln>
        </p:spPr>
        <p:txBody>
          <a:bodyPr wrap="none" rtlCol="0">
            <a:spAutoFit/>
          </a:bodyPr>
          <a:lstStyle/>
          <a:p>
            <a:r>
              <a:rPr lang="en-US" sz="1200" dirty="0"/>
              <a:t>5</a:t>
            </a:r>
          </a:p>
        </p:txBody>
      </p:sp>
      <p:sp>
        <p:nvSpPr>
          <p:cNvPr id="45" name="TextBox 44">
            <a:extLst>
              <a:ext uri="{FF2B5EF4-FFF2-40B4-BE49-F238E27FC236}">
                <a16:creationId xmlns:a16="http://schemas.microsoft.com/office/drawing/2014/main" id="{AE41FCA4-8454-0B44-8F72-179130417249}"/>
              </a:ext>
            </a:extLst>
          </p:cNvPr>
          <p:cNvSpPr txBox="1"/>
          <p:nvPr/>
        </p:nvSpPr>
        <p:spPr>
          <a:xfrm>
            <a:off x="2328097" y="3517046"/>
            <a:ext cx="269626" cy="276999"/>
          </a:xfrm>
          <a:prstGeom prst="rect">
            <a:avLst/>
          </a:prstGeom>
          <a:noFill/>
          <a:ln w="19050">
            <a:solidFill>
              <a:schemeClr val="tx1"/>
            </a:solidFill>
          </a:ln>
        </p:spPr>
        <p:txBody>
          <a:bodyPr wrap="none" rtlCol="0">
            <a:spAutoFit/>
          </a:bodyPr>
          <a:lstStyle/>
          <a:p>
            <a:r>
              <a:rPr lang="en-US" sz="1200" dirty="0"/>
              <a:t>6</a:t>
            </a:r>
          </a:p>
        </p:txBody>
      </p:sp>
      <p:pic>
        <p:nvPicPr>
          <p:cNvPr id="13" name="Picture 12" descr="Graphical user interface, text, application, email&#10;&#10;Description automatically generated">
            <a:extLst>
              <a:ext uri="{FF2B5EF4-FFF2-40B4-BE49-F238E27FC236}">
                <a16:creationId xmlns:a16="http://schemas.microsoft.com/office/drawing/2014/main" id="{7718FB0A-D17D-0840-86FE-A5B67F80828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584112" y="883093"/>
            <a:ext cx="2055873" cy="1541905"/>
          </a:xfrm>
          <a:prstGeom prst="rect">
            <a:avLst/>
          </a:prstGeom>
        </p:spPr>
      </p:pic>
      <p:pic>
        <p:nvPicPr>
          <p:cNvPr id="25" name="Picture 24" descr="Graphical user interface, text, application&#10;&#10;Description automatically generated">
            <a:extLst>
              <a:ext uri="{FF2B5EF4-FFF2-40B4-BE49-F238E27FC236}">
                <a16:creationId xmlns:a16="http://schemas.microsoft.com/office/drawing/2014/main" id="{322DDF4A-99BE-164A-ABB3-BFF29F1BEE1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034207" y="4032373"/>
            <a:ext cx="1672198" cy="1254149"/>
          </a:xfrm>
          <a:prstGeom prst="rect">
            <a:avLst/>
          </a:prstGeom>
        </p:spPr>
      </p:pic>
      <p:sp>
        <p:nvSpPr>
          <p:cNvPr id="37" name="TextBox 36">
            <a:extLst>
              <a:ext uri="{FF2B5EF4-FFF2-40B4-BE49-F238E27FC236}">
                <a16:creationId xmlns:a16="http://schemas.microsoft.com/office/drawing/2014/main" id="{57B060D8-1924-864C-B241-455DA8D9578C}"/>
              </a:ext>
            </a:extLst>
          </p:cNvPr>
          <p:cNvSpPr txBox="1"/>
          <p:nvPr/>
        </p:nvSpPr>
        <p:spPr>
          <a:xfrm>
            <a:off x="2635966" y="5467582"/>
            <a:ext cx="2463800" cy="430887"/>
          </a:xfrm>
          <a:prstGeom prst="rect">
            <a:avLst/>
          </a:prstGeom>
          <a:noFill/>
        </p:spPr>
        <p:txBody>
          <a:bodyPr wrap="square" rtlCol="0">
            <a:spAutoFit/>
          </a:bodyPr>
          <a:lstStyle/>
          <a:p>
            <a:r>
              <a:rPr lang="en-US" sz="1100" dirty="0"/>
              <a:t>Press </a:t>
            </a:r>
            <a:r>
              <a:rPr lang="en-US" sz="1100" b="1" dirty="0"/>
              <a:t>[enter]</a:t>
            </a:r>
            <a:r>
              <a:rPr lang="en-US" sz="1100" dirty="0"/>
              <a:t> to run your program in the Calculator app.</a:t>
            </a:r>
          </a:p>
        </p:txBody>
      </p:sp>
    </p:spTree>
    <p:extLst>
      <p:ext uri="{BB962C8B-B14F-4D97-AF65-F5344CB8AC3E}">
        <p14:creationId xmlns:p14="http://schemas.microsoft.com/office/powerpoint/2010/main" val="242832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03D62-6C29-5649-B6BF-04E7B60246A0}"/>
              </a:ext>
            </a:extLst>
          </p:cNvPr>
          <p:cNvPicPr>
            <a:picLocks noChangeAspect="1"/>
          </p:cNvPicPr>
          <p:nvPr/>
        </p:nvPicPr>
        <p:blipFill>
          <a:blip r:embed="rId2"/>
          <a:stretch>
            <a:fillRect/>
          </a:stretch>
        </p:blipFill>
        <p:spPr>
          <a:xfrm>
            <a:off x="6972300" y="1262842"/>
            <a:ext cx="2035289" cy="1526467"/>
          </a:xfrm>
          <a:prstGeom prst="rect">
            <a:avLst/>
          </a:prstGeom>
        </p:spPr>
      </p:pic>
      <p:pic>
        <p:nvPicPr>
          <p:cNvPr id="10" name="Picture 9">
            <a:extLst>
              <a:ext uri="{FF2B5EF4-FFF2-40B4-BE49-F238E27FC236}">
                <a16:creationId xmlns:a16="http://schemas.microsoft.com/office/drawing/2014/main" id="{5EABF3A1-B5B2-4945-A56A-9EAA62C378DA}"/>
              </a:ext>
            </a:extLst>
          </p:cNvPr>
          <p:cNvPicPr>
            <a:picLocks noChangeAspect="1"/>
          </p:cNvPicPr>
          <p:nvPr/>
        </p:nvPicPr>
        <p:blipFill>
          <a:blip r:embed="rId3"/>
          <a:stretch>
            <a:fillRect/>
          </a:stretch>
        </p:blipFill>
        <p:spPr>
          <a:xfrm>
            <a:off x="4597399" y="1262842"/>
            <a:ext cx="2120415" cy="1590311"/>
          </a:xfrm>
          <a:prstGeom prst="rect">
            <a:avLst/>
          </a:prstGeom>
        </p:spPr>
      </p:pic>
      <p:pic>
        <p:nvPicPr>
          <p:cNvPr id="9" name="Picture 8">
            <a:extLst>
              <a:ext uri="{FF2B5EF4-FFF2-40B4-BE49-F238E27FC236}">
                <a16:creationId xmlns:a16="http://schemas.microsoft.com/office/drawing/2014/main" id="{AB3AD0F3-3D92-2F4E-8D69-C96C4939B4D4}"/>
              </a:ext>
            </a:extLst>
          </p:cNvPr>
          <p:cNvPicPr>
            <a:picLocks noChangeAspect="1"/>
          </p:cNvPicPr>
          <p:nvPr/>
        </p:nvPicPr>
        <p:blipFill>
          <a:blip r:embed="rId4"/>
          <a:stretch>
            <a:fillRect/>
          </a:stretch>
        </p:blipFill>
        <p:spPr>
          <a:xfrm>
            <a:off x="2376945" y="1329154"/>
            <a:ext cx="2032000" cy="1524000"/>
          </a:xfrm>
          <a:prstGeom prst="rect">
            <a:avLst/>
          </a:prstGeom>
        </p:spPr>
      </p:pic>
      <p:pic>
        <p:nvPicPr>
          <p:cNvPr id="6" name="Picture 5">
            <a:extLst>
              <a:ext uri="{FF2B5EF4-FFF2-40B4-BE49-F238E27FC236}">
                <a16:creationId xmlns:a16="http://schemas.microsoft.com/office/drawing/2014/main" id="{DBB9A22F-A11B-ED4D-A51E-C083779B9AFC}"/>
              </a:ext>
            </a:extLst>
          </p:cNvPr>
          <p:cNvPicPr>
            <a:picLocks noChangeAspect="1"/>
          </p:cNvPicPr>
          <p:nvPr/>
        </p:nvPicPr>
        <p:blipFill>
          <a:blip r:embed="rId5"/>
          <a:stretch>
            <a:fillRect/>
          </a:stretch>
        </p:blipFill>
        <p:spPr>
          <a:xfrm>
            <a:off x="60842" y="1330902"/>
            <a:ext cx="2012841" cy="1509631"/>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Saving a TI-</a:t>
            </a:r>
            <a:r>
              <a:rPr lang="en-US" sz="4000" dirty="0" err="1"/>
              <a:t>Nspire</a:t>
            </a:r>
            <a:r>
              <a:rPr lang="en-US" sz="4000" dirty="0"/>
              <a:t> document file</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867345"/>
            <a:ext cx="2295348" cy="600164"/>
          </a:xfrm>
          <a:prstGeom prst="rect">
            <a:avLst/>
          </a:prstGeom>
          <a:noFill/>
        </p:spPr>
        <p:txBody>
          <a:bodyPr wrap="square" rtlCol="0">
            <a:spAutoFit/>
          </a:bodyPr>
          <a:lstStyle/>
          <a:p>
            <a:r>
              <a:rPr lang="en-US" sz="1100" dirty="0"/>
              <a:t>Press </a:t>
            </a:r>
            <a:r>
              <a:rPr lang="en-US" sz="1100" b="1" dirty="0"/>
              <a:t>[doc] </a:t>
            </a:r>
            <a:r>
              <a:rPr lang="en-US" sz="1100" dirty="0"/>
              <a:t>then select 1 File</a:t>
            </a:r>
          </a:p>
          <a:p>
            <a:r>
              <a:rPr lang="en-US" sz="1100" dirty="0"/>
              <a:t>from the menu by pressing</a:t>
            </a:r>
          </a:p>
          <a:p>
            <a:r>
              <a:rPr lang="en-US" sz="1100" b="1" dirty="0"/>
              <a:t>[enter] or [1].</a:t>
            </a:r>
            <a:endParaRPr lang="en-US" sz="1100" dirty="0"/>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862084"/>
            <a:ext cx="2271586" cy="430887"/>
          </a:xfrm>
          <a:prstGeom prst="rect">
            <a:avLst/>
          </a:prstGeom>
          <a:noFill/>
        </p:spPr>
        <p:txBody>
          <a:bodyPr wrap="square" rtlCol="0">
            <a:spAutoFit/>
          </a:bodyPr>
          <a:lstStyle/>
          <a:p>
            <a:r>
              <a:rPr lang="en-US" sz="1100" dirty="0"/>
              <a:t>Select 4 Save or 5 Save As… from the menu.</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857625"/>
            <a:ext cx="1640697" cy="1277273"/>
          </a:xfrm>
          <a:prstGeom prst="rect">
            <a:avLst/>
          </a:prstGeom>
          <a:noFill/>
        </p:spPr>
        <p:txBody>
          <a:bodyPr wrap="square" rtlCol="0">
            <a:spAutoFit/>
          </a:bodyPr>
          <a:lstStyle/>
          <a:p>
            <a:r>
              <a:rPr lang="en-US" sz="1100" dirty="0"/>
              <a:t>Type in your file name using alpha and numeric characters.</a:t>
            </a:r>
          </a:p>
          <a:p>
            <a:endParaRPr lang="en-US" sz="1100" dirty="0"/>
          </a:p>
          <a:p>
            <a:r>
              <a:rPr lang="en-US" sz="1100" b="1" dirty="0"/>
              <a:t>Note: </a:t>
            </a:r>
            <a:r>
              <a:rPr lang="en-US" sz="1100" dirty="0"/>
              <a:t>The name must begin with an alpha character.</a:t>
            </a:r>
          </a:p>
        </p:txBody>
      </p:sp>
      <p:sp>
        <p:nvSpPr>
          <p:cNvPr id="27" name="TextBox 26">
            <a:extLst>
              <a:ext uri="{FF2B5EF4-FFF2-40B4-BE49-F238E27FC236}">
                <a16:creationId xmlns:a16="http://schemas.microsoft.com/office/drawing/2014/main" id="{A5A1A78E-CD81-2447-B0FA-C1BE92676B99}"/>
              </a:ext>
            </a:extLst>
          </p:cNvPr>
          <p:cNvSpPr txBox="1"/>
          <p:nvPr/>
        </p:nvSpPr>
        <p:spPr>
          <a:xfrm>
            <a:off x="6718336" y="2914233"/>
            <a:ext cx="2425664" cy="2800767"/>
          </a:xfrm>
          <a:prstGeom prst="rect">
            <a:avLst/>
          </a:prstGeom>
          <a:noFill/>
        </p:spPr>
        <p:txBody>
          <a:bodyPr wrap="none" rtlCol="0">
            <a:spAutoFit/>
          </a:bodyPr>
          <a:lstStyle/>
          <a:p>
            <a:r>
              <a:rPr lang="en-US" sz="1100" dirty="0"/>
              <a:t>Press </a:t>
            </a:r>
            <a:r>
              <a:rPr lang="en-US" sz="1100" b="1" dirty="0"/>
              <a:t>[enter] </a:t>
            </a:r>
            <a:r>
              <a:rPr lang="en-US" sz="1100" dirty="0"/>
              <a:t>to save the file to the</a:t>
            </a:r>
          </a:p>
          <a:p>
            <a:r>
              <a:rPr lang="en-US" sz="1100" dirty="0"/>
              <a:t>folder indicated above.</a:t>
            </a:r>
          </a:p>
          <a:p>
            <a:endParaRPr lang="en-US" sz="1100" dirty="0"/>
          </a:p>
          <a:p>
            <a:r>
              <a:rPr lang="en-US" sz="1100" dirty="0"/>
              <a:t>To change the folder press the</a:t>
            </a:r>
          </a:p>
          <a:p>
            <a:r>
              <a:rPr lang="en-US" sz="1100" b="1" dirty="0"/>
              <a:t>[UP] </a:t>
            </a:r>
            <a:r>
              <a:rPr lang="en-US" sz="1100" dirty="0"/>
              <a:t>arrow key and then use</a:t>
            </a:r>
          </a:p>
          <a:p>
            <a:r>
              <a:rPr lang="en-US" sz="1100" b="1" dirty="0"/>
              <a:t>arrows</a:t>
            </a:r>
            <a:r>
              <a:rPr lang="en-US" sz="1100" dirty="0"/>
              <a:t> and </a:t>
            </a:r>
            <a:r>
              <a:rPr lang="en-US" sz="1100" b="1" dirty="0"/>
              <a:t>[enter]</a:t>
            </a:r>
            <a:r>
              <a:rPr lang="en-US" sz="1100" dirty="0"/>
              <a:t> to select a </a:t>
            </a:r>
          </a:p>
          <a:p>
            <a:r>
              <a:rPr lang="en-US" sz="1100" dirty="0"/>
              <a:t>folder before pressing </a:t>
            </a:r>
            <a:r>
              <a:rPr lang="en-US" sz="1100" b="1" dirty="0"/>
              <a:t>[enter] </a:t>
            </a:r>
            <a:r>
              <a:rPr lang="en-US" sz="1100" dirty="0"/>
              <a:t>to</a:t>
            </a:r>
          </a:p>
          <a:p>
            <a:r>
              <a:rPr lang="en-US" sz="1100" dirty="0"/>
              <a:t>save the file.</a:t>
            </a:r>
          </a:p>
          <a:p>
            <a:endParaRPr lang="en-US" sz="1100" dirty="0"/>
          </a:p>
          <a:p>
            <a:r>
              <a:rPr lang="en-US" sz="1100" dirty="0"/>
              <a:t>Press </a:t>
            </a:r>
            <a:r>
              <a:rPr lang="en-US" sz="1100" b="1" dirty="0"/>
              <a:t>[esc] </a:t>
            </a:r>
            <a:r>
              <a:rPr lang="en-US" sz="1100" dirty="0"/>
              <a:t>to cancel the save</a:t>
            </a:r>
          </a:p>
          <a:p>
            <a:r>
              <a:rPr lang="en-US" sz="1100" dirty="0"/>
              <a:t>dialogue.</a:t>
            </a:r>
          </a:p>
          <a:p>
            <a:endParaRPr lang="en-US" sz="1100" dirty="0"/>
          </a:p>
          <a:p>
            <a:r>
              <a:rPr lang="en-US" sz="1100" dirty="0"/>
              <a:t>You can use </a:t>
            </a:r>
            <a:r>
              <a:rPr lang="en-US" sz="1100" b="1" dirty="0"/>
              <a:t>[ctrl] [S] </a:t>
            </a:r>
            <a:r>
              <a:rPr lang="en-US" sz="1100" dirty="0"/>
              <a:t>as a shortcut </a:t>
            </a:r>
          </a:p>
          <a:p>
            <a:r>
              <a:rPr lang="en-US" sz="1100" dirty="0"/>
              <a:t>to save the TI-</a:t>
            </a:r>
            <a:r>
              <a:rPr lang="en-US" sz="1100" dirty="0" err="1"/>
              <a:t>Nspire</a:t>
            </a:r>
            <a:r>
              <a:rPr lang="en-US" sz="1100" dirty="0"/>
              <a:t> document file.</a:t>
            </a:r>
          </a:p>
          <a:p>
            <a:endParaRPr lang="en-US" sz="1100" dirty="0"/>
          </a:p>
          <a:p>
            <a:endParaRPr lang="en-US" sz="1100" dirty="0"/>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947407"/>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945986"/>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955060"/>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837487" y="893643"/>
            <a:ext cx="269626" cy="276999"/>
          </a:xfrm>
          <a:prstGeom prst="rect">
            <a:avLst/>
          </a:prstGeom>
          <a:noFill/>
          <a:ln w="19050">
            <a:solidFill>
              <a:schemeClr val="tx1"/>
            </a:solidFill>
          </a:ln>
        </p:spPr>
        <p:txBody>
          <a:bodyPr wrap="none" rtlCol="0">
            <a:spAutoFit/>
          </a:bodyPr>
          <a:lstStyle/>
          <a:p>
            <a:r>
              <a:rPr lang="en-US" sz="1200" dirty="0"/>
              <a:t>4</a:t>
            </a:r>
          </a:p>
        </p:txBody>
      </p:sp>
      <p:cxnSp>
        <p:nvCxnSpPr>
          <p:cNvPr id="25" name="Straight Arrow Connector 24">
            <a:extLst>
              <a:ext uri="{FF2B5EF4-FFF2-40B4-BE49-F238E27FC236}">
                <a16:creationId xmlns:a16="http://schemas.microsoft.com/office/drawing/2014/main" id="{60C638AE-D64F-A34A-A0CA-39545B23F057}"/>
              </a:ext>
            </a:extLst>
          </p:cNvPr>
          <p:cNvCxnSpPr>
            <a:cxnSpLocks/>
          </p:cNvCxnSpPr>
          <p:nvPr/>
        </p:nvCxnSpPr>
        <p:spPr>
          <a:xfrm flipH="1">
            <a:off x="7891359" y="998831"/>
            <a:ext cx="392194" cy="3632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7BF7A60-F7A6-0C4D-9894-0108098A97DA}"/>
              </a:ext>
            </a:extLst>
          </p:cNvPr>
          <p:cNvSpPr txBox="1"/>
          <p:nvPr/>
        </p:nvSpPr>
        <p:spPr>
          <a:xfrm>
            <a:off x="7696200" y="505482"/>
            <a:ext cx="1371600" cy="430887"/>
          </a:xfrm>
          <a:prstGeom prst="rect">
            <a:avLst/>
          </a:prstGeom>
          <a:noFill/>
        </p:spPr>
        <p:txBody>
          <a:bodyPr wrap="square" rtlCol="0">
            <a:spAutoFit/>
          </a:bodyPr>
          <a:lstStyle/>
          <a:p>
            <a:r>
              <a:rPr lang="en-US" sz="1100" dirty="0"/>
              <a:t>Folder where file will be saved.</a:t>
            </a:r>
          </a:p>
        </p:txBody>
      </p:sp>
    </p:spTree>
    <p:extLst>
      <p:ext uri="{BB962C8B-B14F-4D97-AF65-F5344CB8AC3E}">
        <p14:creationId xmlns:p14="http://schemas.microsoft.com/office/powerpoint/2010/main" val="3069516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99415D4A-5BE7-FB4D-A45A-EC299CEBDF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7444" y="1231674"/>
            <a:ext cx="1755655" cy="1316741"/>
          </a:xfrm>
          <a:prstGeom prst="rect">
            <a:avLst/>
          </a:prstGeom>
          <a:ln>
            <a:solidFill>
              <a:schemeClr val="tx2"/>
            </a:solidFill>
          </a:ln>
        </p:spPr>
      </p:pic>
      <p:pic>
        <p:nvPicPr>
          <p:cNvPr id="7" name="Picture 6" descr="Graphical user interface, text, application&#10;&#10;Description automatically generated">
            <a:extLst>
              <a:ext uri="{FF2B5EF4-FFF2-40B4-BE49-F238E27FC236}">
                <a16:creationId xmlns:a16="http://schemas.microsoft.com/office/drawing/2014/main" id="{B8C16AA5-74A9-384F-AD39-61060C3A9C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7790" y="1604547"/>
            <a:ext cx="1755655" cy="1316742"/>
          </a:xfrm>
          <a:prstGeom prst="rect">
            <a:avLst/>
          </a:prstGeom>
          <a:ln>
            <a:solidFill>
              <a:schemeClr val="tx2"/>
            </a:solidFill>
          </a:ln>
        </p:spPr>
      </p:pic>
      <p:pic>
        <p:nvPicPr>
          <p:cNvPr id="8" name="Picture 7">
            <a:extLst>
              <a:ext uri="{FF2B5EF4-FFF2-40B4-BE49-F238E27FC236}">
                <a16:creationId xmlns:a16="http://schemas.microsoft.com/office/drawing/2014/main" id="{B1355AB3-28B1-7742-98BE-E0022D5A1726}"/>
              </a:ext>
            </a:extLst>
          </p:cNvPr>
          <p:cNvPicPr>
            <a:picLocks noChangeAspect="1"/>
          </p:cNvPicPr>
          <p:nvPr/>
        </p:nvPicPr>
        <p:blipFill>
          <a:blip r:embed="rId4"/>
          <a:stretch>
            <a:fillRect/>
          </a:stretch>
        </p:blipFill>
        <p:spPr>
          <a:xfrm>
            <a:off x="2692913" y="1315054"/>
            <a:ext cx="2657884" cy="1993413"/>
          </a:xfrm>
          <a:prstGeom prst="rect">
            <a:avLst/>
          </a:prstGeom>
        </p:spPr>
      </p:pic>
      <p:sp>
        <p:nvSpPr>
          <p:cNvPr id="2" name="Title 1"/>
          <p:cNvSpPr>
            <a:spLocks noGrp="1"/>
          </p:cNvSpPr>
          <p:nvPr>
            <p:ph type="title"/>
          </p:nvPr>
        </p:nvSpPr>
        <p:spPr>
          <a:xfrm>
            <a:off x="152400" y="-228600"/>
            <a:ext cx="8915400" cy="990600"/>
          </a:xfrm>
        </p:spPr>
        <p:txBody>
          <a:bodyPr/>
          <a:lstStyle/>
          <a:p>
            <a:r>
              <a:rPr lang="en-US" sz="3200" dirty="0"/>
              <a:t>Opening an existing TI-</a:t>
            </a:r>
            <a:r>
              <a:rPr lang="en-US" sz="3200" dirty="0" err="1"/>
              <a:t>Nspire</a:t>
            </a:r>
            <a:r>
              <a:rPr lang="en-US" sz="3200" dirty="0"/>
              <a:t> document file</a:t>
            </a:r>
          </a:p>
        </p:txBody>
      </p:sp>
      <p:pic>
        <p:nvPicPr>
          <p:cNvPr id="5" name="Picture 4" descr="A screenshot of a calculator&#10;&#10;Description automatically generated">
            <a:extLst>
              <a:ext uri="{FF2B5EF4-FFF2-40B4-BE49-F238E27FC236}">
                <a16:creationId xmlns:a16="http://schemas.microsoft.com/office/drawing/2014/main" id="{6A652A9D-743D-414C-B920-3E7348745BA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8601" y="1363248"/>
            <a:ext cx="1603020" cy="2406356"/>
          </a:xfrm>
          <a:prstGeom prst="rect">
            <a:avLst/>
          </a:prstGeom>
          <a:ln w="25400">
            <a:solidFill>
              <a:schemeClr val="tx1"/>
            </a:solidFill>
          </a:ln>
        </p:spPr>
      </p:pic>
      <p:sp>
        <p:nvSpPr>
          <p:cNvPr id="9" name="TextBox 8">
            <a:extLst>
              <a:ext uri="{FF2B5EF4-FFF2-40B4-BE49-F238E27FC236}">
                <a16:creationId xmlns:a16="http://schemas.microsoft.com/office/drawing/2014/main" id="{FBF8B926-7017-E84E-8CE8-537D000B344D}"/>
              </a:ext>
            </a:extLst>
          </p:cNvPr>
          <p:cNvSpPr txBox="1"/>
          <p:nvPr/>
        </p:nvSpPr>
        <p:spPr>
          <a:xfrm>
            <a:off x="140755" y="3863281"/>
            <a:ext cx="2101491" cy="646331"/>
          </a:xfrm>
          <a:prstGeom prst="rect">
            <a:avLst/>
          </a:prstGeom>
          <a:noFill/>
        </p:spPr>
        <p:txBody>
          <a:bodyPr wrap="square" rtlCol="0">
            <a:spAutoFit/>
          </a:bodyPr>
          <a:lstStyle/>
          <a:p>
            <a:r>
              <a:rPr lang="en-US" sz="1200" dirty="0"/>
              <a:t>Press the </a:t>
            </a:r>
            <a:r>
              <a:rPr lang="en-US" sz="1200" b="1" dirty="0"/>
              <a:t>[home/on] </a:t>
            </a:r>
            <a:r>
              <a:rPr lang="en-US" sz="1200" dirty="0"/>
              <a:t>key to</a:t>
            </a:r>
          </a:p>
          <a:p>
            <a:r>
              <a:rPr lang="en-US" sz="1200" dirty="0"/>
              <a:t>display the home screen. </a:t>
            </a:r>
          </a:p>
          <a:p>
            <a:endParaRPr lang="en-US" sz="1200" b="1" dirty="0"/>
          </a:p>
        </p:txBody>
      </p:sp>
      <p:cxnSp>
        <p:nvCxnSpPr>
          <p:cNvPr id="17" name="Straight Arrow Connector 16">
            <a:extLst>
              <a:ext uri="{FF2B5EF4-FFF2-40B4-BE49-F238E27FC236}">
                <a16:creationId xmlns:a16="http://schemas.microsoft.com/office/drawing/2014/main" id="{CD558C21-CD5D-444F-B71E-41FF714459F9}"/>
              </a:ext>
            </a:extLst>
          </p:cNvPr>
          <p:cNvCxnSpPr>
            <a:cxnSpLocks/>
          </p:cNvCxnSpPr>
          <p:nvPr/>
        </p:nvCxnSpPr>
        <p:spPr>
          <a:xfrm>
            <a:off x="1219200" y="1439447"/>
            <a:ext cx="457200" cy="330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37953F-649B-BA46-A5DA-AB06961DA89A}"/>
              </a:ext>
            </a:extLst>
          </p:cNvPr>
          <p:cNvSpPr txBox="1"/>
          <p:nvPr/>
        </p:nvSpPr>
        <p:spPr>
          <a:xfrm>
            <a:off x="2652873" y="3549533"/>
            <a:ext cx="2465740" cy="461665"/>
          </a:xfrm>
          <a:prstGeom prst="rect">
            <a:avLst/>
          </a:prstGeom>
          <a:noFill/>
        </p:spPr>
        <p:txBody>
          <a:bodyPr wrap="none" rtlCol="0">
            <a:spAutoFit/>
          </a:bodyPr>
          <a:lstStyle/>
          <a:p>
            <a:r>
              <a:rPr lang="en-US" sz="1200" dirty="0"/>
              <a:t>Use </a:t>
            </a:r>
            <a:r>
              <a:rPr lang="en-US" sz="1200" b="1" dirty="0"/>
              <a:t>arrow keys </a:t>
            </a:r>
            <a:r>
              <a:rPr lang="en-US" sz="1200" dirty="0"/>
              <a:t>and </a:t>
            </a:r>
            <a:r>
              <a:rPr lang="en-US" sz="1200" b="1" dirty="0"/>
              <a:t>[enter] </a:t>
            </a:r>
            <a:r>
              <a:rPr lang="en-US" sz="1200" dirty="0"/>
              <a:t>or</a:t>
            </a:r>
          </a:p>
          <a:p>
            <a:r>
              <a:rPr lang="en-US" sz="1200" dirty="0"/>
              <a:t>Press </a:t>
            </a:r>
            <a:r>
              <a:rPr lang="en-US" sz="1200" b="1" dirty="0"/>
              <a:t>[2] </a:t>
            </a:r>
            <a:r>
              <a:rPr lang="en-US" sz="1200" dirty="0"/>
              <a:t>to select 2 Browse files.</a:t>
            </a:r>
          </a:p>
        </p:txBody>
      </p:sp>
      <p:sp>
        <p:nvSpPr>
          <p:cNvPr id="39" name="TextBox 38">
            <a:extLst>
              <a:ext uri="{FF2B5EF4-FFF2-40B4-BE49-F238E27FC236}">
                <a16:creationId xmlns:a16="http://schemas.microsoft.com/office/drawing/2014/main" id="{86D10C43-C433-C749-8F0E-C93F0D270319}"/>
              </a:ext>
            </a:extLst>
          </p:cNvPr>
          <p:cNvSpPr txBox="1"/>
          <p:nvPr/>
        </p:nvSpPr>
        <p:spPr>
          <a:xfrm>
            <a:off x="6087062" y="3644534"/>
            <a:ext cx="2691040" cy="1938992"/>
          </a:xfrm>
          <a:prstGeom prst="rect">
            <a:avLst/>
          </a:prstGeom>
          <a:noFill/>
        </p:spPr>
        <p:txBody>
          <a:bodyPr wrap="square" rtlCol="0">
            <a:spAutoFit/>
          </a:bodyPr>
          <a:lstStyle/>
          <a:p>
            <a:r>
              <a:rPr lang="en-US" sz="1200" dirty="0"/>
              <a:t>Use </a:t>
            </a:r>
            <a:r>
              <a:rPr lang="en-US" sz="1200" b="1" dirty="0"/>
              <a:t>arrow keys </a:t>
            </a:r>
            <a:r>
              <a:rPr lang="en-US" sz="1200" dirty="0"/>
              <a:t>and </a:t>
            </a:r>
            <a:r>
              <a:rPr lang="en-US" sz="1200" b="1" dirty="0"/>
              <a:t>[enter] </a:t>
            </a:r>
            <a:r>
              <a:rPr lang="en-US" sz="1200" dirty="0"/>
              <a:t>to select a folder and a file.</a:t>
            </a:r>
          </a:p>
          <a:p>
            <a:endParaRPr lang="en-US" sz="1200" dirty="0"/>
          </a:p>
          <a:p>
            <a:r>
              <a:rPr lang="en-US" sz="1200" b="1" dirty="0"/>
              <a:t>Note:</a:t>
            </a:r>
            <a:r>
              <a:rPr lang="en-US" sz="1200" dirty="0"/>
              <a:t> Pressing the </a:t>
            </a:r>
            <a:r>
              <a:rPr lang="en-US" sz="1200" b="1" dirty="0"/>
              <a:t>[home/on] </a:t>
            </a:r>
            <a:r>
              <a:rPr lang="en-US" sz="1200" dirty="0"/>
              <a:t>key </a:t>
            </a:r>
          </a:p>
          <a:p>
            <a:r>
              <a:rPr lang="en-US" sz="1200" dirty="0"/>
              <a:t>repeatedly toggles between the home screen and the current document.</a:t>
            </a:r>
          </a:p>
          <a:p>
            <a:endParaRPr lang="en-US" sz="1200" dirty="0"/>
          </a:p>
          <a:p>
            <a:endParaRPr lang="en-US" sz="1200" b="1" dirty="0"/>
          </a:p>
          <a:p>
            <a:endParaRPr lang="en-US" sz="1200" dirty="0"/>
          </a:p>
        </p:txBody>
      </p:sp>
      <p:sp>
        <p:nvSpPr>
          <p:cNvPr id="13" name="TextBox 12">
            <a:extLst>
              <a:ext uri="{FF2B5EF4-FFF2-40B4-BE49-F238E27FC236}">
                <a16:creationId xmlns:a16="http://schemas.microsoft.com/office/drawing/2014/main" id="{8B246A6E-9936-5946-A0A5-CC00AA982817}"/>
              </a:ext>
            </a:extLst>
          </p:cNvPr>
          <p:cNvSpPr txBox="1"/>
          <p:nvPr/>
        </p:nvSpPr>
        <p:spPr>
          <a:xfrm>
            <a:off x="228600" y="992572"/>
            <a:ext cx="269626" cy="276999"/>
          </a:xfrm>
          <a:prstGeom prst="rect">
            <a:avLst/>
          </a:prstGeom>
          <a:noFill/>
          <a:ln w="19050">
            <a:solidFill>
              <a:schemeClr val="tx1"/>
            </a:solidFill>
          </a:ln>
        </p:spPr>
        <p:txBody>
          <a:bodyPr wrap="none" rtlCol="0">
            <a:spAutoFit/>
          </a:bodyPr>
          <a:lstStyle/>
          <a:p>
            <a:r>
              <a:rPr lang="en-US" sz="1200" dirty="0"/>
              <a:t>1</a:t>
            </a:r>
          </a:p>
        </p:txBody>
      </p:sp>
      <p:sp>
        <p:nvSpPr>
          <p:cNvPr id="14" name="TextBox 13">
            <a:extLst>
              <a:ext uri="{FF2B5EF4-FFF2-40B4-BE49-F238E27FC236}">
                <a16:creationId xmlns:a16="http://schemas.microsoft.com/office/drawing/2014/main" id="{18A11466-D462-D444-9BFB-0C68195E4CBB}"/>
              </a:ext>
            </a:extLst>
          </p:cNvPr>
          <p:cNvSpPr txBox="1"/>
          <p:nvPr/>
        </p:nvSpPr>
        <p:spPr>
          <a:xfrm>
            <a:off x="2652873" y="980760"/>
            <a:ext cx="269626" cy="276999"/>
          </a:xfrm>
          <a:prstGeom prst="rect">
            <a:avLst/>
          </a:prstGeom>
          <a:noFill/>
          <a:ln w="19050">
            <a:solidFill>
              <a:schemeClr val="tx1"/>
            </a:solidFill>
          </a:ln>
        </p:spPr>
        <p:txBody>
          <a:bodyPr wrap="none" rtlCol="0">
            <a:spAutoFit/>
          </a:bodyPr>
          <a:lstStyle/>
          <a:p>
            <a:r>
              <a:rPr lang="en-US" sz="1200" dirty="0"/>
              <a:t>2</a:t>
            </a:r>
          </a:p>
        </p:txBody>
      </p:sp>
      <p:sp>
        <p:nvSpPr>
          <p:cNvPr id="15" name="TextBox 14">
            <a:extLst>
              <a:ext uri="{FF2B5EF4-FFF2-40B4-BE49-F238E27FC236}">
                <a16:creationId xmlns:a16="http://schemas.microsoft.com/office/drawing/2014/main" id="{30C9E021-6FC6-E341-AD80-DEDF3AF7CABE}"/>
              </a:ext>
            </a:extLst>
          </p:cNvPr>
          <p:cNvSpPr txBox="1"/>
          <p:nvPr/>
        </p:nvSpPr>
        <p:spPr>
          <a:xfrm>
            <a:off x="5951877" y="992572"/>
            <a:ext cx="269626" cy="276999"/>
          </a:xfrm>
          <a:prstGeom prst="rect">
            <a:avLst/>
          </a:prstGeom>
          <a:noFill/>
          <a:ln w="19050">
            <a:solidFill>
              <a:schemeClr val="tx1"/>
            </a:solidFill>
          </a:ln>
        </p:spPr>
        <p:txBody>
          <a:bodyPr wrap="none" rtlCol="0">
            <a:spAutoFit/>
          </a:bodyPr>
          <a:lstStyle/>
          <a:p>
            <a:r>
              <a:rPr lang="en-US" sz="1200" dirty="0"/>
              <a:t>3</a:t>
            </a:r>
          </a:p>
        </p:txBody>
      </p:sp>
      <p:pic>
        <p:nvPicPr>
          <p:cNvPr id="12" name="Picture 11" descr="Graphical user interface, text, application, email&#10;&#10;Description automatically generated">
            <a:extLst>
              <a:ext uri="{FF2B5EF4-FFF2-40B4-BE49-F238E27FC236}">
                <a16:creationId xmlns:a16="http://schemas.microsoft.com/office/drawing/2014/main" id="{5B955DEB-8474-8147-9F04-C76452503F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01452" y="1954919"/>
            <a:ext cx="1755655" cy="1316741"/>
          </a:xfrm>
          <a:prstGeom prst="rect">
            <a:avLst/>
          </a:prstGeom>
        </p:spPr>
      </p:pic>
    </p:spTree>
    <p:extLst>
      <p:ext uri="{BB962C8B-B14F-4D97-AF65-F5344CB8AC3E}">
        <p14:creationId xmlns:p14="http://schemas.microsoft.com/office/powerpoint/2010/main" val="3707882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E313-DC68-00E0-96D6-D429D729D93E}"/>
              </a:ext>
            </a:extLst>
          </p:cNvPr>
          <p:cNvSpPr>
            <a:spLocks noGrp="1"/>
          </p:cNvSpPr>
          <p:nvPr>
            <p:ph type="title"/>
          </p:nvPr>
        </p:nvSpPr>
        <p:spPr/>
        <p:txBody>
          <a:bodyPr/>
          <a:lstStyle/>
          <a:p>
            <a:r>
              <a:rPr lang="en-US" dirty="0"/>
              <a:t>Drawing with the TI-Rover</a:t>
            </a:r>
          </a:p>
        </p:txBody>
      </p:sp>
      <p:pic>
        <p:nvPicPr>
          <p:cNvPr id="4" name="Picture 3">
            <a:extLst>
              <a:ext uri="{FF2B5EF4-FFF2-40B4-BE49-F238E27FC236}">
                <a16:creationId xmlns:a16="http://schemas.microsoft.com/office/drawing/2014/main" id="{0EAB379A-F86A-6F95-2739-C4744C4AEF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86400" y="1448413"/>
            <a:ext cx="1981200" cy="2480243"/>
          </a:xfrm>
          <a:prstGeom prst="rect">
            <a:avLst/>
          </a:prstGeom>
        </p:spPr>
      </p:pic>
      <p:pic>
        <p:nvPicPr>
          <p:cNvPr id="6" name="Picture 5">
            <a:extLst>
              <a:ext uri="{FF2B5EF4-FFF2-40B4-BE49-F238E27FC236}">
                <a16:creationId xmlns:a16="http://schemas.microsoft.com/office/drawing/2014/main" id="{73037AC8-43A6-0A93-02D8-6F23F27C551A}"/>
              </a:ext>
            </a:extLst>
          </p:cNvPr>
          <p:cNvPicPr>
            <a:picLocks noChangeAspect="1"/>
          </p:cNvPicPr>
          <p:nvPr/>
        </p:nvPicPr>
        <p:blipFill>
          <a:blip r:embed="rId3"/>
          <a:stretch>
            <a:fillRect/>
          </a:stretch>
        </p:blipFill>
        <p:spPr>
          <a:xfrm>
            <a:off x="457199" y="1576794"/>
            <a:ext cx="4079687" cy="2004606"/>
          </a:xfrm>
          <a:prstGeom prst="rect">
            <a:avLst/>
          </a:prstGeom>
        </p:spPr>
      </p:pic>
      <p:sp>
        <p:nvSpPr>
          <p:cNvPr id="7" name="TextBox 6">
            <a:extLst>
              <a:ext uri="{FF2B5EF4-FFF2-40B4-BE49-F238E27FC236}">
                <a16:creationId xmlns:a16="http://schemas.microsoft.com/office/drawing/2014/main" id="{5F645869-012D-C882-E041-5B645F8C08D7}"/>
              </a:ext>
            </a:extLst>
          </p:cNvPr>
          <p:cNvSpPr txBox="1"/>
          <p:nvPr/>
        </p:nvSpPr>
        <p:spPr>
          <a:xfrm>
            <a:off x="25269" y="4197122"/>
            <a:ext cx="8813931" cy="2308324"/>
          </a:xfrm>
          <a:prstGeom prst="rect">
            <a:avLst/>
          </a:prstGeom>
          <a:noFill/>
        </p:spPr>
        <p:txBody>
          <a:bodyPr wrap="square" rtlCol="0">
            <a:spAutoFit/>
          </a:bodyPr>
          <a:lstStyle/>
          <a:p>
            <a:r>
              <a:rPr lang="en-US" dirty="0"/>
              <a:t>Use Expo Fine or Extra Fine dry erase markers. </a:t>
            </a:r>
          </a:p>
          <a:p>
            <a:r>
              <a:rPr lang="en-US" dirty="0"/>
              <a:t>The markers drop into a slot on the front of the Rover.</a:t>
            </a:r>
          </a:p>
          <a:p>
            <a:r>
              <a:rPr lang="en-US" dirty="0"/>
              <a:t>Note: The Texas Instruments Workshop Loan Rover cases include markers.</a:t>
            </a:r>
          </a:p>
          <a:p>
            <a:endParaRPr lang="en-US" dirty="0"/>
          </a:p>
          <a:p>
            <a:r>
              <a:rPr lang="en-US" dirty="0"/>
              <a:t>Drawing surface: We recommend butcher paper held in place with painters tape on a hard surface.</a:t>
            </a:r>
          </a:p>
          <a:p>
            <a:endParaRPr lang="en-US" dirty="0"/>
          </a:p>
          <a:p>
            <a:endParaRPr lang="en-US" dirty="0"/>
          </a:p>
        </p:txBody>
      </p:sp>
    </p:spTree>
    <p:extLst>
      <p:ext uri="{BB962C8B-B14F-4D97-AF65-F5344CB8AC3E}">
        <p14:creationId xmlns:p14="http://schemas.microsoft.com/office/powerpoint/2010/main" val="3703522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C66A6217-EDBA-1A4C-A295-6DC4B6C47B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26000" y="4476750"/>
            <a:ext cx="1955800" cy="1466850"/>
          </a:xfrm>
          <a:prstGeom prst="rect">
            <a:avLst/>
          </a:prstGeom>
        </p:spPr>
      </p:pic>
      <p:pic>
        <p:nvPicPr>
          <p:cNvPr id="13" name="Picture 12" descr="Text, table&#10;&#10;Description automatically generated">
            <a:extLst>
              <a:ext uri="{FF2B5EF4-FFF2-40B4-BE49-F238E27FC236}">
                <a16:creationId xmlns:a16="http://schemas.microsoft.com/office/drawing/2014/main" id="{29AA786D-136F-1B4E-AEB8-C0021FE670E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5800" y="4455334"/>
            <a:ext cx="1955800" cy="1466850"/>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6BD9972-E9FB-9A44-9E7F-061B0DD08A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881" y="2149057"/>
            <a:ext cx="4042008" cy="3031506"/>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MAKE IT MOVE!</a:t>
            </a:r>
          </a:p>
        </p:txBody>
      </p:sp>
      <p:sp>
        <p:nvSpPr>
          <p:cNvPr id="4" name="Content Placeholder 3"/>
          <p:cNvSpPr>
            <a:spLocks noGrp="1"/>
          </p:cNvSpPr>
          <p:nvPr>
            <p:ph sz="half" idx="2"/>
          </p:nvPr>
        </p:nvSpPr>
        <p:spPr>
          <a:xfrm>
            <a:off x="4648200" y="1371601"/>
            <a:ext cx="4343400" cy="2362199"/>
          </a:xfrm>
          <a:solidFill>
            <a:schemeClr val="accent1"/>
          </a:solidFill>
          <a:ln>
            <a:solidFill>
              <a:schemeClr val="accent1"/>
            </a:solidFill>
          </a:ln>
        </p:spPr>
        <p:txBody>
          <a:bodyPr>
            <a:noAutofit/>
          </a:bodyPr>
          <a:lstStyle/>
          <a:p>
            <a:pPr marL="0" indent="0">
              <a:buNone/>
            </a:pPr>
            <a:r>
              <a:rPr lang="en-US" sz="2400" b="1" dirty="0">
                <a:solidFill>
                  <a:schemeClr val="bg1"/>
                </a:solidFill>
              </a:rPr>
              <a:t>Task: Discover how far Rover drives per unit.</a:t>
            </a:r>
          </a:p>
          <a:p>
            <a:pPr marL="0" indent="0">
              <a:buNone/>
            </a:pPr>
            <a:r>
              <a:rPr lang="en-US" sz="2400" dirty="0">
                <a:solidFill>
                  <a:schemeClr val="bg1"/>
                </a:solidFill>
              </a:rPr>
              <a:t>Use differing values (1-20) to determine what 1 Rover unit is.</a:t>
            </a:r>
          </a:p>
          <a:p>
            <a:pPr marL="0" indent="0">
              <a:buNone/>
            </a:pPr>
            <a:endParaRPr lang="en-US" sz="2400" b="1" dirty="0">
              <a:solidFill>
                <a:schemeClr val="bg1"/>
              </a:solidFill>
            </a:endParaRPr>
          </a:p>
          <a:p>
            <a:pPr marL="0" indent="0">
              <a:buNone/>
            </a:pPr>
            <a:endParaRPr lang="en-US" sz="1200" dirty="0"/>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9" name="TextBox 8">
            <a:extLst>
              <a:ext uri="{FF2B5EF4-FFF2-40B4-BE49-F238E27FC236}">
                <a16:creationId xmlns:a16="http://schemas.microsoft.com/office/drawing/2014/main" id="{6B4A2A04-820C-8549-AB0D-46048D4897A9}"/>
              </a:ext>
            </a:extLst>
          </p:cNvPr>
          <p:cNvSpPr txBox="1"/>
          <p:nvPr/>
        </p:nvSpPr>
        <p:spPr>
          <a:xfrm>
            <a:off x="0" y="5257800"/>
            <a:ext cx="4892615" cy="1107996"/>
          </a:xfrm>
          <a:prstGeom prst="rect">
            <a:avLst/>
          </a:prstGeom>
          <a:noFill/>
        </p:spPr>
        <p:txBody>
          <a:bodyPr wrap="square" rtlCol="0">
            <a:spAutoFit/>
          </a:bodyPr>
          <a:lstStyle/>
          <a:p>
            <a:r>
              <a:rPr lang="en-US" sz="1100" dirty="0"/>
              <a:t>Press </a:t>
            </a:r>
            <a:r>
              <a:rPr lang="en-US" sz="1100" b="1" dirty="0"/>
              <a:t>[menu] </a:t>
            </a:r>
            <a:r>
              <a:rPr lang="en-US" sz="1100" dirty="0"/>
              <a:t>key to see TI-Basic Program Editor options.</a:t>
            </a:r>
          </a:p>
          <a:p>
            <a:endParaRPr lang="en-US" sz="1100" dirty="0"/>
          </a:p>
          <a:p>
            <a:r>
              <a:rPr lang="en-US" sz="1100" dirty="0"/>
              <a:t>Press </a:t>
            </a:r>
            <a:r>
              <a:rPr lang="en-US" sz="1100" b="1" dirty="0"/>
              <a:t>[ctrl] [R] </a:t>
            </a:r>
            <a:r>
              <a:rPr lang="en-US" sz="1100" dirty="0"/>
              <a:t>to paste the program name ready to run in a Calculator app on the next page. Press </a:t>
            </a:r>
            <a:r>
              <a:rPr lang="en-US" sz="1100" b="1" dirty="0"/>
              <a:t>[enter] </a:t>
            </a:r>
            <a:r>
              <a:rPr lang="en-US" sz="1100" dirty="0"/>
              <a:t>in the Calculator app to run the program.</a:t>
            </a:r>
          </a:p>
          <a:p>
            <a:endParaRPr lang="en-US" sz="1100" dirty="0"/>
          </a:p>
          <a:p>
            <a:r>
              <a:rPr lang="en-US" sz="1100" dirty="0"/>
              <a:t>Use </a:t>
            </a:r>
            <a:r>
              <a:rPr lang="en-US" sz="1100" b="1" dirty="0"/>
              <a:t>[ctrl] left </a:t>
            </a:r>
            <a:r>
              <a:rPr lang="en-US" sz="1100" dirty="0"/>
              <a:t>to move from the Calculator page back to the editor page.</a:t>
            </a:r>
            <a:endParaRPr lang="en-US" sz="1100" b="1" dirty="0"/>
          </a:p>
        </p:txBody>
      </p:sp>
      <p:sp>
        <p:nvSpPr>
          <p:cNvPr id="11" name="TextBox 10">
            <a:extLst>
              <a:ext uri="{FF2B5EF4-FFF2-40B4-BE49-F238E27FC236}">
                <a16:creationId xmlns:a16="http://schemas.microsoft.com/office/drawing/2014/main" id="{3AE79F6B-C163-154E-BF89-1A75EEE446E0}"/>
              </a:ext>
            </a:extLst>
          </p:cNvPr>
          <p:cNvSpPr txBox="1"/>
          <p:nvPr/>
        </p:nvSpPr>
        <p:spPr>
          <a:xfrm>
            <a:off x="4645113" y="3754890"/>
            <a:ext cx="4394200" cy="769441"/>
          </a:xfrm>
          <a:prstGeom prst="rect">
            <a:avLst/>
          </a:prstGeom>
          <a:noFill/>
        </p:spPr>
        <p:txBody>
          <a:bodyPr wrap="square" rtlCol="0">
            <a:spAutoFit/>
          </a:bodyPr>
          <a:lstStyle/>
          <a:p>
            <a:r>
              <a:rPr lang="en-US" sz="1100" dirty="0"/>
              <a:t>Find ”CONNECT RV” on the 8:Hub&gt;7:Rover menu.</a:t>
            </a:r>
          </a:p>
          <a:p>
            <a:endParaRPr lang="en-US" sz="1100" dirty="0"/>
          </a:p>
          <a:p>
            <a:r>
              <a:rPr lang="en-US" sz="1100" dirty="0"/>
              <a:t>Find FORWARD on the 8:Hub&gt;7:Rover&gt;1:Drive RV menu.</a:t>
            </a:r>
          </a:p>
          <a:p>
            <a:endParaRPr lang="en-US" sz="1100" dirty="0"/>
          </a:p>
        </p:txBody>
      </p:sp>
      <p:cxnSp>
        <p:nvCxnSpPr>
          <p:cNvPr id="17" name="Straight Connector 16">
            <a:extLst>
              <a:ext uri="{FF2B5EF4-FFF2-40B4-BE49-F238E27FC236}">
                <a16:creationId xmlns:a16="http://schemas.microsoft.com/office/drawing/2014/main" id="{0F685769-F8CF-8045-812B-29F6A2794398}"/>
              </a:ext>
            </a:extLst>
          </p:cNvPr>
          <p:cNvCxnSpPr>
            <a:cxnSpLocks/>
          </p:cNvCxnSpPr>
          <p:nvPr/>
        </p:nvCxnSpPr>
        <p:spPr>
          <a:xfrm flipH="1" flipV="1">
            <a:off x="2430265" y="3717758"/>
            <a:ext cx="533400" cy="486623"/>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9A866EC-BF46-D24F-83DA-C64A68F6CC44}"/>
              </a:ext>
            </a:extLst>
          </p:cNvPr>
          <p:cNvSpPr txBox="1"/>
          <p:nvPr/>
        </p:nvSpPr>
        <p:spPr>
          <a:xfrm>
            <a:off x="685800" y="4267200"/>
            <a:ext cx="3736888" cy="830997"/>
          </a:xfrm>
          <a:prstGeom prst="rect">
            <a:avLst/>
          </a:prstGeom>
          <a:solidFill>
            <a:schemeClr val="bg1"/>
          </a:solidFill>
          <a:ln w="25400">
            <a:solidFill>
              <a:schemeClr val="accent1">
                <a:shade val="95000"/>
                <a:satMod val="105000"/>
              </a:schemeClr>
            </a:solidFill>
          </a:ln>
        </p:spPr>
        <p:txBody>
          <a:bodyPr wrap="square" rtlCol="0">
            <a:spAutoFit/>
          </a:bodyPr>
          <a:lstStyle/>
          <a:p>
            <a:r>
              <a:rPr lang="en-US" sz="1200" dirty="0"/>
              <a:t>Enter value for number of units to drive.</a:t>
            </a:r>
          </a:p>
          <a:p>
            <a:endParaRPr lang="en-US" sz="1200" dirty="0"/>
          </a:p>
          <a:p>
            <a:r>
              <a:rPr lang="en-US" sz="1200" dirty="0"/>
              <a:t>Right arrow to the end of the line and press </a:t>
            </a:r>
            <a:r>
              <a:rPr lang="en-US" sz="1200" b="1" dirty="0"/>
              <a:t>[enter] </a:t>
            </a:r>
            <a:r>
              <a:rPr lang="en-US" sz="1200" dirty="0"/>
              <a:t>to complete the command and move to the next line.</a:t>
            </a:r>
          </a:p>
        </p:txBody>
      </p:sp>
    </p:spTree>
    <p:extLst>
      <p:ext uri="{BB962C8B-B14F-4D97-AF65-F5344CB8AC3E}">
        <p14:creationId xmlns:p14="http://schemas.microsoft.com/office/powerpoint/2010/main" val="1084668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xt&#10;&#10;Description automatically generated">
            <a:extLst>
              <a:ext uri="{FF2B5EF4-FFF2-40B4-BE49-F238E27FC236}">
                <a16:creationId xmlns:a16="http://schemas.microsoft.com/office/drawing/2014/main" id="{64D08398-21E4-EB49-81D1-2B969C7B94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44743" y="4800600"/>
            <a:ext cx="2032000" cy="1524000"/>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Set the color</a:t>
            </a:r>
          </a:p>
        </p:txBody>
      </p:sp>
      <p:sp>
        <p:nvSpPr>
          <p:cNvPr id="4" name="Content Placeholder 3"/>
          <p:cNvSpPr>
            <a:spLocks noGrp="1"/>
          </p:cNvSpPr>
          <p:nvPr>
            <p:ph sz="half" idx="2"/>
          </p:nvPr>
        </p:nvSpPr>
        <p:spPr>
          <a:xfrm>
            <a:off x="4759412" y="1243145"/>
            <a:ext cx="4343400" cy="2828836"/>
          </a:xfrm>
          <a:solidFill>
            <a:schemeClr val="accent1"/>
          </a:solidFill>
          <a:ln>
            <a:solidFill>
              <a:schemeClr val="accent1"/>
            </a:solidFill>
          </a:ln>
        </p:spPr>
        <p:txBody>
          <a:bodyPr>
            <a:noAutofit/>
          </a:bodyPr>
          <a:lstStyle/>
          <a:p>
            <a:pPr marL="0" indent="0">
              <a:buNone/>
            </a:pPr>
            <a:r>
              <a:rPr lang="en-US" sz="2400" b="1" dirty="0">
                <a:solidFill>
                  <a:schemeClr val="bg1"/>
                </a:solidFill>
              </a:rPr>
              <a:t>Task: Set the color output of the RGB LED. </a:t>
            </a:r>
          </a:p>
          <a:p>
            <a:pPr marL="0" indent="0">
              <a:buNone/>
            </a:pPr>
            <a:r>
              <a:rPr lang="en-US" sz="2400" dirty="0">
                <a:solidFill>
                  <a:schemeClr val="bg1"/>
                </a:solidFill>
              </a:rPr>
              <a:t>Each color takes a value (0-255). </a:t>
            </a:r>
          </a:p>
          <a:p>
            <a:pPr marL="0" indent="0">
              <a:buNone/>
            </a:pPr>
            <a:endParaRPr lang="en-US" sz="2400" dirty="0">
              <a:solidFill>
                <a:schemeClr val="bg1"/>
              </a:solidFill>
            </a:endParaRPr>
          </a:p>
          <a:p>
            <a:pPr marL="0" indent="0">
              <a:buNone/>
            </a:pPr>
            <a:r>
              <a:rPr lang="en-US" sz="2000" b="1" dirty="0">
                <a:solidFill>
                  <a:schemeClr val="bg1"/>
                </a:solidFill>
              </a:rPr>
              <a:t>Challenge Task</a:t>
            </a:r>
            <a:r>
              <a:rPr lang="en-US" sz="2000" dirty="0">
                <a:solidFill>
                  <a:schemeClr val="bg1"/>
                </a:solidFill>
              </a:rPr>
              <a:t>: Try to make </a:t>
            </a:r>
            <a:r>
              <a:rPr lang="en-US" sz="2000" dirty="0">
                <a:solidFill>
                  <a:srgbClr val="FFFF00"/>
                </a:solidFill>
              </a:rPr>
              <a:t>Yellow</a:t>
            </a:r>
          </a:p>
          <a:p>
            <a:pPr marL="0" indent="0">
              <a:buNone/>
            </a:pPr>
            <a:endParaRPr lang="en-US" sz="2400" b="1" dirty="0">
              <a:solidFill>
                <a:schemeClr val="bg1"/>
              </a:solidFill>
            </a:endParaRPr>
          </a:p>
          <a:p>
            <a:pPr marL="0" indent="0">
              <a:buNone/>
            </a:pPr>
            <a:endParaRPr lang="en-US" sz="1200" dirty="0"/>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7" name="TextBox 6">
            <a:extLst>
              <a:ext uri="{FF2B5EF4-FFF2-40B4-BE49-F238E27FC236}">
                <a16:creationId xmlns:a16="http://schemas.microsoft.com/office/drawing/2014/main" id="{D285FA1E-42CC-0E4B-AB74-0A5E58E49937}"/>
              </a:ext>
            </a:extLst>
          </p:cNvPr>
          <p:cNvSpPr txBox="1"/>
          <p:nvPr/>
        </p:nvSpPr>
        <p:spPr>
          <a:xfrm>
            <a:off x="4759412" y="4085035"/>
            <a:ext cx="4095603" cy="1277273"/>
          </a:xfrm>
          <a:prstGeom prst="rect">
            <a:avLst/>
          </a:prstGeom>
          <a:noFill/>
        </p:spPr>
        <p:txBody>
          <a:bodyPr wrap="square" rtlCol="0">
            <a:spAutoFit/>
          </a:bodyPr>
          <a:lstStyle/>
          <a:p>
            <a:r>
              <a:rPr lang="en-US" sz="1100" dirty="0"/>
              <a:t>Find RV.COLOR on the 8:Hub&gt;7:Rover&gt;5:RV.Color menu.</a:t>
            </a:r>
          </a:p>
          <a:p>
            <a:endParaRPr lang="en-US" sz="1100" dirty="0"/>
          </a:p>
          <a:p>
            <a:r>
              <a:rPr lang="en-US" sz="1100" dirty="0"/>
              <a:t>Separate the values for Red, Green and Blue with spaces.</a:t>
            </a:r>
          </a:p>
          <a:p>
            <a:endParaRPr lang="en-US" sz="1100" dirty="0"/>
          </a:p>
          <a:p>
            <a:endParaRPr lang="en-US" sz="1100" dirty="0"/>
          </a:p>
          <a:p>
            <a:r>
              <a:rPr lang="en-US" sz="1100" dirty="0"/>
              <a:t>.</a:t>
            </a:r>
          </a:p>
          <a:p>
            <a:endParaRPr lang="en-US" sz="1100" dirty="0"/>
          </a:p>
        </p:txBody>
      </p:sp>
      <p:sp>
        <p:nvSpPr>
          <p:cNvPr id="11" name="TextBox 10">
            <a:extLst>
              <a:ext uri="{FF2B5EF4-FFF2-40B4-BE49-F238E27FC236}">
                <a16:creationId xmlns:a16="http://schemas.microsoft.com/office/drawing/2014/main" id="{223EEE30-2258-0244-81D0-9D89903AD6F8}"/>
              </a:ext>
            </a:extLst>
          </p:cNvPr>
          <p:cNvSpPr txBox="1"/>
          <p:nvPr/>
        </p:nvSpPr>
        <p:spPr>
          <a:xfrm>
            <a:off x="0" y="5257800"/>
            <a:ext cx="4892615" cy="1107996"/>
          </a:xfrm>
          <a:prstGeom prst="rect">
            <a:avLst/>
          </a:prstGeom>
          <a:noFill/>
        </p:spPr>
        <p:txBody>
          <a:bodyPr wrap="square" rtlCol="0">
            <a:spAutoFit/>
          </a:bodyPr>
          <a:lstStyle/>
          <a:p>
            <a:r>
              <a:rPr lang="en-US" sz="1100" dirty="0"/>
              <a:t>Press </a:t>
            </a:r>
            <a:r>
              <a:rPr lang="en-US" sz="1100" b="1" dirty="0"/>
              <a:t>[menu] </a:t>
            </a:r>
            <a:r>
              <a:rPr lang="en-US" sz="1100" dirty="0"/>
              <a:t>key to see TI-Basic Program Editor options.</a:t>
            </a:r>
          </a:p>
          <a:p>
            <a:endParaRPr lang="en-US" sz="1100" dirty="0"/>
          </a:p>
          <a:p>
            <a:r>
              <a:rPr lang="en-US" sz="1100" dirty="0"/>
              <a:t>Press </a:t>
            </a:r>
            <a:r>
              <a:rPr lang="en-US" sz="1100" b="1" dirty="0"/>
              <a:t>[ctrl] [R] </a:t>
            </a:r>
            <a:r>
              <a:rPr lang="en-US" sz="1100" dirty="0"/>
              <a:t>to paste the program name ready to run in a Calculator app on the next page. Press </a:t>
            </a:r>
            <a:r>
              <a:rPr lang="en-US" sz="1100" b="1" dirty="0"/>
              <a:t>[enter] </a:t>
            </a:r>
            <a:r>
              <a:rPr lang="en-US" sz="1100" dirty="0"/>
              <a:t>in the Calculator app to run the program.</a:t>
            </a:r>
          </a:p>
          <a:p>
            <a:endParaRPr lang="en-US" sz="1100" dirty="0"/>
          </a:p>
          <a:p>
            <a:r>
              <a:rPr lang="en-US" sz="1100" dirty="0"/>
              <a:t>Use </a:t>
            </a:r>
            <a:r>
              <a:rPr lang="en-US" sz="1100" b="1" dirty="0"/>
              <a:t>[ctrl] left </a:t>
            </a:r>
            <a:r>
              <a:rPr lang="en-US" sz="1100" dirty="0"/>
              <a:t>to move from the Calculator page back to the editor page.</a:t>
            </a:r>
            <a:endParaRPr lang="en-US" sz="1100" b="1" dirty="0"/>
          </a:p>
        </p:txBody>
      </p:sp>
      <p:pic>
        <p:nvPicPr>
          <p:cNvPr id="12" name="Picture 11" descr="Graphical user interface, text, application&#10;&#10;Description automatically generated">
            <a:extLst>
              <a:ext uri="{FF2B5EF4-FFF2-40B4-BE49-F238E27FC236}">
                <a16:creationId xmlns:a16="http://schemas.microsoft.com/office/drawing/2014/main" id="{D46D436E-2A9A-A142-A0FC-A52A8B4C7E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985" y="1975437"/>
            <a:ext cx="3048000" cy="2286000"/>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3505BB6A-BCE0-7E46-A178-1FE9019574D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94121" y="3470092"/>
            <a:ext cx="2090468" cy="1567851"/>
          </a:xfrm>
          <a:prstGeom prst="rect">
            <a:avLst/>
          </a:prstGeom>
        </p:spPr>
      </p:pic>
      <p:cxnSp>
        <p:nvCxnSpPr>
          <p:cNvPr id="15" name="Straight Connector 14">
            <a:extLst>
              <a:ext uri="{FF2B5EF4-FFF2-40B4-BE49-F238E27FC236}">
                <a16:creationId xmlns:a16="http://schemas.microsoft.com/office/drawing/2014/main" id="{5CE38BF3-F6A6-9549-AA1C-F5EFCEA991FC}"/>
              </a:ext>
            </a:extLst>
          </p:cNvPr>
          <p:cNvCxnSpPr>
            <a:cxnSpLocks/>
          </p:cNvCxnSpPr>
          <p:nvPr/>
        </p:nvCxnSpPr>
        <p:spPr>
          <a:xfrm flipV="1">
            <a:off x="1600200" y="3238969"/>
            <a:ext cx="172624" cy="683363"/>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5A5CC7-67D5-3948-BADB-D86B66647CCC}"/>
              </a:ext>
            </a:extLst>
          </p:cNvPr>
          <p:cNvSpPr txBox="1"/>
          <p:nvPr/>
        </p:nvSpPr>
        <p:spPr>
          <a:xfrm>
            <a:off x="445168" y="4064504"/>
            <a:ext cx="1592293" cy="954107"/>
          </a:xfrm>
          <a:prstGeom prst="rect">
            <a:avLst/>
          </a:prstGeom>
          <a:solidFill>
            <a:schemeClr val="bg1"/>
          </a:solidFill>
          <a:ln w="25400">
            <a:solidFill>
              <a:schemeClr val="accent1"/>
            </a:solidFill>
          </a:ln>
        </p:spPr>
        <p:txBody>
          <a:bodyPr wrap="square" rtlCol="0">
            <a:spAutoFit/>
          </a:bodyPr>
          <a:lstStyle/>
          <a:p>
            <a:r>
              <a:rPr lang="en-US" sz="1400" dirty="0"/>
              <a:t>Enter values for Red, Green and Blue separated by spaces.</a:t>
            </a:r>
          </a:p>
        </p:txBody>
      </p:sp>
    </p:spTree>
    <p:extLst>
      <p:ext uri="{BB962C8B-B14F-4D97-AF65-F5344CB8AC3E}">
        <p14:creationId xmlns:p14="http://schemas.microsoft.com/office/powerpoint/2010/main" val="1815220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45860ACA-2BE6-D14F-8A25-A7AAEEE1D5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 y="1873257"/>
            <a:ext cx="3182353" cy="3095074"/>
          </a:xfrm>
          <a:prstGeom prst="rect">
            <a:avLst/>
          </a:prstGeom>
          <a:ln w="25400">
            <a:solidFill>
              <a:schemeClr val="tx1"/>
            </a:solidFill>
          </a:ln>
        </p:spPr>
      </p:pic>
      <p:sp>
        <p:nvSpPr>
          <p:cNvPr id="2" name="Title 1"/>
          <p:cNvSpPr>
            <a:spLocks noGrp="1"/>
          </p:cNvSpPr>
          <p:nvPr>
            <p:ph type="title"/>
          </p:nvPr>
        </p:nvSpPr>
        <p:spPr>
          <a:xfrm>
            <a:off x="457200" y="304800"/>
            <a:ext cx="8229600" cy="1143000"/>
          </a:xfrm>
        </p:spPr>
        <p:txBody>
          <a:bodyPr/>
          <a:lstStyle/>
          <a:p>
            <a:r>
              <a:rPr lang="en-US" dirty="0"/>
              <a:t>Explore angles</a:t>
            </a:r>
          </a:p>
        </p:txBody>
      </p:sp>
      <p:sp>
        <p:nvSpPr>
          <p:cNvPr id="4" name="Content Placeholder 3"/>
          <p:cNvSpPr>
            <a:spLocks noGrp="1"/>
          </p:cNvSpPr>
          <p:nvPr>
            <p:ph sz="half" idx="2"/>
          </p:nvPr>
        </p:nvSpPr>
        <p:spPr>
          <a:xfrm>
            <a:off x="4648200" y="1371601"/>
            <a:ext cx="4343400" cy="2362199"/>
          </a:xfrm>
          <a:solidFill>
            <a:schemeClr val="accent1"/>
          </a:solidFill>
          <a:ln>
            <a:solidFill>
              <a:schemeClr val="accent1"/>
            </a:solidFill>
          </a:ln>
        </p:spPr>
        <p:txBody>
          <a:bodyPr>
            <a:noAutofit/>
          </a:bodyPr>
          <a:lstStyle/>
          <a:p>
            <a:pPr marL="0" indent="0">
              <a:buNone/>
            </a:pPr>
            <a:r>
              <a:rPr lang="en-US" sz="2400" b="1" dirty="0">
                <a:solidFill>
                  <a:schemeClr val="bg1"/>
                </a:solidFill>
              </a:rPr>
              <a:t>Task: Drive a square.</a:t>
            </a:r>
          </a:p>
          <a:p>
            <a:pPr marL="0" indent="0">
              <a:buNone/>
            </a:pPr>
            <a:endParaRPr lang="en-US" sz="2400" dirty="0">
              <a:solidFill>
                <a:schemeClr val="bg1"/>
              </a:solidFill>
            </a:endParaRPr>
          </a:p>
          <a:p>
            <a:pPr marL="0" indent="0">
              <a:buNone/>
            </a:pPr>
            <a:r>
              <a:rPr lang="en-US" sz="2000" b="1" dirty="0">
                <a:solidFill>
                  <a:schemeClr val="bg1"/>
                </a:solidFill>
              </a:rPr>
              <a:t>Challenge Task: </a:t>
            </a:r>
            <a:r>
              <a:rPr lang="en-US" sz="2000" dirty="0">
                <a:solidFill>
                  <a:schemeClr val="bg1"/>
                </a:solidFill>
              </a:rPr>
              <a:t>Try to drive an equilateral triangle. </a:t>
            </a:r>
          </a:p>
          <a:p>
            <a:pPr marL="0" indent="0">
              <a:buNone/>
            </a:pPr>
            <a:endParaRPr lang="en-US" sz="2400" b="1" dirty="0">
              <a:solidFill>
                <a:schemeClr val="bg1"/>
              </a:solidFill>
            </a:endParaRPr>
          </a:p>
          <a:p>
            <a:pPr marL="0" indent="0">
              <a:buNone/>
            </a:pPr>
            <a:endParaRPr lang="en-US" sz="1200" dirty="0"/>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8" name="TextBox 7">
            <a:extLst>
              <a:ext uri="{FF2B5EF4-FFF2-40B4-BE49-F238E27FC236}">
                <a16:creationId xmlns:a16="http://schemas.microsoft.com/office/drawing/2014/main" id="{5D926ABE-801F-5241-9FF5-B6485973E09A}"/>
              </a:ext>
            </a:extLst>
          </p:cNvPr>
          <p:cNvSpPr txBox="1"/>
          <p:nvPr/>
        </p:nvSpPr>
        <p:spPr>
          <a:xfrm>
            <a:off x="0" y="5101679"/>
            <a:ext cx="5105400" cy="907941"/>
          </a:xfrm>
          <a:prstGeom prst="rect">
            <a:avLst/>
          </a:prstGeom>
          <a:noFill/>
        </p:spPr>
        <p:txBody>
          <a:bodyPr wrap="square" rtlCol="0">
            <a:spAutoFit/>
          </a:bodyPr>
          <a:lstStyle/>
          <a:p>
            <a:r>
              <a:rPr lang="en-US" sz="1400" dirty="0"/>
              <a:t>The program above is a framework for driving a square. </a:t>
            </a:r>
          </a:p>
          <a:p>
            <a:endParaRPr lang="en-US" sz="1400" dirty="0"/>
          </a:p>
          <a:p>
            <a:r>
              <a:rPr lang="en-US" sz="1400" dirty="0"/>
              <a:t>Enter values for distance and turn angle.</a:t>
            </a:r>
          </a:p>
          <a:p>
            <a:endParaRPr lang="en-US" sz="1100" dirty="0"/>
          </a:p>
        </p:txBody>
      </p:sp>
    </p:spTree>
    <p:extLst>
      <p:ext uri="{BB962C8B-B14F-4D97-AF65-F5344CB8AC3E}">
        <p14:creationId xmlns:p14="http://schemas.microsoft.com/office/powerpoint/2010/main" val="3955694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0220733\Downloads\TIRover_ranger_TI84PCE_sensor.jpg"/>
          <p:cNvPicPr/>
          <p:nvPr/>
        </p:nvPicPr>
        <p:blipFill rotWithShape="1">
          <a:blip r:embed="rId2" cstate="hqprint">
            <a:extLst>
              <a:ext uri="{28A0092B-C50C-407E-A947-70E740481C1C}">
                <a14:useLocalDpi xmlns:a14="http://schemas.microsoft.com/office/drawing/2010/main"/>
              </a:ext>
            </a:extLst>
          </a:blip>
          <a:srcRect/>
          <a:stretch/>
        </p:blipFill>
        <p:spPr bwMode="auto">
          <a:xfrm>
            <a:off x="1639614" y="1395248"/>
            <a:ext cx="5864772" cy="4414345"/>
          </a:xfrm>
          <a:prstGeom prst="rect">
            <a:avLst/>
          </a:prstGeom>
          <a:noFill/>
          <a:ln>
            <a:noFill/>
          </a:ln>
          <a:extLst>
            <a:ext uri="{53640926-AAD7-44D8-BBD7-CCE9431645EC}">
              <a14:shadowObscured xmlns:a14="http://schemas.microsoft.com/office/drawing/2010/main"/>
            </a:ext>
          </a:extLst>
        </p:spPr>
      </p:pic>
      <p:sp>
        <p:nvSpPr>
          <p:cNvPr id="6" name="Title 5"/>
          <p:cNvSpPr>
            <a:spLocks noGrp="1"/>
          </p:cNvSpPr>
          <p:nvPr>
            <p:ph type="title"/>
          </p:nvPr>
        </p:nvSpPr>
        <p:spPr>
          <a:xfrm>
            <a:off x="89336" y="78830"/>
            <a:ext cx="8991600" cy="990600"/>
          </a:xfrm>
        </p:spPr>
        <p:txBody>
          <a:bodyPr/>
          <a:lstStyle/>
          <a:p>
            <a:pPr algn="ctr"/>
            <a:r>
              <a:rPr lang="en-US" dirty="0"/>
              <a:t>Meet the TI-Innovator™ Rover</a:t>
            </a:r>
          </a:p>
        </p:txBody>
      </p:sp>
    </p:spTree>
    <p:extLst>
      <p:ext uri="{BB962C8B-B14F-4D97-AF65-F5344CB8AC3E}">
        <p14:creationId xmlns:p14="http://schemas.microsoft.com/office/powerpoint/2010/main" val="386612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457200" y="1600200"/>
            <a:ext cx="4114800" cy="4525963"/>
          </a:xfrm>
        </p:spPr>
        <p:txBody>
          <a:bodyPr/>
          <a:lstStyle/>
          <a:p>
            <a:r>
              <a:rPr lang="en-US" dirty="0"/>
              <a:t>Complementary Angles:</a:t>
            </a:r>
          </a:p>
          <a:p>
            <a:pPr lvl="1"/>
            <a:r>
              <a:rPr lang="en-US" dirty="0"/>
              <a:t>Sum to 90 degrees</a:t>
            </a:r>
          </a:p>
          <a:p>
            <a:endParaRPr lang="en-US" dirty="0"/>
          </a:p>
        </p:txBody>
      </p:sp>
      <p:sp>
        <p:nvSpPr>
          <p:cNvPr id="4" name="Content Placeholder 3">
            <a:extLst>
              <a:ext uri="{FF2B5EF4-FFF2-40B4-BE49-F238E27FC236}">
                <a16:creationId xmlns:a16="http://schemas.microsoft.com/office/drawing/2014/main" id="{7692C7A1-24C2-484C-8956-2DBA79229A04}"/>
              </a:ext>
            </a:extLst>
          </p:cNvPr>
          <p:cNvSpPr>
            <a:spLocks noGrp="1"/>
          </p:cNvSpPr>
          <p:nvPr>
            <p:ph sz="half" idx="2"/>
          </p:nvPr>
        </p:nvSpPr>
        <p:spPr>
          <a:xfrm>
            <a:off x="4648200" y="1600200"/>
            <a:ext cx="4114800" cy="4525963"/>
          </a:xfrm>
        </p:spPr>
        <p:txBody>
          <a:bodyPr/>
          <a:lstStyle/>
          <a:p>
            <a:r>
              <a:rPr lang="en-US" dirty="0"/>
              <a:t>Supplementary Angles:</a:t>
            </a:r>
          </a:p>
          <a:p>
            <a:pPr lvl="1"/>
            <a:r>
              <a:rPr lang="en-US" dirty="0"/>
              <a:t>Sum to 180 degrees</a:t>
            </a:r>
          </a:p>
        </p:txBody>
      </p:sp>
      <p:pic>
        <p:nvPicPr>
          <p:cNvPr id="6" name="Picture 5">
            <a:extLst>
              <a:ext uri="{FF2B5EF4-FFF2-40B4-BE49-F238E27FC236}">
                <a16:creationId xmlns:a16="http://schemas.microsoft.com/office/drawing/2014/main" id="{CE9E0C80-FF78-4B8F-A0E5-8F616CE7A37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22256" y="3048000"/>
            <a:ext cx="3654516" cy="2743200"/>
          </a:xfrm>
          <a:prstGeom prst="rect">
            <a:avLst/>
          </a:prstGeom>
        </p:spPr>
      </p:pic>
      <p:pic>
        <p:nvPicPr>
          <p:cNvPr id="7" name="Picture 6">
            <a:extLst>
              <a:ext uri="{FF2B5EF4-FFF2-40B4-BE49-F238E27FC236}">
                <a16:creationId xmlns:a16="http://schemas.microsoft.com/office/drawing/2014/main" id="{D4958E8B-12A7-490A-BAE6-75BB515828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3400" y="3048000"/>
            <a:ext cx="3654517" cy="2743200"/>
          </a:xfrm>
          <a:prstGeom prst="rect">
            <a:avLst/>
          </a:prstGeom>
        </p:spPr>
      </p:pic>
    </p:spTree>
    <p:extLst>
      <p:ext uri="{BB962C8B-B14F-4D97-AF65-F5344CB8AC3E}">
        <p14:creationId xmlns:p14="http://schemas.microsoft.com/office/powerpoint/2010/main" val="2081468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457200" y="1600200"/>
            <a:ext cx="4114800" cy="4525963"/>
          </a:xfrm>
        </p:spPr>
        <p:txBody>
          <a:bodyPr/>
          <a:lstStyle/>
          <a:p>
            <a:r>
              <a:rPr lang="en-US" dirty="0"/>
              <a:t>Exterior angles:</a:t>
            </a:r>
          </a:p>
          <a:p>
            <a:pPr marL="0" indent="0">
              <a:buNone/>
            </a:pPr>
            <a:endParaRPr lang="en-US" dirty="0"/>
          </a:p>
        </p:txBody>
      </p:sp>
      <p:sp>
        <p:nvSpPr>
          <p:cNvPr id="4" name="Content Placeholder 3">
            <a:extLst>
              <a:ext uri="{FF2B5EF4-FFF2-40B4-BE49-F238E27FC236}">
                <a16:creationId xmlns:a16="http://schemas.microsoft.com/office/drawing/2014/main" id="{7692C7A1-24C2-484C-8956-2DBA79229A04}"/>
              </a:ext>
            </a:extLst>
          </p:cNvPr>
          <p:cNvSpPr>
            <a:spLocks noGrp="1"/>
          </p:cNvSpPr>
          <p:nvPr>
            <p:ph sz="half" idx="2"/>
          </p:nvPr>
        </p:nvSpPr>
        <p:spPr>
          <a:xfrm>
            <a:off x="4648200" y="1600200"/>
            <a:ext cx="4114800" cy="4525963"/>
          </a:xfrm>
        </p:spPr>
        <p:txBody>
          <a:bodyPr/>
          <a:lstStyle/>
          <a:p>
            <a:pPr algn="just"/>
            <a:r>
              <a:rPr lang="en-US" dirty="0"/>
              <a:t>Interior Angles:</a:t>
            </a:r>
          </a:p>
        </p:txBody>
      </p:sp>
      <p:pic>
        <p:nvPicPr>
          <p:cNvPr id="8" name="Picture 7">
            <a:extLst>
              <a:ext uri="{FF2B5EF4-FFF2-40B4-BE49-F238E27FC236}">
                <a16:creationId xmlns:a16="http://schemas.microsoft.com/office/drawing/2014/main" id="{29481348-2526-4405-A116-CC1AE53ECC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7342" y="2819400"/>
            <a:ext cx="3654516" cy="2743200"/>
          </a:xfrm>
          <a:prstGeom prst="rect">
            <a:avLst/>
          </a:prstGeom>
        </p:spPr>
      </p:pic>
      <p:pic>
        <p:nvPicPr>
          <p:cNvPr id="5" name="Picture 4">
            <a:extLst>
              <a:ext uri="{FF2B5EF4-FFF2-40B4-BE49-F238E27FC236}">
                <a16:creationId xmlns:a16="http://schemas.microsoft.com/office/drawing/2014/main" id="{47008A68-465C-4978-B68B-575E7F5639DA}"/>
              </a:ext>
            </a:extLst>
          </p:cNvPr>
          <p:cNvPicPr>
            <a:picLocks noChangeAspect="1"/>
          </p:cNvPicPr>
          <p:nvPr/>
        </p:nvPicPr>
        <p:blipFill>
          <a:blip r:embed="rId3"/>
          <a:stretch>
            <a:fillRect/>
          </a:stretch>
        </p:blipFill>
        <p:spPr>
          <a:xfrm>
            <a:off x="4881612" y="2819400"/>
            <a:ext cx="3647975" cy="2743200"/>
          </a:xfrm>
          <a:prstGeom prst="rect">
            <a:avLst/>
          </a:prstGeom>
        </p:spPr>
      </p:pic>
    </p:spTree>
    <p:extLst>
      <p:ext uri="{BB962C8B-B14F-4D97-AF65-F5344CB8AC3E}">
        <p14:creationId xmlns:p14="http://schemas.microsoft.com/office/powerpoint/2010/main" val="2113388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Logic Challenge</a:t>
            </a:r>
          </a:p>
        </p:txBody>
      </p:sp>
      <p:sp>
        <p:nvSpPr>
          <p:cNvPr id="4" name="Content Placeholder 3"/>
          <p:cNvSpPr>
            <a:spLocks noGrp="1"/>
          </p:cNvSpPr>
          <p:nvPr>
            <p:ph sz="half" idx="2"/>
          </p:nvPr>
        </p:nvSpPr>
        <p:spPr>
          <a:xfrm>
            <a:off x="4648200" y="1371601"/>
            <a:ext cx="4343400" cy="2819399"/>
          </a:xfrm>
          <a:solidFill>
            <a:schemeClr val="accent1"/>
          </a:solidFill>
          <a:ln>
            <a:solidFill>
              <a:schemeClr val="accent1"/>
            </a:solidFill>
          </a:ln>
        </p:spPr>
        <p:txBody>
          <a:bodyPr>
            <a:noAutofit/>
          </a:bodyPr>
          <a:lstStyle/>
          <a:p>
            <a:pPr marL="0" indent="0">
              <a:buNone/>
            </a:pPr>
            <a:r>
              <a:rPr lang="en-US" sz="2400" b="1" dirty="0">
                <a:solidFill>
                  <a:schemeClr val="bg1"/>
                </a:solidFill>
              </a:rPr>
              <a:t>Task: Drive the figure shown without crossing any lines  or going back over a line and without picking up the pen. </a:t>
            </a:r>
          </a:p>
          <a:p>
            <a:pPr marL="0" indent="0">
              <a:buNone/>
            </a:pPr>
            <a:r>
              <a:rPr lang="en-US" sz="2400" dirty="0">
                <a:solidFill>
                  <a:schemeClr val="bg1"/>
                </a:solidFill>
              </a:rPr>
              <a:t>When you are ready put the pen in and trace your path</a:t>
            </a: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1200" dirty="0"/>
          </a:p>
        </p:txBody>
      </p:sp>
      <p:sp>
        <p:nvSpPr>
          <p:cNvPr id="8" name="Rectangle 7">
            <a:extLst>
              <a:ext uri="{FF2B5EF4-FFF2-40B4-BE49-F238E27FC236}">
                <a16:creationId xmlns:a16="http://schemas.microsoft.com/office/drawing/2014/main" id="{D15D02DD-6E78-40B7-AB5F-D11831FE9C41}"/>
              </a:ext>
            </a:extLst>
          </p:cNvPr>
          <p:cNvSpPr/>
          <p:nvPr/>
        </p:nvSpPr>
        <p:spPr>
          <a:xfrm>
            <a:off x="990600" y="3549869"/>
            <a:ext cx="24384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990600" y="1447800"/>
            <a:ext cx="2438400" cy="210206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0656A98E-A9A6-4F9E-8D3B-92B209441990-L0-001">
            <a:extLst>
              <a:ext uri="{FF2B5EF4-FFF2-40B4-BE49-F238E27FC236}">
                <a16:creationId xmlns:a16="http://schemas.microsoft.com/office/drawing/2014/main" id="{7AB99FB3-6F00-4826-B1C2-2FDDE962F1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34274" y="4267200"/>
            <a:ext cx="2680925" cy="201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935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36D2-AEB1-16E2-9BB2-E61735D231FD}"/>
              </a:ext>
            </a:extLst>
          </p:cNvPr>
          <p:cNvSpPr>
            <a:spLocks noGrp="1"/>
          </p:cNvSpPr>
          <p:nvPr>
            <p:ph type="title"/>
          </p:nvPr>
        </p:nvSpPr>
        <p:spPr>
          <a:xfrm>
            <a:off x="457200" y="-195180"/>
            <a:ext cx="8229600" cy="1143000"/>
          </a:xfrm>
        </p:spPr>
        <p:txBody>
          <a:bodyPr/>
          <a:lstStyle/>
          <a:p>
            <a:r>
              <a:rPr lang="en-US" sz="3600" dirty="0"/>
              <a:t>Where can you go next with TI-Rover?</a:t>
            </a:r>
          </a:p>
        </p:txBody>
      </p:sp>
      <p:grpSp>
        <p:nvGrpSpPr>
          <p:cNvPr id="10" name="Group 9">
            <a:extLst>
              <a:ext uri="{FF2B5EF4-FFF2-40B4-BE49-F238E27FC236}">
                <a16:creationId xmlns:a16="http://schemas.microsoft.com/office/drawing/2014/main" id="{DB907515-139C-DD8C-8BD8-BF4E8B41913B}"/>
              </a:ext>
            </a:extLst>
          </p:cNvPr>
          <p:cNvGrpSpPr/>
          <p:nvPr/>
        </p:nvGrpSpPr>
        <p:grpSpPr>
          <a:xfrm>
            <a:off x="150058" y="769822"/>
            <a:ext cx="2555459" cy="2652922"/>
            <a:chOff x="139576" y="1598096"/>
            <a:chExt cx="2723823" cy="2950763"/>
          </a:xfrm>
        </p:grpSpPr>
        <p:pic>
          <p:nvPicPr>
            <p:cNvPr id="7" name="Picture 6">
              <a:extLst>
                <a:ext uri="{FF2B5EF4-FFF2-40B4-BE49-F238E27FC236}">
                  <a16:creationId xmlns:a16="http://schemas.microsoft.com/office/drawing/2014/main" id="{84737781-9E3E-57D4-02E1-0BF08A08F4B6}"/>
                </a:ext>
              </a:extLst>
            </p:cNvPr>
            <p:cNvPicPr>
              <a:picLocks noChangeAspect="1"/>
            </p:cNvPicPr>
            <p:nvPr/>
          </p:nvPicPr>
          <p:blipFill>
            <a:blip r:embed="rId2"/>
            <a:stretch>
              <a:fillRect/>
            </a:stretch>
          </p:blipFill>
          <p:spPr>
            <a:xfrm>
              <a:off x="476253" y="1598096"/>
              <a:ext cx="1902698" cy="2530947"/>
            </a:xfrm>
            <a:prstGeom prst="rect">
              <a:avLst/>
            </a:prstGeom>
          </p:spPr>
        </p:pic>
        <p:sp>
          <p:nvSpPr>
            <p:cNvPr id="9" name="TextBox 8">
              <a:extLst>
                <a:ext uri="{FF2B5EF4-FFF2-40B4-BE49-F238E27FC236}">
                  <a16:creationId xmlns:a16="http://schemas.microsoft.com/office/drawing/2014/main" id="{487C0B66-A568-B8D5-CE5D-AD658B1DC9B2}"/>
                </a:ext>
              </a:extLst>
            </p:cNvPr>
            <p:cNvSpPr txBox="1"/>
            <p:nvPr/>
          </p:nvSpPr>
          <p:spPr>
            <a:xfrm>
              <a:off x="139576" y="4179527"/>
              <a:ext cx="2723823" cy="369332"/>
            </a:xfrm>
            <a:prstGeom prst="rect">
              <a:avLst/>
            </a:prstGeom>
            <a:noFill/>
          </p:spPr>
          <p:txBody>
            <a:bodyPr wrap="none" rtlCol="0">
              <a:spAutoFit/>
            </a:bodyPr>
            <a:lstStyle/>
            <a:p>
              <a:r>
                <a:rPr lang="en-US" dirty="0"/>
                <a:t>Drive an obstacle course</a:t>
              </a:r>
            </a:p>
          </p:txBody>
        </p:sp>
      </p:grpSp>
      <p:grpSp>
        <p:nvGrpSpPr>
          <p:cNvPr id="13" name="Group 12">
            <a:extLst>
              <a:ext uri="{FF2B5EF4-FFF2-40B4-BE49-F238E27FC236}">
                <a16:creationId xmlns:a16="http://schemas.microsoft.com/office/drawing/2014/main" id="{90FFD488-81E2-D39C-329F-D8B27601176D}"/>
              </a:ext>
            </a:extLst>
          </p:cNvPr>
          <p:cNvGrpSpPr/>
          <p:nvPr/>
        </p:nvGrpSpPr>
        <p:grpSpPr>
          <a:xfrm>
            <a:off x="3151966" y="786731"/>
            <a:ext cx="1593639" cy="2636013"/>
            <a:chOff x="3200075" y="1585397"/>
            <a:chExt cx="1748253" cy="2933730"/>
          </a:xfrm>
        </p:grpSpPr>
        <p:pic>
          <p:nvPicPr>
            <p:cNvPr id="11" name="Picture 10">
              <a:extLst>
                <a:ext uri="{FF2B5EF4-FFF2-40B4-BE49-F238E27FC236}">
                  <a16:creationId xmlns:a16="http://schemas.microsoft.com/office/drawing/2014/main" id="{5ECE6C15-13FD-5451-F1AC-8EB122B078F0}"/>
                </a:ext>
              </a:extLst>
            </p:cNvPr>
            <p:cNvPicPr>
              <a:picLocks noChangeAspect="1"/>
            </p:cNvPicPr>
            <p:nvPr/>
          </p:nvPicPr>
          <p:blipFill>
            <a:blip r:embed="rId3"/>
            <a:stretch>
              <a:fillRect/>
            </a:stretch>
          </p:blipFill>
          <p:spPr>
            <a:xfrm>
              <a:off x="3200075" y="1585397"/>
              <a:ext cx="1748253" cy="2489148"/>
            </a:xfrm>
            <a:prstGeom prst="rect">
              <a:avLst/>
            </a:prstGeom>
          </p:spPr>
        </p:pic>
        <p:sp>
          <p:nvSpPr>
            <p:cNvPr id="12" name="TextBox 11">
              <a:extLst>
                <a:ext uri="{FF2B5EF4-FFF2-40B4-BE49-F238E27FC236}">
                  <a16:creationId xmlns:a16="http://schemas.microsoft.com/office/drawing/2014/main" id="{D15F445C-4C88-4B6D-BA75-4047E6E41ECF}"/>
                </a:ext>
              </a:extLst>
            </p:cNvPr>
            <p:cNvSpPr txBox="1"/>
            <p:nvPr/>
          </p:nvSpPr>
          <p:spPr>
            <a:xfrm>
              <a:off x="3200075" y="4149795"/>
              <a:ext cx="1659429" cy="369332"/>
            </a:xfrm>
            <a:prstGeom prst="rect">
              <a:avLst/>
            </a:prstGeom>
            <a:noFill/>
          </p:spPr>
          <p:txBody>
            <a:bodyPr wrap="none" rtlCol="0">
              <a:spAutoFit/>
            </a:bodyPr>
            <a:lstStyle/>
            <a:p>
              <a:r>
                <a:rPr lang="en-US" dirty="0"/>
                <a:t>Drive a design</a:t>
              </a:r>
            </a:p>
          </p:txBody>
        </p:sp>
      </p:grpSp>
      <p:grpSp>
        <p:nvGrpSpPr>
          <p:cNvPr id="17" name="Group 16">
            <a:extLst>
              <a:ext uri="{FF2B5EF4-FFF2-40B4-BE49-F238E27FC236}">
                <a16:creationId xmlns:a16="http://schemas.microsoft.com/office/drawing/2014/main" id="{7E6CD35A-BB5D-47D5-3D20-909C3B529EDA}"/>
              </a:ext>
            </a:extLst>
          </p:cNvPr>
          <p:cNvGrpSpPr/>
          <p:nvPr/>
        </p:nvGrpSpPr>
        <p:grpSpPr>
          <a:xfrm>
            <a:off x="5394969" y="790497"/>
            <a:ext cx="2834632" cy="2632247"/>
            <a:chOff x="5424869" y="1568071"/>
            <a:chExt cx="2844531" cy="2585899"/>
          </a:xfrm>
        </p:grpSpPr>
        <p:pic>
          <p:nvPicPr>
            <p:cNvPr id="14" name="Picture 13">
              <a:extLst>
                <a:ext uri="{FF2B5EF4-FFF2-40B4-BE49-F238E27FC236}">
                  <a16:creationId xmlns:a16="http://schemas.microsoft.com/office/drawing/2014/main" id="{32E93F7F-7B40-1994-457B-3DEA0C0DEFB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4869" y="1568071"/>
              <a:ext cx="2844531" cy="2216567"/>
            </a:xfrm>
            <a:prstGeom prst="rect">
              <a:avLst/>
            </a:prstGeom>
          </p:spPr>
        </p:pic>
        <p:sp>
          <p:nvSpPr>
            <p:cNvPr id="15" name="TextBox 14">
              <a:extLst>
                <a:ext uri="{FF2B5EF4-FFF2-40B4-BE49-F238E27FC236}">
                  <a16:creationId xmlns:a16="http://schemas.microsoft.com/office/drawing/2014/main" id="{85572C5F-257D-6081-9E40-60FE58B6C949}"/>
                </a:ext>
              </a:extLst>
            </p:cNvPr>
            <p:cNvSpPr txBox="1"/>
            <p:nvPr/>
          </p:nvSpPr>
          <p:spPr>
            <a:xfrm>
              <a:off x="6075128" y="3784638"/>
              <a:ext cx="1544012" cy="369332"/>
            </a:xfrm>
            <a:prstGeom prst="rect">
              <a:avLst/>
            </a:prstGeom>
            <a:noFill/>
          </p:spPr>
          <p:txBody>
            <a:bodyPr wrap="none" rtlCol="0">
              <a:spAutoFit/>
            </a:bodyPr>
            <a:lstStyle/>
            <a:p>
              <a:r>
                <a:rPr lang="en-US" dirty="0"/>
                <a:t>Draw artwork</a:t>
              </a:r>
            </a:p>
          </p:txBody>
        </p:sp>
      </p:grpSp>
      <p:grpSp>
        <p:nvGrpSpPr>
          <p:cNvPr id="19" name="Group 18">
            <a:extLst>
              <a:ext uri="{FF2B5EF4-FFF2-40B4-BE49-F238E27FC236}">
                <a16:creationId xmlns:a16="http://schemas.microsoft.com/office/drawing/2014/main" id="{FCF2817F-7615-535D-DF7E-35E57D6BA1E7}"/>
              </a:ext>
            </a:extLst>
          </p:cNvPr>
          <p:cNvGrpSpPr/>
          <p:nvPr/>
        </p:nvGrpSpPr>
        <p:grpSpPr>
          <a:xfrm>
            <a:off x="243983" y="3817758"/>
            <a:ext cx="1851789" cy="2558711"/>
            <a:chOff x="243983" y="3817758"/>
            <a:chExt cx="1851789" cy="2558711"/>
          </a:xfrm>
        </p:grpSpPr>
        <p:pic>
          <p:nvPicPr>
            <p:cNvPr id="16" name="Picture 15">
              <a:extLst>
                <a:ext uri="{FF2B5EF4-FFF2-40B4-BE49-F238E27FC236}">
                  <a16:creationId xmlns:a16="http://schemas.microsoft.com/office/drawing/2014/main" id="{C96307FD-6D92-3032-76CA-F9F69EE7A39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7200" y="3817758"/>
              <a:ext cx="1425356" cy="2189379"/>
            </a:xfrm>
            <a:prstGeom prst="rect">
              <a:avLst/>
            </a:prstGeom>
          </p:spPr>
        </p:pic>
        <p:sp>
          <p:nvSpPr>
            <p:cNvPr id="18" name="TextBox 17">
              <a:extLst>
                <a:ext uri="{FF2B5EF4-FFF2-40B4-BE49-F238E27FC236}">
                  <a16:creationId xmlns:a16="http://schemas.microsoft.com/office/drawing/2014/main" id="{5531FD84-D63B-2E37-A5DE-D8F82F289B0B}"/>
                </a:ext>
              </a:extLst>
            </p:cNvPr>
            <p:cNvSpPr txBox="1"/>
            <p:nvPr/>
          </p:nvSpPr>
          <p:spPr>
            <a:xfrm>
              <a:off x="243983" y="6007137"/>
              <a:ext cx="1851789" cy="369332"/>
            </a:xfrm>
            <a:prstGeom prst="rect">
              <a:avLst/>
            </a:prstGeom>
            <a:noFill/>
          </p:spPr>
          <p:txBody>
            <a:bodyPr wrap="none" rtlCol="0">
              <a:spAutoFit/>
            </a:bodyPr>
            <a:lstStyle/>
            <a:p>
              <a:r>
                <a:rPr lang="en-US" dirty="0"/>
                <a:t>Park your Rover</a:t>
              </a:r>
            </a:p>
          </p:txBody>
        </p:sp>
      </p:grpSp>
      <p:grpSp>
        <p:nvGrpSpPr>
          <p:cNvPr id="22" name="Group 21">
            <a:extLst>
              <a:ext uri="{FF2B5EF4-FFF2-40B4-BE49-F238E27FC236}">
                <a16:creationId xmlns:a16="http://schemas.microsoft.com/office/drawing/2014/main" id="{9260A06F-425C-2829-7418-816FCCFC8DD5}"/>
              </a:ext>
            </a:extLst>
          </p:cNvPr>
          <p:cNvGrpSpPr/>
          <p:nvPr/>
        </p:nvGrpSpPr>
        <p:grpSpPr>
          <a:xfrm>
            <a:off x="2239142" y="3555823"/>
            <a:ext cx="1928733" cy="2959145"/>
            <a:chOff x="2239142" y="3555823"/>
            <a:chExt cx="1928733" cy="2959145"/>
          </a:xfrm>
        </p:grpSpPr>
        <p:pic>
          <p:nvPicPr>
            <p:cNvPr id="20" name="Picture 19">
              <a:extLst>
                <a:ext uri="{FF2B5EF4-FFF2-40B4-BE49-F238E27FC236}">
                  <a16:creationId xmlns:a16="http://schemas.microsoft.com/office/drawing/2014/main" id="{B8E0CC84-5F96-2814-F560-2A2852321F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77615" y="3555823"/>
              <a:ext cx="1851789" cy="2318235"/>
            </a:xfrm>
            <a:prstGeom prst="rect">
              <a:avLst/>
            </a:prstGeom>
          </p:spPr>
        </p:pic>
        <p:sp>
          <p:nvSpPr>
            <p:cNvPr id="21" name="TextBox 20">
              <a:extLst>
                <a:ext uri="{FF2B5EF4-FFF2-40B4-BE49-F238E27FC236}">
                  <a16:creationId xmlns:a16="http://schemas.microsoft.com/office/drawing/2014/main" id="{45806126-A054-C187-B6BE-A6BA7059A757}"/>
                </a:ext>
              </a:extLst>
            </p:cNvPr>
            <p:cNvSpPr txBox="1"/>
            <p:nvPr/>
          </p:nvSpPr>
          <p:spPr>
            <a:xfrm>
              <a:off x="2239142" y="5868637"/>
              <a:ext cx="1928733" cy="646331"/>
            </a:xfrm>
            <a:prstGeom prst="rect">
              <a:avLst/>
            </a:prstGeom>
            <a:noFill/>
          </p:spPr>
          <p:txBody>
            <a:bodyPr wrap="none" rtlCol="0">
              <a:spAutoFit/>
            </a:bodyPr>
            <a:lstStyle/>
            <a:p>
              <a:r>
                <a:rPr lang="en-US" dirty="0"/>
                <a:t>Use a For loop</a:t>
              </a:r>
            </a:p>
            <a:p>
              <a:r>
                <a:rPr lang="en-US" dirty="0"/>
                <a:t>to draw polygons</a:t>
              </a:r>
            </a:p>
          </p:txBody>
        </p:sp>
      </p:grpSp>
      <p:grpSp>
        <p:nvGrpSpPr>
          <p:cNvPr id="26" name="Group 25">
            <a:extLst>
              <a:ext uri="{FF2B5EF4-FFF2-40B4-BE49-F238E27FC236}">
                <a16:creationId xmlns:a16="http://schemas.microsoft.com/office/drawing/2014/main" id="{9AC7A550-3EC3-1D1F-453E-0E8722A7C60A}"/>
              </a:ext>
            </a:extLst>
          </p:cNvPr>
          <p:cNvGrpSpPr/>
          <p:nvPr/>
        </p:nvGrpSpPr>
        <p:grpSpPr>
          <a:xfrm>
            <a:off x="4206348" y="3561243"/>
            <a:ext cx="1873270" cy="2641401"/>
            <a:chOff x="6704115" y="3550401"/>
            <a:chExt cx="1873270" cy="2641401"/>
          </a:xfrm>
        </p:grpSpPr>
        <p:pic>
          <p:nvPicPr>
            <p:cNvPr id="24" name="Picture 23">
              <a:extLst>
                <a:ext uri="{FF2B5EF4-FFF2-40B4-BE49-F238E27FC236}">
                  <a16:creationId xmlns:a16="http://schemas.microsoft.com/office/drawing/2014/main" id="{B2FCC20C-13C0-7494-9CA2-620DACEA777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866385" y="3550401"/>
              <a:ext cx="1527250" cy="2318236"/>
            </a:xfrm>
            <a:prstGeom prst="rect">
              <a:avLst/>
            </a:prstGeom>
          </p:spPr>
        </p:pic>
        <p:sp>
          <p:nvSpPr>
            <p:cNvPr id="25" name="TextBox 24">
              <a:extLst>
                <a:ext uri="{FF2B5EF4-FFF2-40B4-BE49-F238E27FC236}">
                  <a16:creationId xmlns:a16="http://schemas.microsoft.com/office/drawing/2014/main" id="{F1049E15-FC83-6E2A-EF5A-9B432AAC6072}"/>
                </a:ext>
              </a:extLst>
            </p:cNvPr>
            <p:cNvSpPr txBox="1"/>
            <p:nvPr/>
          </p:nvSpPr>
          <p:spPr>
            <a:xfrm>
              <a:off x="6704115" y="5822470"/>
              <a:ext cx="1873270" cy="369332"/>
            </a:xfrm>
            <a:prstGeom prst="rect">
              <a:avLst/>
            </a:prstGeom>
            <a:noFill/>
          </p:spPr>
          <p:txBody>
            <a:bodyPr wrap="none" rtlCol="0">
              <a:spAutoFit/>
            </a:bodyPr>
            <a:lstStyle/>
            <a:p>
              <a:r>
                <a:rPr lang="en-US" dirty="0"/>
                <a:t>Write your name</a:t>
              </a:r>
            </a:p>
          </p:txBody>
        </p:sp>
      </p:grpSp>
      <p:pic>
        <p:nvPicPr>
          <p:cNvPr id="27" name="Picture 26">
            <a:extLst>
              <a:ext uri="{FF2B5EF4-FFF2-40B4-BE49-F238E27FC236}">
                <a16:creationId xmlns:a16="http://schemas.microsoft.com/office/drawing/2014/main" id="{7EDEAA45-ADF2-9121-0D7D-EE79B89B3F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203789" y="3503378"/>
            <a:ext cx="1797286" cy="2256295"/>
          </a:xfrm>
          <a:prstGeom prst="rect">
            <a:avLst/>
          </a:prstGeom>
        </p:spPr>
      </p:pic>
      <p:sp>
        <p:nvSpPr>
          <p:cNvPr id="28" name="TextBox 27">
            <a:extLst>
              <a:ext uri="{FF2B5EF4-FFF2-40B4-BE49-F238E27FC236}">
                <a16:creationId xmlns:a16="http://schemas.microsoft.com/office/drawing/2014/main" id="{2816AAC1-3E0A-7106-FAED-5D5C373D54E1}"/>
              </a:ext>
            </a:extLst>
          </p:cNvPr>
          <p:cNvSpPr txBox="1"/>
          <p:nvPr/>
        </p:nvSpPr>
        <p:spPr>
          <a:xfrm>
            <a:off x="6165797" y="5732711"/>
            <a:ext cx="1800493" cy="369332"/>
          </a:xfrm>
          <a:prstGeom prst="rect">
            <a:avLst/>
          </a:prstGeom>
          <a:noFill/>
        </p:spPr>
        <p:txBody>
          <a:bodyPr wrap="none" rtlCol="0">
            <a:spAutoFit/>
          </a:bodyPr>
          <a:lstStyle/>
          <a:p>
            <a:r>
              <a:rPr lang="en-US" dirty="0"/>
              <a:t>Navigate a map</a:t>
            </a:r>
          </a:p>
        </p:txBody>
      </p:sp>
    </p:spTree>
    <p:extLst>
      <p:ext uri="{BB962C8B-B14F-4D97-AF65-F5344CB8AC3E}">
        <p14:creationId xmlns:p14="http://schemas.microsoft.com/office/powerpoint/2010/main" val="258963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2514600" y="1417638"/>
            <a:ext cx="4114800" cy="4525963"/>
          </a:xfrm>
        </p:spPr>
        <p:txBody>
          <a:bodyPr/>
          <a:lstStyle/>
          <a:p>
            <a:r>
              <a:rPr lang="en-US" dirty="0"/>
              <a:t>Pythagorean Theorem</a:t>
            </a:r>
          </a:p>
          <a:p>
            <a:pPr marL="0" indent="0">
              <a:buNone/>
            </a:pPr>
            <a:endParaRPr lang="en-US" dirty="0"/>
          </a:p>
        </p:txBody>
      </p:sp>
      <p:pic>
        <p:nvPicPr>
          <p:cNvPr id="9" name="Picture 8">
            <a:extLst>
              <a:ext uri="{FF2B5EF4-FFF2-40B4-BE49-F238E27FC236}">
                <a16:creationId xmlns:a16="http://schemas.microsoft.com/office/drawing/2014/main" id="{0BFA793A-0F7C-48CC-B36C-B7292F15151E}"/>
              </a:ext>
            </a:extLst>
          </p:cNvPr>
          <p:cNvPicPr>
            <a:picLocks noChangeAspect="1"/>
          </p:cNvPicPr>
          <p:nvPr/>
        </p:nvPicPr>
        <p:blipFill>
          <a:blip r:embed="rId2"/>
          <a:stretch>
            <a:fillRect/>
          </a:stretch>
        </p:blipFill>
        <p:spPr>
          <a:xfrm>
            <a:off x="2271712" y="2133600"/>
            <a:ext cx="4600575" cy="3459535"/>
          </a:xfrm>
          <a:prstGeom prst="rect">
            <a:avLst/>
          </a:prstGeom>
        </p:spPr>
      </p:pic>
    </p:spTree>
    <p:extLst>
      <p:ext uri="{BB962C8B-B14F-4D97-AF65-F5344CB8AC3E}">
        <p14:creationId xmlns:p14="http://schemas.microsoft.com/office/powerpoint/2010/main" val="184230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Logic Challenge 2</a:t>
            </a:r>
          </a:p>
        </p:txBody>
      </p:sp>
      <p:sp>
        <p:nvSpPr>
          <p:cNvPr id="4" name="Content Placeholder 3"/>
          <p:cNvSpPr>
            <a:spLocks noGrp="1"/>
          </p:cNvSpPr>
          <p:nvPr>
            <p:ph sz="half" idx="2"/>
          </p:nvPr>
        </p:nvSpPr>
        <p:spPr>
          <a:xfrm>
            <a:off x="4648200" y="1371601"/>
            <a:ext cx="4343400" cy="2819399"/>
          </a:xfrm>
          <a:solidFill>
            <a:schemeClr val="accent1"/>
          </a:solidFill>
          <a:ln>
            <a:solidFill>
              <a:schemeClr val="accent1"/>
            </a:solidFill>
          </a:ln>
        </p:spPr>
        <p:txBody>
          <a:bodyPr>
            <a:noAutofit/>
          </a:bodyPr>
          <a:lstStyle/>
          <a:p>
            <a:pPr marL="0" indent="0">
              <a:buNone/>
            </a:pPr>
            <a:r>
              <a:rPr lang="en-US" sz="2400" b="1" dirty="0">
                <a:solidFill>
                  <a:schemeClr val="bg1"/>
                </a:solidFill>
              </a:rPr>
              <a:t>Task: Drive the figure shown without crossing any lines or going back over a line and without picking up the pen. </a:t>
            </a:r>
          </a:p>
          <a:p>
            <a:pPr marL="0" indent="0">
              <a:buNone/>
            </a:pPr>
            <a:r>
              <a:rPr lang="en-US" sz="2400" dirty="0">
                <a:solidFill>
                  <a:schemeClr val="bg1"/>
                </a:solidFill>
              </a:rPr>
              <a:t>When you are ready put the pen in and trace your path</a:t>
            </a: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1200" dirty="0"/>
          </a:p>
        </p:txBody>
      </p:sp>
      <p:grpSp>
        <p:nvGrpSpPr>
          <p:cNvPr id="10" name="Group 9">
            <a:extLst>
              <a:ext uri="{FF2B5EF4-FFF2-40B4-BE49-F238E27FC236}">
                <a16:creationId xmlns:a16="http://schemas.microsoft.com/office/drawing/2014/main" id="{C6CF844F-9EC6-4160-B0A3-106C79D01AFD}"/>
              </a:ext>
            </a:extLst>
          </p:cNvPr>
          <p:cNvGrpSpPr/>
          <p:nvPr/>
        </p:nvGrpSpPr>
        <p:grpSpPr>
          <a:xfrm>
            <a:off x="990600" y="1447800"/>
            <a:ext cx="2438400" cy="4540469"/>
            <a:chOff x="1265495" y="2272125"/>
            <a:chExt cx="2133600" cy="3972910"/>
          </a:xfrm>
        </p:grpSpPr>
        <p:sp>
          <p:nvSpPr>
            <p:cNvPr id="8" name="Rectangle 7">
              <a:extLst>
                <a:ext uri="{FF2B5EF4-FFF2-40B4-BE49-F238E27FC236}">
                  <a16:creationId xmlns:a16="http://schemas.microsoft.com/office/drawing/2014/main" id="{D15D02DD-6E78-40B7-AB5F-D11831FE9C41}"/>
                </a:ext>
              </a:extLst>
            </p:cNvPr>
            <p:cNvSpPr/>
            <p:nvPr/>
          </p:nvSpPr>
          <p:spPr>
            <a:xfrm>
              <a:off x="1265495" y="4111435"/>
              <a:ext cx="21336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1265495" y="2272125"/>
              <a:ext cx="2133600" cy="183931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61B43641-A360-4828-9DA3-E5B3A44260BE}"/>
              </a:ext>
            </a:extLst>
          </p:cNvPr>
          <p:cNvCxnSpPr>
            <a:cxnSpLocks/>
            <a:endCxn id="9" idx="4"/>
          </p:cNvCxnSpPr>
          <p:nvPr/>
        </p:nvCxnSpPr>
        <p:spPr>
          <a:xfrm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21AF74-08FA-45CF-AA70-CB9AF3F494B9}"/>
              </a:ext>
            </a:extLst>
          </p:cNvPr>
          <p:cNvCxnSpPr>
            <a:cxnSpLocks/>
            <a:endCxn id="9" idx="2"/>
          </p:cNvCxnSpPr>
          <p:nvPr/>
        </p:nvCxnSpPr>
        <p:spPr>
          <a:xfrm flipH="1"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88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Logic Challenge 2</a:t>
            </a:r>
          </a:p>
        </p:txBody>
      </p:sp>
      <p:grpSp>
        <p:nvGrpSpPr>
          <p:cNvPr id="10" name="Group 9">
            <a:extLst>
              <a:ext uri="{FF2B5EF4-FFF2-40B4-BE49-F238E27FC236}">
                <a16:creationId xmlns:a16="http://schemas.microsoft.com/office/drawing/2014/main" id="{C6CF844F-9EC6-4160-B0A3-106C79D01AFD}"/>
              </a:ext>
            </a:extLst>
          </p:cNvPr>
          <p:cNvGrpSpPr/>
          <p:nvPr/>
        </p:nvGrpSpPr>
        <p:grpSpPr>
          <a:xfrm>
            <a:off x="990600" y="1447800"/>
            <a:ext cx="2438400" cy="4540469"/>
            <a:chOff x="1265495" y="2272125"/>
            <a:chExt cx="2133600" cy="3972910"/>
          </a:xfrm>
        </p:grpSpPr>
        <p:sp>
          <p:nvSpPr>
            <p:cNvPr id="8" name="Rectangle 7">
              <a:extLst>
                <a:ext uri="{FF2B5EF4-FFF2-40B4-BE49-F238E27FC236}">
                  <a16:creationId xmlns:a16="http://schemas.microsoft.com/office/drawing/2014/main" id="{D15D02DD-6E78-40B7-AB5F-D11831FE9C41}"/>
                </a:ext>
              </a:extLst>
            </p:cNvPr>
            <p:cNvSpPr/>
            <p:nvPr/>
          </p:nvSpPr>
          <p:spPr>
            <a:xfrm>
              <a:off x="1265495" y="4111435"/>
              <a:ext cx="21336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1265495" y="2272125"/>
              <a:ext cx="2133600" cy="183931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61B43641-A360-4828-9DA3-E5B3A44260BE}"/>
              </a:ext>
            </a:extLst>
          </p:cNvPr>
          <p:cNvCxnSpPr>
            <a:cxnSpLocks/>
            <a:endCxn id="9" idx="4"/>
          </p:cNvCxnSpPr>
          <p:nvPr/>
        </p:nvCxnSpPr>
        <p:spPr>
          <a:xfrm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21AF74-08FA-45CF-AA70-CB9AF3F494B9}"/>
              </a:ext>
            </a:extLst>
          </p:cNvPr>
          <p:cNvCxnSpPr>
            <a:cxnSpLocks/>
            <a:endCxn id="9" idx="2"/>
          </p:cNvCxnSpPr>
          <p:nvPr/>
        </p:nvCxnSpPr>
        <p:spPr>
          <a:xfrm flipH="1"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pic>
        <p:nvPicPr>
          <p:cNvPr id="1026" name="Picture 2" descr="0656A98E-A9A6-4F9E-8D3B-92B209441990-L0-001">
            <a:extLst>
              <a:ext uri="{FF2B5EF4-FFF2-40B4-BE49-F238E27FC236}">
                <a16:creationId xmlns:a16="http://schemas.microsoft.com/office/drawing/2014/main" id="{7AB99FB3-6F00-4826-B1C2-2FDDE962F1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44607" y="1706569"/>
            <a:ext cx="4901942" cy="368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CDBE388-D600-4748-8724-0D859983440F}"/>
              </a:ext>
            </a:extLst>
          </p:cNvPr>
          <p:cNvSpPr txBox="1"/>
          <p:nvPr/>
        </p:nvSpPr>
        <p:spPr>
          <a:xfrm>
            <a:off x="457200" y="4495800"/>
            <a:ext cx="312906" cy="369332"/>
          </a:xfrm>
          <a:prstGeom prst="rect">
            <a:avLst/>
          </a:prstGeom>
          <a:noFill/>
        </p:spPr>
        <p:txBody>
          <a:bodyPr wrap="none" rtlCol="0">
            <a:spAutoFit/>
          </a:bodyPr>
          <a:lstStyle/>
          <a:p>
            <a:r>
              <a:rPr lang="en-US" dirty="0"/>
              <a:t>1</a:t>
            </a:r>
          </a:p>
        </p:txBody>
      </p:sp>
      <p:sp>
        <p:nvSpPr>
          <p:cNvPr id="7" name="TextBox 6">
            <a:extLst>
              <a:ext uri="{FF2B5EF4-FFF2-40B4-BE49-F238E27FC236}">
                <a16:creationId xmlns:a16="http://schemas.microsoft.com/office/drawing/2014/main" id="{DB8234F3-8892-4F19-9499-4709FD4699A4}"/>
              </a:ext>
            </a:extLst>
          </p:cNvPr>
          <p:cNvSpPr txBox="1"/>
          <p:nvPr/>
        </p:nvSpPr>
        <p:spPr>
          <a:xfrm>
            <a:off x="914400" y="2514600"/>
            <a:ext cx="312906"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8257154E-43D1-4194-88BE-CF7B8AE3296C}"/>
              </a:ext>
            </a:extLst>
          </p:cNvPr>
          <p:cNvSpPr txBox="1"/>
          <p:nvPr/>
        </p:nvSpPr>
        <p:spPr>
          <a:xfrm>
            <a:off x="3048000" y="2286000"/>
            <a:ext cx="312906" cy="369332"/>
          </a:xfrm>
          <a:prstGeom prst="rect">
            <a:avLst/>
          </a:prstGeom>
          <a:noFill/>
        </p:spPr>
        <p:txBody>
          <a:bodyPr wrap="none" rtlCol="0">
            <a:spAutoFit/>
          </a:bodyPr>
          <a:lstStyle/>
          <a:p>
            <a:r>
              <a:rPr lang="en-US" dirty="0"/>
              <a:t>3</a:t>
            </a:r>
          </a:p>
        </p:txBody>
      </p:sp>
      <p:sp>
        <p:nvSpPr>
          <p:cNvPr id="13" name="TextBox 12">
            <a:extLst>
              <a:ext uri="{FF2B5EF4-FFF2-40B4-BE49-F238E27FC236}">
                <a16:creationId xmlns:a16="http://schemas.microsoft.com/office/drawing/2014/main" id="{8592091E-D319-4F07-AABE-0FCD512635B2}"/>
              </a:ext>
            </a:extLst>
          </p:cNvPr>
          <p:cNvSpPr txBox="1"/>
          <p:nvPr/>
        </p:nvSpPr>
        <p:spPr>
          <a:xfrm>
            <a:off x="2057400" y="3200400"/>
            <a:ext cx="312906" cy="369332"/>
          </a:xfrm>
          <a:prstGeom prst="rect">
            <a:avLst/>
          </a:prstGeom>
          <a:noFill/>
        </p:spPr>
        <p:txBody>
          <a:bodyPr wrap="none" rtlCol="0">
            <a:spAutoFit/>
          </a:bodyPr>
          <a:lstStyle/>
          <a:p>
            <a:r>
              <a:rPr lang="en-US" dirty="0"/>
              <a:t>4</a:t>
            </a:r>
          </a:p>
        </p:txBody>
      </p:sp>
      <p:sp>
        <p:nvSpPr>
          <p:cNvPr id="14" name="TextBox 13">
            <a:extLst>
              <a:ext uri="{FF2B5EF4-FFF2-40B4-BE49-F238E27FC236}">
                <a16:creationId xmlns:a16="http://schemas.microsoft.com/office/drawing/2014/main" id="{39AB18FD-5694-4230-82AD-DD71BF6B7ADD}"/>
              </a:ext>
            </a:extLst>
          </p:cNvPr>
          <p:cNvSpPr txBox="1"/>
          <p:nvPr/>
        </p:nvSpPr>
        <p:spPr>
          <a:xfrm>
            <a:off x="1447800" y="4343400"/>
            <a:ext cx="228600" cy="369332"/>
          </a:xfrm>
          <a:prstGeom prst="rect">
            <a:avLst/>
          </a:prstGeom>
          <a:noFill/>
        </p:spPr>
        <p:txBody>
          <a:bodyPr wrap="square" rtlCol="0">
            <a:spAutoFit/>
          </a:bodyPr>
          <a:lstStyle/>
          <a:p>
            <a:r>
              <a:rPr lang="en-US" dirty="0"/>
              <a:t>5</a:t>
            </a:r>
          </a:p>
        </p:txBody>
      </p:sp>
      <p:sp>
        <p:nvSpPr>
          <p:cNvPr id="16" name="TextBox 15">
            <a:extLst>
              <a:ext uri="{FF2B5EF4-FFF2-40B4-BE49-F238E27FC236}">
                <a16:creationId xmlns:a16="http://schemas.microsoft.com/office/drawing/2014/main" id="{3A394071-BE91-4C67-931D-046DD8503702}"/>
              </a:ext>
            </a:extLst>
          </p:cNvPr>
          <p:cNvSpPr txBox="1"/>
          <p:nvPr/>
        </p:nvSpPr>
        <p:spPr>
          <a:xfrm>
            <a:off x="2819400" y="4343400"/>
            <a:ext cx="312906" cy="369332"/>
          </a:xfrm>
          <a:prstGeom prst="rect">
            <a:avLst/>
          </a:prstGeom>
          <a:noFill/>
        </p:spPr>
        <p:txBody>
          <a:bodyPr wrap="none" rtlCol="0">
            <a:spAutoFit/>
          </a:bodyPr>
          <a:lstStyle/>
          <a:p>
            <a:r>
              <a:rPr lang="en-US" dirty="0"/>
              <a:t>6</a:t>
            </a:r>
          </a:p>
        </p:txBody>
      </p:sp>
      <p:sp>
        <p:nvSpPr>
          <p:cNvPr id="17" name="TextBox 16">
            <a:extLst>
              <a:ext uri="{FF2B5EF4-FFF2-40B4-BE49-F238E27FC236}">
                <a16:creationId xmlns:a16="http://schemas.microsoft.com/office/drawing/2014/main" id="{31C7C4CF-ED9D-460E-8811-B8F368AA563A}"/>
              </a:ext>
            </a:extLst>
          </p:cNvPr>
          <p:cNvSpPr txBox="1"/>
          <p:nvPr/>
        </p:nvSpPr>
        <p:spPr>
          <a:xfrm>
            <a:off x="3581400" y="4712732"/>
            <a:ext cx="312906" cy="369332"/>
          </a:xfrm>
          <a:prstGeom prst="rect">
            <a:avLst/>
          </a:prstGeom>
          <a:noFill/>
        </p:spPr>
        <p:txBody>
          <a:bodyPr wrap="none" rtlCol="0">
            <a:spAutoFit/>
          </a:bodyPr>
          <a:lstStyle/>
          <a:p>
            <a:r>
              <a:rPr lang="en-US" dirty="0"/>
              <a:t>7</a:t>
            </a:r>
          </a:p>
        </p:txBody>
      </p:sp>
      <p:sp>
        <p:nvSpPr>
          <p:cNvPr id="18" name="TextBox 17">
            <a:extLst>
              <a:ext uri="{FF2B5EF4-FFF2-40B4-BE49-F238E27FC236}">
                <a16:creationId xmlns:a16="http://schemas.microsoft.com/office/drawing/2014/main" id="{71CA5580-9E4D-46C8-878A-D3CC55434D1D}"/>
              </a:ext>
            </a:extLst>
          </p:cNvPr>
          <p:cNvSpPr txBox="1"/>
          <p:nvPr/>
        </p:nvSpPr>
        <p:spPr>
          <a:xfrm>
            <a:off x="2522706" y="5393168"/>
            <a:ext cx="312906" cy="369332"/>
          </a:xfrm>
          <a:prstGeom prst="rect">
            <a:avLst/>
          </a:prstGeom>
          <a:noFill/>
        </p:spPr>
        <p:txBody>
          <a:bodyPr wrap="none" rtlCol="0">
            <a:spAutoFit/>
          </a:bodyPr>
          <a:lstStyle/>
          <a:p>
            <a:r>
              <a:rPr lang="en-US" dirty="0"/>
              <a:t>8</a:t>
            </a:r>
          </a:p>
        </p:txBody>
      </p:sp>
      <p:sp>
        <p:nvSpPr>
          <p:cNvPr id="20" name="TextBox 19">
            <a:extLst>
              <a:ext uri="{FF2B5EF4-FFF2-40B4-BE49-F238E27FC236}">
                <a16:creationId xmlns:a16="http://schemas.microsoft.com/office/drawing/2014/main" id="{7800726D-35E2-4F34-A62F-E2163C8C0BCF}"/>
              </a:ext>
            </a:extLst>
          </p:cNvPr>
          <p:cNvSpPr txBox="1"/>
          <p:nvPr/>
        </p:nvSpPr>
        <p:spPr>
          <a:xfrm>
            <a:off x="1616412" y="5265787"/>
            <a:ext cx="312906" cy="369332"/>
          </a:xfrm>
          <a:prstGeom prst="rect">
            <a:avLst/>
          </a:prstGeom>
          <a:noFill/>
        </p:spPr>
        <p:txBody>
          <a:bodyPr wrap="none" rtlCol="0">
            <a:spAutoFit/>
          </a:bodyPr>
          <a:lstStyle/>
          <a:p>
            <a:r>
              <a:rPr lang="en-US" dirty="0"/>
              <a:t>9</a:t>
            </a:r>
          </a:p>
        </p:txBody>
      </p:sp>
      <p:sp>
        <p:nvSpPr>
          <p:cNvPr id="21" name="TextBox 20">
            <a:extLst>
              <a:ext uri="{FF2B5EF4-FFF2-40B4-BE49-F238E27FC236}">
                <a16:creationId xmlns:a16="http://schemas.microsoft.com/office/drawing/2014/main" id="{F5227DB7-208C-48FD-A364-9C1F59AD8924}"/>
              </a:ext>
            </a:extLst>
          </p:cNvPr>
          <p:cNvSpPr txBox="1"/>
          <p:nvPr/>
        </p:nvSpPr>
        <p:spPr>
          <a:xfrm>
            <a:off x="1989227" y="5988269"/>
            <a:ext cx="441146" cy="369332"/>
          </a:xfrm>
          <a:prstGeom prst="rect">
            <a:avLst/>
          </a:prstGeom>
          <a:noFill/>
        </p:spPr>
        <p:txBody>
          <a:bodyPr wrap="none" rtlCol="0">
            <a:spAutoFit/>
          </a:bodyPr>
          <a:lstStyle/>
          <a:p>
            <a:r>
              <a:rPr lang="en-US" dirty="0"/>
              <a:t>10</a:t>
            </a:r>
          </a:p>
        </p:txBody>
      </p:sp>
    </p:spTree>
    <p:extLst>
      <p:ext uri="{BB962C8B-B14F-4D97-AF65-F5344CB8AC3E}">
        <p14:creationId xmlns:p14="http://schemas.microsoft.com/office/powerpoint/2010/main" val="4073759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2825-5D41-4D06-8F86-DD32FF2B8E47}"/>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4940566A-FCC1-0247-8654-B22BAD6C82F8}"/>
              </a:ext>
            </a:extLst>
          </p:cNvPr>
          <p:cNvSpPr txBox="1"/>
          <p:nvPr/>
        </p:nvSpPr>
        <p:spPr>
          <a:xfrm>
            <a:off x="118954" y="5562600"/>
            <a:ext cx="8605946" cy="369332"/>
          </a:xfrm>
          <a:prstGeom prst="rect">
            <a:avLst/>
          </a:prstGeom>
          <a:noFill/>
        </p:spPr>
        <p:txBody>
          <a:bodyPr wrap="none" rtlCol="0">
            <a:spAutoFit/>
          </a:bodyPr>
          <a:lstStyle/>
          <a:p>
            <a:r>
              <a:rPr lang="en-US" dirty="0"/>
              <a:t>See </a:t>
            </a:r>
            <a:r>
              <a:rPr lang="en-US" dirty="0">
                <a:hlinkClick r:id="rId2"/>
              </a:rPr>
              <a:t>www.TIstemProjects.com</a:t>
            </a:r>
            <a:r>
              <a:rPr lang="en-US" dirty="0"/>
              <a:t> for more TI STEM and coding activities and projects.</a:t>
            </a:r>
          </a:p>
        </p:txBody>
      </p:sp>
    </p:spTree>
    <p:extLst>
      <p:ext uri="{BB962C8B-B14F-4D97-AF65-F5344CB8AC3E}">
        <p14:creationId xmlns:p14="http://schemas.microsoft.com/office/powerpoint/2010/main" val="127162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8882" y="56823"/>
            <a:ext cx="8153836" cy="6115377"/>
          </a:xfrm>
          <a:prstGeom prst="rect">
            <a:avLst/>
          </a:prstGeom>
        </p:spPr>
      </p:pic>
      <p:sp>
        <p:nvSpPr>
          <p:cNvPr id="5" name="TextBox 4"/>
          <p:cNvSpPr txBox="1"/>
          <p:nvPr/>
        </p:nvSpPr>
        <p:spPr>
          <a:xfrm>
            <a:off x="5368119" y="1600200"/>
            <a:ext cx="3352800" cy="461665"/>
          </a:xfrm>
          <a:prstGeom prst="rect">
            <a:avLst/>
          </a:prstGeom>
          <a:noFill/>
        </p:spPr>
        <p:txBody>
          <a:bodyPr wrap="square" rtlCol="0">
            <a:spAutoFit/>
          </a:bodyPr>
          <a:lstStyle/>
          <a:p>
            <a:r>
              <a:rPr lang="en-US" sz="2400" b="1" dirty="0">
                <a:solidFill>
                  <a:srgbClr val="0070C0"/>
                </a:solidFill>
              </a:rPr>
              <a:t>TI-Innovator™ Rover </a:t>
            </a:r>
          </a:p>
        </p:txBody>
      </p:sp>
      <p:sp>
        <p:nvSpPr>
          <p:cNvPr id="6" name="TextBox 5"/>
          <p:cNvSpPr txBox="1"/>
          <p:nvPr/>
        </p:nvSpPr>
        <p:spPr>
          <a:xfrm>
            <a:off x="1828800" y="5397521"/>
            <a:ext cx="3124200" cy="461665"/>
          </a:xfrm>
          <a:prstGeom prst="rect">
            <a:avLst/>
          </a:prstGeom>
          <a:noFill/>
        </p:spPr>
        <p:txBody>
          <a:bodyPr wrap="square" rtlCol="0">
            <a:spAutoFit/>
          </a:bodyPr>
          <a:lstStyle/>
          <a:p>
            <a:r>
              <a:rPr lang="en-US" sz="2400" b="1" dirty="0">
                <a:solidFill>
                  <a:srgbClr val="0070C0"/>
                </a:solidFill>
              </a:rPr>
              <a:t>TI-Innovator™ Hub</a:t>
            </a:r>
          </a:p>
        </p:txBody>
      </p:sp>
      <p:sp>
        <p:nvSpPr>
          <p:cNvPr id="7" name="TextBox 6"/>
          <p:cNvSpPr txBox="1"/>
          <p:nvPr/>
        </p:nvSpPr>
        <p:spPr>
          <a:xfrm>
            <a:off x="4495800" y="304800"/>
            <a:ext cx="3810000" cy="461665"/>
          </a:xfrm>
          <a:prstGeom prst="rect">
            <a:avLst/>
          </a:prstGeom>
          <a:noFill/>
        </p:spPr>
        <p:txBody>
          <a:bodyPr wrap="square" rtlCol="0">
            <a:spAutoFit/>
          </a:bodyPr>
          <a:lstStyle/>
          <a:p>
            <a:r>
              <a:rPr lang="en-US" sz="2400" b="1" dirty="0">
                <a:solidFill>
                  <a:srgbClr val="0070C0"/>
                </a:solidFill>
              </a:rPr>
              <a:t>TI Graphing Calculator</a:t>
            </a:r>
          </a:p>
        </p:txBody>
      </p:sp>
    </p:spTree>
    <p:extLst>
      <p:ext uri="{BB962C8B-B14F-4D97-AF65-F5344CB8AC3E}">
        <p14:creationId xmlns:p14="http://schemas.microsoft.com/office/powerpoint/2010/main" val="692978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A181AF-8D48-654C-8EAB-B508AAE2B6F5}"/>
              </a:ext>
            </a:extLst>
          </p:cNvPr>
          <p:cNvPicPr>
            <a:picLocks noChangeAspect="1"/>
          </p:cNvPicPr>
          <p:nvPr/>
        </p:nvPicPr>
        <p:blipFill>
          <a:blip r:embed="rId2"/>
          <a:stretch>
            <a:fillRect/>
          </a:stretch>
        </p:blipFill>
        <p:spPr>
          <a:xfrm>
            <a:off x="152400" y="1681162"/>
            <a:ext cx="8001000" cy="4500563"/>
          </a:xfrm>
          <a:prstGeom prst="rect">
            <a:avLst/>
          </a:prstGeom>
        </p:spPr>
      </p:pic>
      <p:sp>
        <p:nvSpPr>
          <p:cNvPr id="6" name="TextBox 5"/>
          <p:cNvSpPr txBox="1"/>
          <p:nvPr/>
        </p:nvSpPr>
        <p:spPr>
          <a:xfrm>
            <a:off x="3886200" y="1249233"/>
            <a:ext cx="2133600" cy="369332"/>
          </a:xfrm>
          <a:prstGeom prst="rect">
            <a:avLst/>
          </a:prstGeom>
          <a:noFill/>
        </p:spPr>
        <p:txBody>
          <a:bodyPr wrap="square" rtlCol="0">
            <a:spAutoFit/>
          </a:bodyPr>
          <a:lstStyle/>
          <a:p>
            <a:r>
              <a:rPr lang="en-US" b="1" dirty="0">
                <a:solidFill>
                  <a:srgbClr val="0070C0"/>
                </a:solidFill>
              </a:rPr>
              <a:t>Battery indicator</a:t>
            </a:r>
          </a:p>
        </p:txBody>
      </p:sp>
      <p:cxnSp>
        <p:nvCxnSpPr>
          <p:cNvPr id="12" name="Straight Arrow Connector 11"/>
          <p:cNvCxnSpPr>
            <a:cxnSpLocks/>
          </p:cNvCxnSpPr>
          <p:nvPr/>
        </p:nvCxnSpPr>
        <p:spPr>
          <a:xfrm>
            <a:off x="4953000" y="1664732"/>
            <a:ext cx="1066800" cy="10022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D1012E-00AF-F148-8339-4C4693D6A18C}"/>
              </a:ext>
            </a:extLst>
          </p:cNvPr>
          <p:cNvSpPr txBox="1"/>
          <p:nvPr/>
        </p:nvSpPr>
        <p:spPr>
          <a:xfrm>
            <a:off x="6172200" y="1110734"/>
            <a:ext cx="2133600" cy="646331"/>
          </a:xfrm>
          <a:prstGeom prst="rect">
            <a:avLst/>
          </a:prstGeom>
          <a:noFill/>
        </p:spPr>
        <p:txBody>
          <a:bodyPr wrap="square" rtlCol="0">
            <a:spAutoFit/>
          </a:bodyPr>
          <a:lstStyle/>
          <a:p>
            <a:r>
              <a:rPr lang="en-US" b="1" dirty="0">
                <a:solidFill>
                  <a:srgbClr val="0070C0"/>
                </a:solidFill>
              </a:rPr>
              <a:t>Red-Green-Blue (RGB) Color LED</a:t>
            </a:r>
          </a:p>
        </p:txBody>
      </p:sp>
      <p:cxnSp>
        <p:nvCxnSpPr>
          <p:cNvPr id="19" name="Straight Arrow Connector 18">
            <a:extLst>
              <a:ext uri="{FF2B5EF4-FFF2-40B4-BE49-F238E27FC236}">
                <a16:creationId xmlns:a16="http://schemas.microsoft.com/office/drawing/2014/main" id="{5FEC5F73-BCD0-E34F-AA23-BCF19A887851}"/>
              </a:ext>
            </a:extLst>
          </p:cNvPr>
          <p:cNvCxnSpPr>
            <a:cxnSpLocks/>
          </p:cNvCxnSpPr>
          <p:nvPr/>
        </p:nvCxnSpPr>
        <p:spPr>
          <a:xfrm flipH="1">
            <a:off x="6477000" y="1757065"/>
            <a:ext cx="304800" cy="9099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185A822-2D1C-AA47-A43F-9A075C82DD61}"/>
              </a:ext>
            </a:extLst>
          </p:cNvPr>
          <p:cNvSpPr txBox="1"/>
          <p:nvPr/>
        </p:nvSpPr>
        <p:spPr>
          <a:xfrm>
            <a:off x="6064250" y="5812393"/>
            <a:ext cx="2133600" cy="369332"/>
          </a:xfrm>
          <a:prstGeom prst="rect">
            <a:avLst/>
          </a:prstGeom>
          <a:noFill/>
        </p:spPr>
        <p:txBody>
          <a:bodyPr wrap="square" rtlCol="0">
            <a:spAutoFit/>
          </a:bodyPr>
          <a:lstStyle/>
          <a:p>
            <a:r>
              <a:rPr lang="en-US" b="1" dirty="0">
                <a:solidFill>
                  <a:srgbClr val="0070C0"/>
                </a:solidFill>
              </a:rPr>
              <a:t>On/Off Switch</a:t>
            </a:r>
          </a:p>
        </p:txBody>
      </p:sp>
      <p:cxnSp>
        <p:nvCxnSpPr>
          <p:cNvPr id="22" name="Straight Arrow Connector 21">
            <a:extLst>
              <a:ext uri="{FF2B5EF4-FFF2-40B4-BE49-F238E27FC236}">
                <a16:creationId xmlns:a16="http://schemas.microsoft.com/office/drawing/2014/main" id="{53CE645C-FC43-3D49-80BC-567ED9136D41}"/>
              </a:ext>
            </a:extLst>
          </p:cNvPr>
          <p:cNvCxnSpPr>
            <a:cxnSpLocks/>
          </p:cNvCxnSpPr>
          <p:nvPr/>
        </p:nvCxnSpPr>
        <p:spPr>
          <a:xfrm flipH="1" flipV="1">
            <a:off x="6264275" y="4487864"/>
            <a:ext cx="660400" cy="13245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927530-DA9D-8243-95C4-130A34C0FD9B}"/>
              </a:ext>
            </a:extLst>
          </p:cNvPr>
          <p:cNvSpPr txBox="1"/>
          <p:nvPr/>
        </p:nvSpPr>
        <p:spPr>
          <a:xfrm>
            <a:off x="7239000" y="2059632"/>
            <a:ext cx="2133600" cy="800219"/>
          </a:xfrm>
          <a:prstGeom prst="rect">
            <a:avLst/>
          </a:prstGeom>
          <a:noFill/>
        </p:spPr>
        <p:txBody>
          <a:bodyPr wrap="square" rtlCol="0">
            <a:spAutoFit/>
          </a:bodyPr>
          <a:lstStyle/>
          <a:p>
            <a:r>
              <a:rPr lang="en-US" b="1" dirty="0">
                <a:solidFill>
                  <a:srgbClr val="0070C0"/>
                </a:solidFill>
              </a:rPr>
              <a:t>Marker holder</a:t>
            </a:r>
          </a:p>
          <a:p>
            <a:r>
              <a:rPr lang="en-US" sz="1400" b="1" dirty="0">
                <a:solidFill>
                  <a:srgbClr val="0070C0"/>
                </a:solidFill>
              </a:rPr>
              <a:t>(Expo Fine and</a:t>
            </a:r>
          </a:p>
          <a:p>
            <a:r>
              <a:rPr lang="en-US" sz="1400" b="1" dirty="0">
                <a:solidFill>
                  <a:srgbClr val="0070C0"/>
                </a:solidFill>
              </a:rPr>
              <a:t>Ultra Fine sizes)</a:t>
            </a:r>
          </a:p>
        </p:txBody>
      </p:sp>
      <p:cxnSp>
        <p:nvCxnSpPr>
          <p:cNvPr id="25" name="Straight Arrow Connector 24">
            <a:extLst>
              <a:ext uri="{FF2B5EF4-FFF2-40B4-BE49-F238E27FC236}">
                <a16:creationId xmlns:a16="http://schemas.microsoft.com/office/drawing/2014/main" id="{65E2BBD7-B341-204A-B585-73EED4BC4652}"/>
              </a:ext>
            </a:extLst>
          </p:cNvPr>
          <p:cNvCxnSpPr>
            <a:cxnSpLocks/>
          </p:cNvCxnSpPr>
          <p:nvPr/>
        </p:nvCxnSpPr>
        <p:spPr>
          <a:xfrm flipH="1">
            <a:off x="6610350" y="2667000"/>
            <a:ext cx="628650" cy="5066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CF7C7A3-A94D-4345-95E9-20B1AEFC94DC}"/>
              </a:ext>
            </a:extLst>
          </p:cNvPr>
          <p:cNvSpPr txBox="1"/>
          <p:nvPr/>
        </p:nvSpPr>
        <p:spPr>
          <a:xfrm>
            <a:off x="838200" y="903813"/>
            <a:ext cx="2911476" cy="584775"/>
          </a:xfrm>
          <a:prstGeom prst="rect">
            <a:avLst/>
          </a:prstGeom>
          <a:noFill/>
        </p:spPr>
        <p:txBody>
          <a:bodyPr wrap="square" rtlCol="0">
            <a:spAutoFit/>
          </a:bodyPr>
          <a:lstStyle/>
          <a:p>
            <a:r>
              <a:rPr lang="en-US" b="1" dirty="0">
                <a:solidFill>
                  <a:srgbClr val="0070C0"/>
                </a:solidFill>
              </a:rPr>
              <a:t>Calculator holder posts. </a:t>
            </a:r>
          </a:p>
          <a:p>
            <a:r>
              <a:rPr lang="en-US" sz="1400" b="1" dirty="0">
                <a:solidFill>
                  <a:srgbClr val="0070C0"/>
                </a:solidFill>
              </a:rPr>
              <a:t>Lift and twist to CE or CX side.</a:t>
            </a:r>
          </a:p>
        </p:txBody>
      </p:sp>
      <p:cxnSp>
        <p:nvCxnSpPr>
          <p:cNvPr id="28" name="Straight Arrow Connector 27">
            <a:extLst>
              <a:ext uri="{FF2B5EF4-FFF2-40B4-BE49-F238E27FC236}">
                <a16:creationId xmlns:a16="http://schemas.microsoft.com/office/drawing/2014/main" id="{CE51A984-A96C-2243-B096-45AF842C25AF}"/>
              </a:ext>
            </a:extLst>
          </p:cNvPr>
          <p:cNvCxnSpPr>
            <a:cxnSpLocks/>
          </p:cNvCxnSpPr>
          <p:nvPr/>
        </p:nvCxnSpPr>
        <p:spPr>
          <a:xfrm>
            <a:off x="1524000" y="1618565"/>
            <a:ext cx="0" cy="5365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B9FC7461-2D8F-034C-99D9-06818B43B024}"/>
              </a:ext>
            </a:extLst>
          </p:cNvPr>
          <p:cNvSpPr>
            <a:spLocks noGrp="1"/>
          </p:cNvSpPr>
          <p:nvPr>
            <p:ph type="title"/>
          </p:nvPr>
        </p:nvSpPr>
        <p:spPr>
          <a:xfrm>
            <a:off x="152400" y="0"/>
            <a:ext cx="8915400" cy="990600"/>
          </a:xfrm>
        </p:spPr>
        <p:txBody>
          <a:bodyPr/>
          <a:lstStyle/>
          <a:p>
            <a:r>
              <a:rPr lang="en-US" dirty="0"/>
              <a:t>Rover from the top</a:t>
            </a:r>
          </a:p>
        </p:txBody>
      </p:sp>
      <p:sp>
        <p:nvSpPr>
          <p:cNvPr id="36" name="TextBox 35">
            <a:extLst>
              <a:ext uri="{FF2B5EF4-FFF2-40B4-BE49-F238E27FC236}">
                <a16:creationId xmlns:a16="http://schemas.microsoft.com/office/drawing/2014/main" id="{E838EA36-BF30-434B-A120-FA70F4E5E5DF}"/>
              </a:ext>
            </a:extLst>
          </p:cNvPr>
          <p:cNvSpPr txBox="1"/>
          <p:nvPr/>
        </p:nvSpPr>
        <p:spPr>
          <a:xfrm>
            <a:off x="2012951" y="5535394"/>
            <a:ext cx="2133600" cy="923330"/>
          </a:xfrm>
          <a:prstGeom prst="rect">
            <a:avLst/>
          </a:prstGeom>
          <a:noFill/>
        </p:spPr>
        <p:txBody>
          <a:bodyPr wrap="square" rtlCol="0">
            <a:spAutoFit/>
          </a:bodyPr>
          <a:lstStyle/>
          <a:p>
            <a:r>
              <a:rPr lang="en-US" b="1" dirty="0">
                <a:solidFill>
                  <a:srgbClr val="0070C0"/>
                </a:solidFill>
              </a:rPr>
              <a:t>Battery Charge with USB micro to wall adapter.</a:t>
            </a:r>
          </a:p>
        </p:txBody>
      </p:sp>
      <p:cxnSp>
        <p:nvCxnSpPr>
          <p:cNvPr id="37" name="Straight Arrow Connector 36">
            <a:extLst>
              <a:ext uri="{FF2B5EF4-FFF2-40B4-BE49-F238E27FC236}">
                <a16:creationId xmlns:a16="http://schemas.microsoft.com/office/drawing/2014/main" id="{C0DEE3C5-CBEE-3C46-9BD8-D79593C53629}"/>
              </a:ext>
            </a:extLst>
          </p:cNvPr>
          <p:cNvCxnSpPr>
            <a:cxnSpLocks/>
          </p:cNvCxnSpPr>
          <p:nvPr/>
        </p:nvCxnSpPr>
        <p:spPr>
          <a:xfrm flipV="1">
            <a:off x="3749676" y="5007791"/>
            <a:ext cx="473075" cy="688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148EF666-B86E-1F48-AF8B-18B086BE0E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274" y="1565493"/>
            <a:ext cx="885826" cy="867674"/>
          </a:xfrm>
          <a:prstGeom prst="rect">
            <a:avLst/>
          </a:prstGeom>
        </p:spPr>
      </p:pic>
    </p:spTree>
    <p:extLst>
      <p:ext uri="{BB962C8B-B14F-4D97-AF65-F5344CB8AC3E}">
        <p14:creationId xmlns:p14="http://schemas.microsoft.com/office/powerpoint/2010/main" val="1038481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228600"/>
            <a:ext cx="8026400" cy="6019800"/>
          </a:xfrm>
          <a:prstGeom prst="rect">
            <a:avLst/>
          </a:prstGeom>
        </p:spPr>
      </p:pic>
      <p:sp>
        <p:nvSpPr>
          <p:cNvPr id="2" name="Title 1"/>
          <p:cNvSpPr>
            <a:spLocks noGrp="1"/>
          </p:cNvSpPr>
          <p:nvPr>
            <p:ph type="title"/>
          </p:nvPr>
        </p:nvSpPr>
        <p:spPr/>
        <p:txBody>
          <a:bodyPr/>
          <a:lstStyle/>
          <a:p>
            <a:r>
              <a:rPr lang="en-US" dirty="0"/>
              <a:t>Turn Rover Over</a:t>
            </a:r>
          </a:p>
        </p:txBody>
      </p:sp>
      <p:sp>
        <p:nvSpPr>
          <p:cNvPr id="17" name="TextBox 16"/>
          <p:cNvSpPr txBox="1"/>
          <p:nvPr/>
        </p:nvSpPr>
        <p:spPr>
          <a:xfrm>
            <a:off x="5867400" y="4800600"/>
            <a:ext cx="3124200" cy="1200329"/>
          </a:xfrm>
          <a:prstGeom prst="rect">
            <a:avLst/>
          </a:prstGeom>
          <a:noFill/>
        </p:spPr>
        <p:txBody>
          <a:bodyPr wrap="square" rtlCol="0">
            <a:spAutoFit/>
          </a:bodyPr>
          <a:lstStyle/>
          <a:p>
            <a:r>
              <a:rPr lang="en-US" sz="3600" b="1" dirty="0">
                <a:solidFill>
                  <a:srgbClr val="0070C0"/>
                </a:solidFill>
              </a:rPr>
              <a:t>What do you see?</a:t>
            </a:r>
          </a:p>
        </p:txBody>
      </p:sp>
    </p:spTree>
    <p:extLst>
      <p:ext uri="{BB962C8B-B14F-4D97-AF65-F5344CB8AC3E}">
        <p14:creationId xmlns:p14="http://schemas.microsoft.com/office/powerpoint/2010/main" val="3333445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228600"/>
            <a:ext cx="8026400" cy="6019800"/>
          </a:xfrm>
          <a:prstGeom prst="rect">
            <a:avLst/>
          </a:prstGeom>
        </p:spPr>
      </p:pic>
      <p:sp>
        <p:nvSpPr>
          <p:cNvPr id="2" name="Title 1"/>
          <p:cNvSpPr>
            <a:spLocks noGrp="1"/>
          </p:cNvSpPr>
          <p:nvPr>
            <p:ph type="title"/>
          </p:nvPr>
        </p:nvSpPr>
        <p:spPr/>
        <p:txBody>
          <a:bodyPr/>
          <a:lstStyle/>
          <a:p>
            <a:r>
              <a:rPr lang="en-US" dirty="0"/>
              <a:t>Sensors on Rover</a:t>
            </a:r>
          </a:p>
        </p:txBody>
      </p:sp>
      <p:sp>
        <p:nvSpPr>
          <p:cNvPr id="6" name="TextBox 5"/>
          <p:cNvSpPr txBox="1"/>
          <p:nvPr/>
        </p:nvSpPr>
        <p:spPr>
          <a:xfrm>
            <a:off x="457200" y="1186934"/>
            <a:ext cx="1981200" cy="646331"/>
          </a:xfrm>
          <a:prstGeom prst="rect">
            <a:avLst/>
          </a:prstGeom>
          <a:noFill/>
        </p:spPr>
        <p:txBody>
          <a:bodyPr wrap="square" rtlCol="0">
            <a:spAutoFit/>
          </a:bodyPr>
          <a:lstStyle/>
          <a:p>
            <a:r>
              <a:rPr lang="en-US" b="1" dirty="0">
                <a:solidFill>
                  <a:srgbClr val="0070C0"/>
                </a:solidFill>
              </a:rPr>
              <a:t>Motors to turn the wheels</a:t>
            </a:r>
          </a:p>
        </p:txBody>
      </p:sp>
      <p:sp>
        <p:nvSpPr>
          <p:cNvPr id="7" name="TextBox 6"/>
          <p:cNvSpPr txBox="1"/>
          <p:nvPr/>
        </p:nvSpPr>
        <p:spPr>
          <a:xfrm>
            <a:off x="423862" y="5257800"/>
            <a:ext cx="2243138" cy="646331"/>
          </a:xfrm>
          <a:prstGeom prst="rect">
            <a:avLst/>
          </a:prstGeom>
          <a:noFill/>
        </p:spPr>
        <p:txBody>
          <a:bodyPr wrap="square" rtlCol="0">
            <a:spAutoFit/>
          </a:bodyPr>
          <a:lstStyle/>
          <a:p>
            <a:r>
              <a:rPr lang="en-US" b="1" dirty="0">
                <a:solidFill>
                  <a:srgbClr val="0070C0"/>
                </a:solidFill>
              </a:rPr>
              <a:t>Ranger to measure distance</a:t>
            </a:r>
          </a:p>
        </p:txBody>
      </p:sp>
      <p:sp>
        <p:nvSpPr>
          <p:cNvPr id="8" name="TextBox 7"/>
          <p:cNvSpPr txBox="1"/>
          <p:nvPr/>
        </p:nvSpPr>
        <p:spPr>
          <a:xfrm>
            <a:off x="6172200" y="4611469"/>
            <a:ext cx="1981200" cy="923330"/>
          </a:xfrm>
          <a:prstGeom prst="rect">
            <a:avLst/>
          </a:prstGeom>
          <a:noFill/>
        </p:spPr>
        <p:txBody>
          <a:bodyPr wrap="square" rtlCol="0">
            <a:spAutoFit/>
          </a:bodyPr>
          <a:lstStyle/>
          <a:p>
            <a:r>
              <a:rPr lang="en-US" b="1" dirty="0">
                <a:solidFill>
                  <a:srgbClr val="0070C0"/>
                </a:solidFill>
              </a:rPr>
              <a:t>Color sensor to detect different colors</a:t>
            </a:r>
          </a:p>
        </p:txBody>
      </p:sp>
      <p:cxnSp>
        <p:nvCxnSpPr>
          <p:cNvPr id="10" name="Straight Arrow Connector 9"/>
          <p:cNvCxnSpPr>
            <a:stCxn id="6" idx="3"/>
          </p:cNvCxnSpPr>
          <p:nvPr/>
        </p:nvCxnSpPr>
        <p:spPr>
          <a:xfrm>
            <a:off x="2438400" y="1510100"/>
            <a:ext cx="914400" cy="775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p:cNvCxnSpPr>
          <p:nvPr/>
        </p:nvCxnSpPr>
        <p:spPr>
          <a:xfrm>
            <a:off x="1447800" y="1833265"/>
            <a:ext cx="3886200" cy="18243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545431" y="4876800"/>
            <a:ext cx="1121569"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390900" y="3810000"/>
            <a:ext cx="2781300" cy="12678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59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990600"/>
          </a:xfrm>
        </p:spPr>
        <p:txBody>
          <a:bodyPr/>
          <a:lstStyle/>
          <a:p>
            <a:r>
              <a:rPr lang="en-US" sz="4000" dirty="0"/>
              <a:t>TI-Rover orientation and virtual grid</a:t>
            </a:r>
          </a:p>
        </p:txBody>
      </p:sp>
      <p:pic>
        <p:nvPicPr>
          <p:cNvPr id="1025" name="Picture 1" descr="page1image43520896">
            <a:extLst>
              <a:ext uri="{FF2B5EF4-FFF2-40B4-BE49-F238E27FC236}">
                <a16:creationId xmlns:a16="http://schemas.microsoft.com/office/drawing/2014/main" id="{DC9CB2E2-CB8C-C64A-BFAB-E642B9DD5E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990600"/>
            <a:ext cx="3276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F96CDA-3EEE-724B-A909-BF3A9E0BEF07}"/>
              </a:ext>
            </a:extLst>
          </p:cNvPr>
          <p:cNvSpPr txBox="1"/>
          <p:nvPr/>
        </p:nvSpPr>
        <p:spPr>
          <a:xfrm>
            <a:off x="685800" y="4419600"/>
            <a:ext cx="7048500" cy="1692771"/>
          </a:xfrm>
          <a:prstGeom prst="rect">
            <a:avLst/>
          </a:prstGeom>
          <a:noFill/>
        </p:spPr>
        <p:txBody>
          <a:bodyPr wrap="square" rtlCol="0">
            <a:spAutoFit/>
          </a:bodyPr>
          <a:lstStyle/>
          <a:p>
            <a:r>
              <a:rPr lang="en-US" dirty="0"/>
              <a:t>Rover programs set the initial position as the origin and the heading as 0 degrees measured from the x-axis.</a:t>
            </a:r>
          </a:p>
          <a:p>
            <a:endParaRPr lang="en-US" sz="1200" dirty="0"/>
          </a:p>
          <a:p>
            <a:r>
              <a:rPr lang="en-US" sz="1400" b="1" dirty="0"/>
              <a:t>Note: </a:t>
            </a:r>
            <a:r>
              <a:rPr lang="en-US" sz="1400" dirty="0"/>
              <a:t>The Rover tracks its position on a virtual coordinate grid with a unit value of 10 cm. The coordinate grid position applies to the RV TO XY, RV TO POLAR, and RV TO ANGLE on the Drive RV Drive menu. The virtual grid also applies to the RV Path menu functions.</a:t>
            </a:r>
          </a:p>
        </p:txBody>
      </p:sp>
    </p:spTree>
    <p:extLst>
      <p:ext uri="{BB962C8B-B14F-4D97-AF65-F5344CB8AC3E}">
        <p14:creationId xmlns:p14="http://schemas.microsoft.com/office/powerpoint/2010/main" val="320440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FF0529-BEF9-BF41-A58C-AE154227F480}"/>
              </a:ext>
            </a:extLst>
          </p:cNvPr>
          <p:cNvPicPr>
            <a:picLocks noChangeAspect="1"/>
          </p:cNvPicPr>
          <p:nvPr/>
        </p:nvPicPr>
        <p:blipFill>
          <a:blip r:embed="rId2"/>
          <a:stretch>
            <a:fillRect/>
          </a:stretch>
        </p:blipFill>
        <p:spPr>
          <a:xfrm rot="10356703">
            <a:off x="391662" y="5102084"/>
            <a:ext cx="4457700" cy="977900"/>
          </a:xfrm>
          <a:prstGeom prst="rect">
            <a:avLst/>
          </a:prstGeom>
        </p:spPr>
      </p:pic>
      <p:pic>
        <p:nvPicPr>
          <p:cNvPr id="4" name="Picture 3">
            <a:extLst>
              <a:ext uri="{FF2B5EF4-FFF2-40B4-BE49-F238E27FC236}">
                <a16:creationId xmlns:a16="http://schemas.microsoft.com/office/drawing/2014/main" id="{FDEA7E40-A464-7944-A58D-F05D0BAAB138}"/>
              </a:ext>
            </a:extLst>
          </p:cNvPr>
          <p:cNvPicPr>
            <a:picLocks noChangeAspect="1"/>
          </p:cNvPicPr>
          <p:nvPr/>
        </p:nvPicPr>
        <p:blipFill>
          <a:blip r:embed="rId3"/>
          <a:stretch>
            <a:fillRect/>
          </a:stretch>
        </p:blipFill>
        <p:spPr>
          <a:xfrm>
            <a:off x="5182052" y="2703109"/>
            <a:ext cx="3809548" cy="1871870"/>
          </a:xfrm>
          <a:prstGeom prst="rect">
            <a:avLst/>
          </a:prstGeom>
        </p:spPr>
      </p:pic>
      <p:pic>
        <p:nvPicPr>
          <p:cNvPr id="3" name="Picture 2">
            <a:extLst>
              <a:ext uri="{FF2B5EF4-FFF2-40B4-BE49-F238E27FC236}">
                <a16:creationId xmlns:a16="http://schemas.microsoft.com/office/drawing/2014/main" id="{77604F07-8066-7647-878F-9F891D1411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2400" y="776932"/>
            <a:ext cx="3823568" cy="3276600"/>
          </a:xfrm>
          <a:prstGeom prst="rect">
            <a:avLst/>
          </a:prstGeom>
        </p:spPr>
      </p:pic>
      <p:sp>
        <p:nvSpPr>
          <p:cNvPr id="2" name="Title 1"/>
          <p:cNvSpPr>
            <a:spLocks noGrp="1"/>
          </p:cNvSpPr>
          <p:nvPr>
            <p:ph type="title"/>
          </p:nvPr>
        </p:nvSpPr>
        <p:spPr/>
        <p:txBody>
          <a:bodyPr/>
          <a:lstStyle/>
          <a:p>
            <a:r>
              <a:rPr lang="en-US" sz="4000" dirty="0"/>
              <a:t>Connecting Rover to your calculator</a:t>
            </a:r>
          </a:p>
        </p:txBody>
      </p:sp>
      <p:sp>
        <p:nvSpPr>
          <p:cNvPr id="6" name="TextBox 5"/>
          <p:cNvSpPr txBox="1"/>
          <p:nvPr/>
        </p:nvSpPr>
        <p:spPr>
          <a:xfrm>
            <a:off x="73242" y="4113314"/>
            <a:ext cx="1981200" cy="923330"/>
          </a:xfrm>
          <a:prstGeom prst="rect">
            <a:avLst/>
          </a:prstGeom>
          <a:noFill/>
        </p:spPr>
        <p:txBody>
          <a:bodyPr wrap="square" rtlCol="0">
            <a:spAutoFit/>
          </a:bodyPr>
          <a:lstStyle/>
          <a:p>
            <a:r>
              <a:rPr lang="en-US" b="1" dirty="0">
                <a:solidFill>
                  <a:srgbClr val="0070C0"/>
                </a:solidFill>
              </a:rPr>
              <a:t>Plug B side into USB B port of the Rover Hub.</a:t>
            </a:r>
          </a:p>
        </p:txBody>
      </p:sp>
      <p:cxnSp>
        <p:nvCxnSpPr>
          <p:cNvPr id="12" name="Straight Arrow Connector 11"/>
          <p:cNvCxnSpPr>
            <a:cxnSpLocks/>
          </p:cNvCxnSpPr>
          <p:nvPr/>
        </p:nvCxnSpPr>
        <p:spPr>
          <a:xfrm>
            <a:off x="555040" y="5036644"/>
            <a:ext cx="290568" cy="265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9C31B2-2496-E747-948A-6F44290A8A07}"/>
              </a:ext>
            </a:extLst>
          </p:cNvPr>
          <p:cNvSpPr txBox="1"/>
          <p:nvPr/>
        </p:nvSpPr>
        <p:spPr>
          <a:xfrm>
            <a:off x="1600200" y="5896402"/>
            <a:ext cx="2286000" cy="369332"/>
          </a:xfrm>
          <a:prstGeom prst="rect">
            <a:avLst/>
          </a:prstGeom>
          <a:noFill/>
        </p:spPr>
        <p:txBody>
          <a:bodyPr wrap="square" rtlCol="0">
            <a:spAutoFit/>
          </a:bodyPr>
          <a:lstStyle/>
          <a:p>
            <a:r>
              <a:rPr lang="en-US" b="1" dirty="0">
                <a:solidFill>
                  <a:srgbClr val="0070C0"/>
                </a:solidFill>
              </a:rPr>
              <a:t>Unit-to-unit cable</a:t>
            </a:r>
          </a:p>
        </p:txBody>
      </p:sp>
      <p:cxnSp>
        <p:nvCxnSpPr>
          <p:cNvPr id="14" name="Straight Arrow Connector 13">
            <a:extLst>
              <a:ext uri="{FF2B5EF4-FFF2-40B4-BE49-F238E27FC236}">
                <a16:creationId xmlns:a16="http://schemas.microsoft.com/office/drawing/2014/main" id="{90740B07-BD52-1543-A948-86F1D1DEB03C}"/>
              </a:ext>
            </a:extLst>
          </p:cNvPr>
          <p:cNvCxnSpPr>
            <a:cxnSpLocks/>
          </p:cNvCxnSpPr>
          <p:nvPr/>
        </p:nvCxnSpPr>
        <p:spPr>
          <a:xfrm flipV="1">
            <a:off x="1975284" y="3759589"/>
            <a:ext cx="463116" cy="7380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95B05E6-0525-7A42-81F9-68A472B188B9}"/>
              </a:ext>
            </a:extLst>
          </p:cNvPr>
          <p:cNvSpPr txBox="1"/>
          <p:nvPr/>
        </p:nvSpPr>
        <p:spPr>
          <a:xfrm>
            <a:off x="2743200" y="4075897"/>
            <a:ext cx="2225615" cy="923330"/>
          </a:xfrm>
          <a:prstGeom prst="rect">
            <a:avLst/>
          </a:prstGeom>
          <a:noFill/>
        </p:spPr>
        <p:txBody>
          <a:bodyPr wrap="square" rtlCol="0">
            <a:spAutoFit/>
          </a:bodyPr>
          <a:lstStyle/>
          <a:p>
            <a:r>
              <a:rPr lang="en-US" b="1" dirty="0">
                <a:solidFill>
                  <a:srgbClr val="0070C0"/>
                </a:solidFill>
              </a:rPr>
              <a:t>Plug A side into port on calculator the Rover Hub.</a:t>
            </a:r>
          </a:p>
        </p:txBody>
      </p:sp>
      <p:cxnSp>
        <p:nvCxnSpPr>
          <p:cNvPr id="19" name="Straight Arrow Connector 18">
            <a:extLst>
              <a:ext uri="{FF2B5EF4-FFF2-40B4-BE49-F238E27FC236}">
                <a16:creationId xmlns:a16="http://schemas.microsoft.com/office/drawing/2014/main" id="{8EEBAF58-4D33-0C47-A6AC-B5F396AC5791}"/>
              </a:ext>
            </a:extLst>
          </p:cNvPr>
          <p:cNvCxnSpPr>
            <a:cxnSpLocks/>
          </p:cNvCxnSpPr>
          <p:nvPr/>
        </p:nvCxnSpPr>
        <p:spPr>
          <a:xfrm>
            <a:off x="3830684" y="5021592"/>
            <a:ext cx="284116" cy="3857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08C066-FB41-924B-AFE8-0F1A40F30B5D}"/>
              </a:ext>
            </a:extLst>
          </p:cNvPr>
          <p:cNvCxnSpPr>
            <a:cxnSpLocks/>
          </p:cNvCxnSpPr>
          <p:nvPr/>
        </p:nvCxnSpPr>
        <p:spPr>
          <a:xfrm flipV="1">
            <a:off x="4857176" y="3500014"/>
            <a:ext cx="1317723" cy="6100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4E90345-9072-D64B-8ED1-571D4C8D60F8}"/>
              </a:ext>
            </a:extLst>
          </p:cNvPr>
          <p:cNvSpPr txBox="1"/>
          <p:nvPr/>
        </p:nvSpPr>
        <p:spPr>
          <a:xfrm>
            <a:off x="5140472" y="919662"/>
            <a:ext cx="3470128" cy="1200329"/>
          </a:xfrm>
          <a:prstGeom prst="rect">
            <a:avLst/>
          </a:prstGeom>
          <a:noFill/>
        </p:spPr>
        <p:txBody>
          <a:bodyPr wrap="square" rtlCol="0">
            <a:spAutoFit/>
          </a:bodyPr>
          <a:lstStyle/>
          <a:p>
            <a:r>
              <a:rPr lang="en-US" b="1" dirty="0">
                <a:solidFill>
                  <a:srgbClr val="0070C0"/>
                </a:solidFill>
              </a:rPr>
              <a:t>Make sure that your Rover is switched on and </a:t>
            </a:r>
          </a:p>
          <a:p>
            <a:r>
              <a:rPr lang="en-US" b="1" dirty="0">
                <a:solidFill>
                  <a:srgbClr val="0070C0"/>
                </a:solidFill>
              </a:rPr>
              <a:t>on floor ready to roll before running the program.</a:t>
            </a:r>
          </a:p>
        </p:txBody>
      </p:sp>
      <p:sp>
        <p:nvSpPr>
          <p:cNvPr id="17" name="TextBox 16">
            <a:extLst>
              <a:ext uri="{FF2B5EF4-FFF2-40B4-BE49-F238E27FC236}">
                <a16:creationId xmlns:a16="http://schemas.microsoft.com/office/drawing/2014/main" id="{1630E7DD-30CF-B349-B9A2-4D458A03AE03}"/>
              </a:ext>
            </a:extLst>
          </p:cNvPr>
          <p:cNvSpPr txBox="1"/>
          <p:nvPr/>
        </p:nvSpPr>
        <p:spPr>
          <a:xfrm>
            <a:off x="4758920" y="1022630"/>
            <a:ext cx="269626" cy="276999"/>
          </a:xfrm>
          <a:prstGeom prst="rect">
            <a:avLst/>
          </a:prstGeom>
          <a:noFill/>
          <a:ln w="19050">
            <a:solidFill>
              <a:schemeClr val="tx1"/>
            </a:solidFill>
          </a:ln>
        </p:spPr>
        <p:txBody>
          <a:bodyPr wrap="none" rtlCol="0">
            <a:spAutoFit/>
          </a:bodyPr>
          <a:lstStyle/>
          <a:p>
            <a:r>
              <a:rPr lang="en-US" sz="1200" dirty="0"/>
              <a:t>3</a:t>
            </a:r>
          </a:p>
        </p:txBody>
      </p:sp>
      <p:sp>
        <p:nvSpPr>
          <p:cNvPr id="18" name="TextBox 17">
            <a:extLst>
              <a:ext uri="{FF2B5EF4-FFF2-40B4-BE49-F238E27FC236}">
                <a16:creationId xmlns:a16="http://schemas.microsoft.com/office/drawing/2014/main" id="{7C7E2E78-2201-E046-B10C-8A9FBCB0AB08}"/>
              </a:ext>
            </a:extLst>
          </p:cNvPr>
          <p:cNvSpPr txBox="1"/>
          <p:nvPr/>
        </p:nvSpPr>
        <p:spPr>
          <a:xfrm>
            <a:off x="169882" y="3851615"/>
            <a:ext cx="269626" cy="276999"/>
          </a:xfrm>
          <a:prstGeom prst="rect">
            <a:avLst/>
          </a:prstGeom>
          <a:noFill/>
          <a:ln w="19050">
            <a:solidFill>
              <a:schemeClr val="tx1"/>
            </a:solidFill>
          </a:ln>
        </p:spPr>
        <p:txBody>
          <a:bodyPr wrap="none" rtlCol="0">
            <a:spAutoFit/>
          </a:bodyPr>
          <a:lstStyle/>
          <a:p>
            <a:r>
              <a:rPr lang="en-US" sz="1200" dirty="0"/>
              <a:t>1</a:t>
            </a:r>
          </a:p>
        </p:txBody>
      </p:sp>
      <p:sp>
        <p:nvSpPr>
          <p:cNvPr id="20" name="TextBox 19">
            <a:extLst>
              <a:ext uri="{FF2B5EF4-FFF2-40B4-BE49-F238E27FC236}">
                <a16:creationId xmlns:a16="http://schemas.microsoft.com/office/drawing/2014/main" id="{40B5F39B-BE14-5D4C-B9F1-F4745741E4D2}"/>
              </a:ext>
            </a:extLst>
          </p:cNvPr>
          <p:cNvSpPr txBox="1"/>
          <p:nvPr/>
        </p:nvSpPr>
        <p:spPr>
          <a:xfrm>
            <a:off x="4227305" y="3851614"/>
            <a:ext cx="269626" cy="276999"/>
          </a:xfrm>
          <a:prstGeom prst="rect">
            <a:avLst/>
          </a:prstGeom>
          <a:noFill/>
          <a:ln w="19050">
            <a:solidFill>
              <a:schemeClr val="tx1"/>
            </a:solidFill>
          </a:ln>
        </p:spPr>
        <p:txBody>
          <a:bodyPr wrap="none" rtlCol="0">
            <a:spAutoFit/>
          </a:bodyPr>
          <a:lstStyle/>
          <a:p>
            <a:r>
              <a:rPr lang="en-US" sz="1200" dirty="0"/>
              <a:t>2</a:t>
            </a:r>
          </a:p>
        </p:txBody>
      </p:sp>
    </p:spTree>
    <p:extLst>
      <p:ext uri="{BB962C8B-B14F-4D97-AF65-F5344CB8AC3E}">
        <p14:creationId xmlns:p14="http://schemas.microsoft.com/office/powerpoint/2010/main" val="2216369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7666-58BE-3722-0C86-28B939FD81A4}"/>
              </a:ext>
            </a:extLst>
          </p:cNvPr>
          <p:cNvSpPr>
            <a:spLocks noGrp="1"/>
          </p:cNvSpPr>
          <p:nvPr>
            <p:ph type="title"/>
          </p:nvPr>
        </p:nvSpPr>
        <p:spPr/>
        <p:txBody>
          <a:bodyPr/>
          <a:lstStyle/>
          <a:p>
            <a:r>
              <a:rPr lang="en-US" sz="3200" dirty="0"/>
              <a:t>Connecting your calculator to the Rover</a:t>
            </a:r>
          </a:p>
        </p:txBody>
      </p:sp>
      <p:sp>
        <p:nvSpPr>
          <p:cNvPr id="3" name="Content Placeholder 2">
            <a:extLst>
              <a:ext uri="{FF2B5EF4-FFF2-40B4-BE49-F238E27FC236}">
                <a16:creationId xmlns:a16="http://schemas.microsoft.com/office/drawing/2014/main" id="{DFE97136-87D9-58BD-4B04-C6E5BACE7D02}"/>
              </a:ext>
            </a:extLst>
          </p:cNvPr>
          <p:cNvSpPr>
            <a:spLocks noGrp="1"/>
          </p:cNvSpPr>
          <p:nvPr>
            <p:ph sz="half" idx="1"/>
          </p:nvPr>
        </p:nvSpPr>
        <p:spPr/>
        <p:txBody>
          <a:bodyPr/>
          <a:lstStyle/>
          <a:p>
            <a:pPr marL="0" indent="0" algn="l">
              <a:buNone/>
            </a:pPr>
            <a:r>
              <a:rPr lang="en-US" sz="2000" b="1" i="0" u="none" strike="noStrike" dirty="0">
                <a:solidFill>
                  <a:srgbClr val="212121"/>
                </a:solidFill>
                <a:effectLst/>
                <a:latin typeface="Calibri" panose="020F0502020204030204" pitchFamily="34" charset="0"/>
              </a:rPr>
              <a:t>Initial Connection</a:t>
            </a:r>
          </a:p>
          <a:p>
            <a:pPr algn="l"/>
            <a:r>
              <a:rPr lang="en-US" sz="2000" b="0" i="0" u="none" strike="noStrike" dirty="0">
                <a:solidFill>
                  <a:srgbClr val="212121"/>
                </a:solidFill>
                <a:effectLst/>
                <a:latin typeface="Calibri" panose="020F0502020204030204" pitchFamily="34" charset="0"/>
              </a:rPr>
              <a:t>Step 1: Make sure that Rover is switched ON</a:t>
            </a:r>
          </a:p>
          <a:p>
            <a:pPr algn="l"/>
            <a:endParaRPr lang="en-US" sz="2000" b="0" i="0" u="none" strike="noStrike" dirty="0">
              <a:solidFill>
                <a:srgbClr val="212121"/>
              </a:solidFill>
              <a:effectLst/>
              <a:latin typeface="Calibri" panose="020F0502020204030204" pitchFamily="34" charset="0"/>
            </a:endParaRPr>
          </a:p>
          <a:p>
            <a:pPr algn="l"/>
            <a:r>
              <a:rPr lang="en-US" sz="2000" b="0" i="0" u="none" strike="noStrike" dirty="0">
                <a:solidFill>
                  <a:srgbClr val="212121"/>
                </a:solidFill>
                <a:effectLst/>
                <a:latin typeface="Calibri" panose="020F0502020204030204" pitchFamily="34" charset="0"/>
              </a:rPr>
              <a:t>Step 2: plug unit-to-unit cable into Hub</a:t>
            </a:r>
          </a:p>
          <a:p>
            <a:pPr lvl="1"/>
            <a:r>
              <a:rPr lang="en-US" sz="1600" b="0" i="0" u="none" strike="noStrike" dirty="0">
                <a:solidFill>
                  <a:srgbClr val="212121"/>
                </a:solidFill>
                <a:effectLst/>
                <a:latin typeface="Calibri" panose="020F0502020204030204" pitchFamily="34" charset="0"/>
              </a:rPr>
              <a:t>(Use </a:t>
            </a:r>
            <a:r>
              <a:rPr lang="en-US" sz="1600" dirty="0">
                <a:solidFill>
                  <a:srgbClr val="212121"/>
                </a:solidFill>
                <a:latin typeface="Calibri" panose="020F0502020204030204" pitchFamily="34" charset="0"/>
              </a:rPr>
              <a:t>end of cable </a:t>
            </a:r>
            <a:r>
              <a:rPr lang="en-US" sz="1600" b="0" i="0" u="none" strike="noStrike" dirty="0">
                <a:solidFill>
                  <a:srgbClr val="212121"/>
                </a:solidFill>
                <a:effectLst/>
                <a:latin typeface="Calibri" panose="020F0502020204030204" pitchFamily="34" charset="0"/>
              </a:rPr>
              <a:t>labeled B)</a:t>
            </a:r>
          </a:p>
          <a:p>
            <a:pPr marL="457200" lvl="1" indent="0">
              <a:buNone/>
            </a:pPr>
            <a:endParaRPr lang="en-US" sz="1600" b="0" i="0" u="none" strike="noStrike" dirty="0">
              <a:solidFill>
                <a:srgbClr val="212121"/>
              </a:solidFill>
              <a:effectLst/>
              <a:latin typeface="Calibri" panose="020F0502020204030204" pitchFamily="34" charset="0"/>
            </a:endParaRPr>
          </a:p>
          <a:p>
            <a:pPr algn="l"/>
            <a:r>
              <a:rPr lang="en-US" sz="2000" b="0" i="0" u="none" strike="noStrike" dirty="0">
                <a:solidFill>
                  <a:srgbClr val="212121"/>
                </a:solidFill>
                <a:effectLst/>
                <a:latin typeface="Calibri" panose="020F0502020204030204" pitchFamily="34" charset="0"/>
              </a:rPr>
              <a:t>Step 3: plug unit-to-unit cable into the calculator</a:t>
            </a:r>
          </a:p>
          <a:p>
            <a:pPr lvl="1"/>
            <a:r>
              <a:rPr lang="en-US" sz="1600" b="0" i="0" u="none" strike="noStrike" dirty="0">
                <a:solidFill>
                  <a:srgbClr val="212121"/>
                </a:solidFill>
                <a:effectLst/>
                <a:latin typeface="Calibri" panose="020F0502020204030204" pitchFamily="34" charset="0"/>
              </a:rPr>
              <a:t>(Use </a:t>
            </a:r>
            <a:r>
              <a:rPr lang="en-US" sz="1600" dirty="0">
                <a:solidFill>
                  <a:srgbClr val="212121"/>
                </a:solidFill>
                <a:latin typeface="Calibri" panose="020F0502020204030204" pitchFamily="34" charset="0"/>
              </a:rPr>
              <a:t>end of cable </a:t>
            </a:r>
            <a:r>
              <a:rPr lang="en-US" sz="1600" b="0" i="0" u="none" strike="noStrike" dirty="0">
                <a:solidFill>
                  <a:srgbClr val="212121"/>
                </a:solidFill>
                <a:effectLst/>
                <a:latin typeface="Calibri" panose="020F0502020204030204" pitchFamily="34" charset="0"/>
              </a:rPr>
              <a:t>labeled A)</a:t>
            </a:r>
          </a:p>
          <a:p>
            <a:pPr algn="l"/>
            <a:endParaRPr lang="en-US" sz="2000" b="0" i="0" u="none" strike="noStrike" dirty="0">
              <a:solidFill>
                <a:srgbClr val="212121"/>
              </a:solidFill>
              <a:effectLst/>
              <a:latin typeface="Calibri" panose="020F0502020204030204" pitchFamily="34" charset="0"/>
            </a:endParaRPr>
          </a:p>
          <a:p>
            <a:pPr marL="0" indent="0">
              <a:buNone/>
            </a:pPr>
            <a:endParaRPr lang="en-US" dirty="0"/>
          </a:p>
        </p:txBody>
      </p:sp>
      <p:sp>
        <p:nvSpPr>
          <p:cNvPr id="4" name="Content Placeholder 3">
            <a:extLst>
              <a:ext uri="{FF2B5EF4-FFF2-40B4-BE49-F238E27FC236}">
                <a16:creationId xmlns:a16="http://schemas.microsoft.com/office/drawing/2014/main" id="{BB300EDA-94DD-CB85-163B-9C4D76D771B9}"/>
              </a:ext>
            </a:extLst>
          </p:cNvPr>
          <p:cNvSpPr>
            <a:spLocks noGrp="1"/>
          </p:cNvSpPr>
          <p:nvPr>
            <p:ph sz="half" idx="2"/>
          </p:nvPr>
        </p:nvSpPr>
        <p:spPr/>
        <p:txBody>
          <a:bodyPr/>
          <a:lstStyle/>
          <a:p>
            <a:pPr marL="0" indent="0">
              <a:buNone/>
            </a:pPr>
            <a:r>
              <a:rPr lang="en-US" sz="2000" b="1" dirty="0"/>
              <a:t>Troubleshooting</a:t>
            </a:r>
          </a:p>
          <a:p>
            <a:pPr marL="0" indent="0" algn="l">
              <a:buNone/>
            </a:pPr>
            <a:r>
              <a:rPr lang="en-US" sz="1600" b="1" dirty="0">
                <a:solidFill>
                  <a:srgbClr val="212121"/>
                </a:solidFill>
                <a:latin typeface="Calibri" panose="020F0502020204030204" pitchFamily="34" charset="0"/>
              </a:rPr>
              <a:t>T</a:t>
            </a:r>
            <a:r>
              <a:rPr lang="en-US" sz="1600" b="1" i="0" u="none" strike="noStrike" dirty="0">
                <a:solidFill>
                  <a:srgbClr val="212121"/>
                </a:solidFill>
                <a:effectLst/>
                <a:latin typeface="Calibri" panose="020F0502020204030204" pitchFamily="34" charset="0"/>
              </a:rPr>
              <a:t>ry the following as a fast fix:</a:t>
            </a:r>
          </a:p>
          <a:p>
            <a:pPr algn="l"/>
            <a:r>
              <a:rPr lang="en-US" sz="1600" b="0" i="0" u="none" strike="noStrike" dirty="0">
                <a:solidFill>
                  <a:srgbClr val="212121"/>
                </a:solidFill>
                <a:effectLst/>
                <a:latin typeface="Calibri" panose="020F0502020204030204" pitchFamily="34" charset="0"/>
              </a:rPr>
              <a:t>Step 1: unplug the unit-to-unit cable from the hub and the calculator.</a:t>
            </a:r>
          </a:p>
          <a:p>
            <a:pPr algn="l"/>
            <a:r>
              <a:rPr lang="en-US" sz="1600" b="0" i="0" u="none" strike="noStrike" dirty="0">
                <a:solidFill>
                  <a:srgbClr val="212121"/>
                </a:solidFill>
                <a:effectLst/>
                <a:latin typeface="Calibri" panose="020F0502020204030204" pitchFamily="34" charset="0"/>
              </a:rPr>
              <a:t>Step 2: re-connect in the order of first Hub then calculator second.</a:t>
            </a:r>
          </a:p>
          <a:p>
            <a:pPr marL="0" indent="0" algn="l">
              <a:buNone/>
            </a:pPr>
            <a:r>
              <a:rPr lang="en-US" sz="1600" b="0" i="0" u="none" strike="noStrike" dirty="0">
                <a:solidFill>
                  <a:srgbClr val="212121"/>
                </a:solidFill>
                <a:effectLst/>
                <a:latin typeface="Calibri" panose="020F0502020204030204" pitchFamily="34" charset="0"/>
              </a:rPr>
              <a:t> </a:t>
            </a:r>
          </a:p>
          <a:p>
            <a:pPr marL="0" indent="0" algn="l">
              <a:buNone/>
            </a:pPr>
            <a:r>
              <a:rPr lang="en-US" sz="1600" b="1" i="0" u="none" strike="noStrike" dirty="0">
                <a:solidFill>
                  <a:srgbClr val="212121"/>
                </a:solidFill>
                <a:effectLst/>
                <a:latin typeface="Calibri" panose="020F0502020204030204" pitchFamily="34" charset="0"/>
              </a:rPr>
              <a:t>If the fast fix does not work, try these steps:</a:t>
            </a:r>
          </a:p>
          <a:p>
            <a:pPr algn="l"/>
            <a:r>
              <a:rPr lang="en-US" sz="1600" b="0" i="0" u="none" strike="noStrike" dirty="0">
                <a:solidFill>
                  <a:srgbClr val="212121"/>
                </a:solidFill>
                <a:effectLst/>
                <a:latin typeface="Calibri" panose="020F0502020204030204" pitchFamily="34" charset="0"/>
              </a:rPr>
              <a:t>Step 1: unplug unit-to-unit cable from both the hub and the calculator</a:t>
            </a:r>
          </a:p>
          <a:p>
            <a:pPr algn="l"/>
            <a:r>
              <a:rPr lang="en-US" sz="1600" b="0" i="0" u="none" strike="noStrike" dirty="0">
                <a:solidFill>
                  <a:srgbClr val="212121"/>
                </a:solidFill>
                <a:effectLst/>
                <a:latin typeface="Calibri" panose="020F0502020204030204" pitchFamily="34" charset="0"/>
              </a:rPr>
              <a:t>Step 2: Switch Rover OFF</a:t>
            </a:r>
          </a:p>
          <a:p>
            <a:pPr algn="l"/>
            <a:r>
              <a:rPr lang="en-US" sz="1600" b="0" i="0" u="none" strike="noStrike" dirty="0">
                <a:solidFill>
                  <a:srgbClr val="212121"/>
                </a:solidFill>
                <a:effectLst/>
                <a:latin typeface="Calibri" panose="020F0502020204030204" pitchFamily="34" charset="0"/>
              </a:rPr>
              <a:t>Wait a second</a:t>
            </a:r>
          </a:p>
          <a:p>
            <a:pPr algn="l"/>
            <a:r>
              <a:rPr lang="en-US" sz="1600" b="0" i="0" u="none" strike="noStrike" dirty="0">
                <a:solidFill>
                  <a:srgbClr val="212121"/>
                </a:solidFill>
                <a:effectLst/>
                <a:latin typeface="Calibri" panose="020F0502020204030204" pitchFamily="34" charset="0"/>
              </a:rPr>
              <a:t>Step 3: Switch Rover ON</a:t>
            </a:r>
          </a:p>
          <a:p>
            <a:pPr algn="l"/>
            <a:r>
              <a:rPr lang="en-US" sz="1600" b="0" i="0" u="none" strike="noStrike" dirty="0">
                <a:solidFill>
                  <a:srgbClr val="212121"/>
                </a:solidFill>
                <a:effectLst/>
                <a:latin typeface="Calibri" panose="020F0502020204030204" pitchFamily="34" charset="0"/>
              </a:rPr>
              <a:t>Step 4: plug unit-to-unit cable into Hub</a:t>
            </a:r>
          </a:p>
          <a:p>
            <a:pPr algn="l"/>
            <a:r>
              <a:rPr lang="en-US" sz="1600" b="0" i="0" u="none" strike="noStrike" dirty="0">
                <a:solidFill>
                  <a:srgbClr val="212121"/>
                </a:solidFill>
                <a:effectLst/>
                <a:latin typeface="Calibri" panose="020F0502020204030204" pitchFamily="34" charset="0"/>
              </a:rPr>
              <a:t>Step 5: plug unit-to-unit cable into the calculator</a:t>
            </a:r>
          </a:p>
          <a:p>
            <a:pPr marL="0" indent="0">
              <a:buNone/>
            </a:pPr>
            <a:endParaRPr lang="en-US" sz="2000" dirty="0"/>
          </a:p>
        </p:txBody>
      </p:sp>
    </p:spTree>
    <p:extLst>
      <p:ext uri="{BB962C8B-B14F-4D97-AF65-F5344CB8AC3E}">
        <p14:creationId xmlns:p14="http://schemas.microsoft.com/office/powerpoint/2010/main" val="1633106618"/>
      </p:ext>
    </p:extLst>
  </p:cSld>
  <p:clrMapOvr>
    <a:masterClrMapping/>
  </p:clrMapOvr>
</p:sld>
</file>

<file path=ppt/theme/theme1.xml><?xml version="1.0" encoding="utf-8"?>
<a:theme xmlns:a="http://schemas.openxmlformats.org/drawingml/2006/main" name="1_ET_new">
  <a:themeElements>
    <a:clrScheme name="Custom 1">
      <a:dk1>
        <a:srgbClr val="525252"/>
      </a:dk1>
      <a:lt1>
        <a:srgbClr val="FFFFFF"/>
      </a:lt1>
      <a:dk2>
        <a:srgbClr val="000000"/>
      </a:dk2>
      <a:lt2>
        <a:srgbClr val="FFFFFF"/>
      </a:lt2>
      <a:accent1>
        <a:srgbClr val="D1282E"/>
      </a:accent1>
      <a:accent2>
        <a:srgbClr val="363636"/>
      </a:accent2>
      <a:accent3>
        <a:srgbClr val="888888"/>
      </a:accent3>
      <a:accent4>
        <a:srgbClr val="8064A2"/>
      </a:accent4>
      <a:accent5>
        <a:srgbClr val="4BACC6"/>
      </a:accent5>
      <a:accent6>
        <a:srgbClr val="F79646"/>
      </a:accent6>
      <a:hlink>
        <a:srgbClr val="1973B4"/>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17776</TotalTime>
  <Words>1919</Words>
  <Application>Microsoft Macintosh PowerPoint</Application>
  <PresentationFormat>On-screen Show (4:3)</PresentationFormat>
  <Paragraphs>273</Paragraphs>
  <Slides>27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Lucida Grande</vt:lpstr>
      <vt:lpstr>1_ET_new</vt:lpstr>
      <vt:lpstr>Meet the TI-Rover  with Geometry Challenges TI-Nspire CX Family  TI-Basic</vt:lpstr>
      <vt:lpstr>Meet the TI-Innovator™ Rover</vt:lpstr>
      <vt:lpstr>PowerPoint Presentation</vt:lpstr>
      <vt:lpstr>Rover from the top</vt:lpstr>
      <vt:lpstr>Turn Rover Over</vt:lpstr>
      <vt:lpstr>Sensors on Rover</vt:lpstr>
      <vt:lpstr>TI-Rover orientation and virtual grid</vt:lpstr>
      <vt:lpstr>Connecting Rover to your calculator</vt:lpstr>
      <vt:lpstr>Connecting your calculator to the Rover</vt:lpstr>
      <vt:lpstr>Creating a new TI-Nspire document</vt:lpstr>
      <vt:lpstr>Creating a Rover Program</vt:lpstr>
      <vt:lpstr>Running a Rover Program</vt:lpstr>
      <vt:lpstr>Editing a Rover Program</vt:lpstr>
      <vt:lpstr>Saving a TI-Nspire document file</vt:lpstr>
      <vt:lpstr>Opening an existing TI-Nspire document file</vt:lpstr>
      <vt:lpstr>Drawing with the TI-Rover</vt:lpstr>
      <vt:lpstr>MAKE IT MOVE!</vt:lpstr>
      <vt:lpstr>Set the color</vt:lpstr>
      <vt:lpstr>Explore angles</vt:lpstr>
      <vt:lpstr>Quick Math Reminders</vt:lpstr>
      <vt:lpstr>Quick Math Reminders</vt:lpstr>
      <vt:lpstr>Logic Challenge</vt:lpstr>
      <vt:lpstr>Where can you go next with TI-Rover?</vt:lpstr>
      <vt:lpstr>Quick Math Reminders</vt:lpstr>
      <vt:lpstr>Logic Challenge 2</vt:lpstr>
      <vt:lpstr>Logic Challenge 2</vt:lpstr>
      <vt:lpstr>Thank you!</vt:lpstr>
    </vt:vector>
  </TitlesOfParts>
  <Company>Texas Instruments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Coding to</dc:title>
  <dc:creator>Brown, Curtis</dc:creator>
  <cp:lastModifiedBy>David Santucci</cp:lastModifiedBy>
  <cp:revision>259</cp:revision>
  <dcterms:created xsi:type="dcterms:W3CDTF">2017-10-17T15:34:02Z</dcterms:created>
  <dcterms:modified xsi:type="dcterms:W3CDTF">2023-02-20T16:41:44Z</dcterms:modified>
</cp:coreProperties>
</file>