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78" r:id="rId7"/>
    <p:sldId id="279" r:id="rId8"/>
    <p:sldId id="267" r:id="rId9"/>
    <p:sldId id="275" r:id="rId10"/>
    <p:sldId id="280" r:id="rId11"/>
    <p:sldId id="271" r:id="rId12"/>
    <p:sldId id="272" r:id="rId13"/>
    <p:sldId id="273" r:id="rId14"/>
    <p:sldId id="274" r:id="rId15"/>
    <p:sldId id="284" r:id="rId16"/>
    <p:sldId id="282" r:id="rId17"/>
    <p:sldId id="283" r:id="rId18"/>
    <p:sldId id="286" r:id="rId19"/>
    <p:sldId id="287" r:id="rId20"/>
    <p:sldId id="289" r:id="rId21"/>
    <p:sldId id="285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0983-13F8-4C28-AC11-C337C21E8686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DFF8-16D2-4D88-A12C-DA2F68C53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9333D-A761-458F-BE64-4318DADBAC8E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52950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330701"/>
            <a:ext cx="5081588" cy="4100513"/>
          </a:xfrm>
          <a:noFill/>
          <a:ln/>
        </p:spPr>
        <p:txBody>
          <a:bodyPr lIns="96368" tIns="48185" rIns="96368" bIns="48185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185865"/>
            <a:ext cx="4157663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5"/>
            <a:ext cx="4157662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142876"/>
            <a:ext cx="2141537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6"/>
            <a:ext cx="6275388" cy="573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"/>
            <a:ext cx="9136069" cy="685205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67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720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5" y="0"/>
            <a:ext cx="9170820" cy="68781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734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"/>
            <a:ext cx="9143997" cy="685799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1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"/>
            <a:ext cx="9143997" cy="685799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37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8"/>
            <a:ext cx="8467725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6"/>
          </a:xfrm>
          <a:ln/>
        </p:spPr>
        <p:txBody>
          <a:bodyPr/>
          <a:lstStyle>
            <a:lvl1pPr>
              <a:defRPr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6324600"/>
            <a:ext cx="87401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86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1" y="1058868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75EA9DD-65CD-4C6F-8DBC-264DF2A38D7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t3europe.e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www.youtube.com/user/TexasInstrumentsCalc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://resources.t3europe.eu/" TargetMode="External"/><Relationship Id="rId4" Type="http://schemas.openxmlformats.org/officeDocument/2006/relationships/hyperlink" Target="https://education.ti.com/en/activitie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pinzone.paul@viss.ae" TargetMode="External"/><Relationship Id="rId7" Type="http://schemas.openxmlformats.org/officeDocument/2006/relationships/hyperlink" Target="mailto:s-griebel@ti.com" TargetMode="External"/><Relationship Id="rId2" Type="http://schemas.openxmlformats.org/officeDocument/2006/relationships/hyperlink" Target="mailto:medhato2002@gmai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S.Edward@binhendi.com" TargetMode="External"/><Relationship Id="rId5" Type="http://schemas.openxmlformats.org/officeDocument/2006/relationships/hyperlink" Target="mailto:fjac.ajami.o@ajman.ac.ae" TargetMode="External"/><Relationship Id="rId10" Type="http://schemas.openxmlformats.org/officeDocument/2006/relationships/image" Target="../media/image49.jpeg"/><Relationship Id="rId4" Type="http://schemas.openxmlformats.org/officeDocument/2006/relationships/hyperlink" Target="mailto:jason.johnson@zu.ac.ae" TargetMode="External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education.ti.com/en/product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education.ti.com/en/downloads/trial-software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education.ti.com/csc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S.Edward@binhendi.co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himet.de/calccollection/calculators/ti-59/TI-59-M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7.jpeg"/><Relationship Id="rId3" Type="http://schemas.openxmlformats.org/officeDocument/2006/relationships/image" Target="../media/image23.jpeg"/><Relationship Id="rId21" Type="http://schemas.openxmlformats.org/officeDocument/2006/relationships/image" Target="../media/image40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hyperlink" Target="http://www.google.com/product_url?q=http://www.toysrus.com/entry.point?entry=3479128&amp;source=CAFGL_DF:3479128:TRUS&amp;CAWELAID=309603944&amp;fr=AIih7gVMvZXHIAIMsHOb1-Q8fxe41JuX7epUUZsBYZ1HpQKC5RUDI0FdHfBavqgJzIyYcBLO4_Eo9gp01bLfmYu8ClMj7VR_wQ2l7xnQvlVB_PV_V3uUY-94mD-Y3G0Zb1dD3LRAtdDP7tpKFFACjDDKDAnjghHXYCVWxjstruE39lJFNMfKF98AAAAAAAAAAA&amp;gl=us&amp;hl=en&amp;ei=HSJDTNKsLZW6wAXp-czeDA&amp;sa=image&amp;ved=0CA8Q9gIwATgA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7316" y="3829051"/>
            <a:ext cx="7772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C30C0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Welcome to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12" y="3606279"/>
            <a:ext cx="4140200" cy="1447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4876800"/>
            <a:ext cx="7750791" cy="10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C30C0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Education Technology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759200" cy="1314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830" y="5650468"/>
            <a:ext cx="638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Stephan Griebel, Business Development and Alliances</a:t>
            </a:r>
            <a:endParaRPr lang="en-US" sz="2000" dirty="0"/>
          </a:p>
        </p:txBody>
      </p:sp>
      <p:pic>
        <p:nvPicPr>
          <p:cNvPr id="3" name="Picture 2" descr="Arabic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572000" cy="919100"/>
          </a:xfrm>
          <a:prstGeom prst="rect">
            <a:avLst/>
          </a:prstGeom>
        </p:spPr>
      </p:pic>
      <p:pic>
        <p:nvPicPr>
          <p:cNvPr id="6" name="Picture 5" descr="Arabic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4629912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261266" y="848175"/>
            <a:ext cx="7772400" cy="533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 cstate="print"/>
          <a:srcRect l="-3750"/>
          <a:stretch>
            <a:fillRect/>
          </a:stretch>
        </p:blipFill>
        <p:spPr bwMode="auto">
          <a:xfrm>
            <a:off x="533402" y="685801"/>
            <a:ext cx="7708937" cy="5547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TI-Nspire_iPad_composing.JPG"/>
          <p:cNvPicPr>
            <a:picLocks noChangeAspect="1"/>
          </p:cNvPicPr>
          <p:nvPr/>
        </p:nvPicPr>
        <p:blipFill rotWithShape="1">
          <a:blip r:embed="rId3" cstate="print"/>
          <a:srcRect t="18000" b="22298"/>
          <a:stretch/>
        </p:blipFill>
        <p:spPr>
          <a:xfrm>
            <a:off x="519388" y="389605"/>
            <a:ext cx="3955501" cy="20355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335203" y="-176869"/>
            <a:ext cx="9427780" cy="13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800" b="1" dirty="0" smtClean="0">
              <a:solidFill>
                <a:srgbClr val="C30C0E"/>
              </a:solidFill>
              <a:ea typeface="Osaka"/>
              <a:cs typeface="Osaka"/>
            </a:endParaRPr>
          </a:p>
          <a:p>
            <a:pPr algn="r" eaLnBrk="0" hangingPunct="0"/>
            <a:endParaRPr lang="en-US" sz="1800" b="1" dirty="0" smtClean="0">
              <a:solidFill>
                <a:srgbClr val="C30C0E"/>
              </a:solidFill>
              <a:ea typeface="Osaka"/>
              <a:cs typeface="Osaka"/>
            </a:endParaRPr>
          </a:p>
          <a:p>
            <a:pPr algn="r" eaLnBrk="0" hangingPunct="0"/>
            <a:r>
              <a:rPr lang="en-US" sz="4000" dirty="0" smtClean="0">
                <a:solidFill>
                  <a:srgbClr val="C30C0E"/>
                </a:solidFill>
                <a:ea typeface="Osaka"/>
                <a:cs typeface="Osaka"/>
              </a:rPr>
              <a:t>TI-</a:t>
            </a:r>
            <a:r>
              <a:rPr lang="en-US" sz="4000" dirty="0" err="1" smtClean="0">
                <a:solidFill>
                  <a:srgbClr val="C30C0E"/>
                </a:solidFill>
                <a:ea typeface="Osaka"/>
                <a:cs typeface="Osaka"/>
              </a:rPr>
              <a:t>Nspire</a:t>
            </a:r>
            <a:r>
              <a:rPr lang="en-US" sz="4000" dirty="0" smtClean="0">
                <a:solidFill>
                  <a:srgbClr val="C30C0E"/>
                </a:solidFill>
                <a:ea typeface="Osaka"/>
                <a:cs typeface="Osaka"/>
              </a:rPr>
              <a:t> </a:t>
            </a:r>
            <a:r>
              <a:rPr lang="en-US" sz="4000" dirty="0" err="1" smtClean="0">
                <a:solidFill>
                  <a:srgbClr val="C30C0E"/>
                </a:solidFill>
                <a:ea typeface="Osaka"/>
                <a:cs typeface="Osaka"/>
              </a:rPr>
              <a:t>Plattform</a:t>
            </a:r>
            <a:r>
              <a:rPr lang="en-US" sz="4000" dirty="0" smtClean="0">
                <a:solidFill>
                  <a:srgbClr val="C30C0E"/>
                </a:solidFill>
                <a:ea typeface="Osaka"/>
                <a:cs typeface="Osaka"/>
              </a:rPr>
              <a:t>  </a:t>
            </a:r>
            <a:endParaRPr lang="en-US" sz="4000" dirty="0">
              <a:solidFill>
                <a:srgbClr val="C30C0E"/>
              </a:solidFill>
              <a:ea typeface="Osaka"/>
              <a:cs typeface="Osak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90396" y="2043290"/>
            <a:ext cx="1219200" cy="420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341201">
            <a:off x="5441235" y="407342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education.ti.com/-/media/ti/images/product-details/hero/product-innovator-hub-cx-84-ce-t-comenius17-hero_v2.png?h=320&amp;w=420&amp;la=de&amp;hash=874ABD73054588A8D9D8538A17C04F6E93F83E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93" y="3052946"/>
            <a:ext cx="4323822" cy="32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 smtClean="0"/>
              <a:t>T³?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275894" cy="370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T³ = T cubed</a:t>
            </a:r>
          </a:p>
          <a:p>
            <a:r>
              <a:rPr lang="en-US" sz="2200" dirty="0" smtClean="0"/>
              <a:t>T³ = Teachers Teaching with Technology</a:t>
            </a:r>
          </a:p>
          <a:p>
            <a:endParaRPr lang="en-US" sz="2200" dirty="0" smtClean="0"/>
          </a:p>
          <a:p>
            <a:r>
              <a:rPr lang="en-US" sz="2200" dirty="0" smtClean="0"/>
              <a:t>T³ = worldwide network of enthusiastic educators</a:t>
            </a:r>
          </a:p>
          <a:p>
            <a:pPr lvl="1"/>
            <a:r>
              <a:rPr lang="en-US" sz="2200" dirty="0" smtClean="0"/>
              <a:t> Experienced by working with TI technology in the classroom</a:t>
            </a:r>
          </a:p>
          <a:p>
            <a:pPr lvl="1"/>
            <a:r>
              <a:rPr lang="en-US" sz="2200" dirty="0" smtClean="0"/>
              <a:t> Community of like-minded </a:t>
            </a:r>
            <a:r>
              <a:rPr lang="en-US" sz="2200" dirty="0" err="1" smtClean="0"/>
              <a:t>practioners</a:t>
            </a:r>
            <a:endParaRPr lang="en-US" sz="2200" dirty="0" smtClean="0"/>
          </a:p>
          <a:p>
            <a:pPr lvl="1"/>
            <a:r>
              <a:rPr lang="en-US" sz="2200" dirty="0" smtClean="0"/>
              <a:t> Excited to share with colleagues nationally and internationally</a:t>
            </a:r>
          </a:p>
          <a:p>
            <a:pPr lvl="1"/>
            <a:r>
              <a:rPr lang="en-US" sz="2200" dirty="0" smtClean="0"/>
              <a:t> Providing PD in various formats</a:t>
            </a:r>
          </a:p>
          <a:p>
            <a:pPr lvl="1"/>
            <a:r>
              <a:rPr lang="en-US" sz="2200" dirty="0" smtClean="0"/>
              <a:t> Developing teacher and classroom content</a:t>
            </a:r>
          </a:p>
          <a:p>
            <a:pPr lvl="1"/>
            <a:r>
              <a:rPr lang="en-US" sz="2200" dirty="0" smtClean="0"/>
              <a:t> Consulting policy makers for curriculum and exam developments</a:t>
            </a:r>
          </a:p>
          <a:p>
            <a:endParaRPr lang="en-US" sz="2200" dirty="0"/>
          </a:p>
        </p:txBody>
      </p:sp>
      <p:pic>
        <p:nvPicPr>
          <p:cNvPr id="4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5" y="102915"/>
            <a:ext cx="8921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T³ Europe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t3europe.eu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476" r="24855"/>
          <a:stretch/>
        </p:blipFill>
        <p:spPr bwMode="auto">
          <a:xfrm>
            <a:off x="3534290" y="1268760"/>
            <a:ext cx="5286182" cy="4912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5" y="102915"/>
            <a:ext cx="8921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Content Resources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2307"/>
            <a:ext cx="4199508" cy="35169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1130"/>
            <a:ext cx="4188696" cy="31037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1290" y="468507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https://education.ti.com/en/activities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675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http://resources.t3europe.eu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5" y="102915"/>
            <a:ext cx="8921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1057" y="5229200"/>
            <a:ext cx="470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Tutorial videos on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www.youtube.com/user/TexasInstrumentsCalc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T³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48478"/>
            <a:ext cx="7757498" cy="49459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Mehdat</a:t>
            </a:r>
            <a:r>
              <a:rPr lang="en-US" sz="2400" dirty="0" smtClean="0"/>
              <a:t> Merabi </a:t>
            </a:r>
            <a:r>
              <a:rPr lang="en-US" sz="2400" u="sng" dirty="0">
                <a:hlinkClick r:id="rId2"/>
              </a:rPr>
              <a:t>medhato2002@gmail.com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Paul </a:t>
            </a:r>
            <a:r>
              <a:rPr lang="en-US" sz="2400" dirty="0" err="1" smtClean="0"/>
              <a:t>Pinzone</a:t>
            </a:r>
            <a:r>
              <a:rPr lang="en-US" sz="2400" dirty="0" smtClean="0"/>
              <a:t> </a:t>
            </a:r>
            <a:r>
              <a:rPr lang="en-US" sz="2400" u="sng" dirty="0">
                <a:hlinkClick r:id="rId3"/>
              </a:rPr>
              <a:t>pinzone.paul@viss.ae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Dr</a:t>
            </a:r>
            <a:r>
              <a:rPr lang="en-US" sz="2400" dirty="0"/>
              <a:t>. Jason </a:t>
            </a:r>
            <a:r>
              <a:rPr lang="en-US" sz="2400" dirty="0" smtClean="0"/>
              <a:t>Johnson </a:t>
            </a:r>
            <a:r>
              <a:rPr lang="en-US" sz="2400" u="sng" dirty="0">
                <a:hlinkClick r:id="rId4"/>
              </a:rPr>
              <a:t>jason.johnson@zu.ac.ae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Dr</a:t>
            </a:r>
            <a:r>
              <a:rPr lang="en-US" sz="2400" dirty="0"/>
              <a:t>. Osama </a:t>
            </a:r>
            <a:r>
              <a:rPr lang="en-US" sz="2400" dirty="0" err="1" smtClean="0"/>
              <a:t>Rashwan</a:t>
            </a:r>
            <a:r>
              <a:rPr lang="en-US" sz="2400" dirty="0"/>
              <a:t> </a:t>
            </a:r>
            <a:r>
              <a:rPr lang="en-US" sz="2400" dirty="0" smtClean="0">
                <a:hlinkClick r:id="rId5"/>
              </a:rPr>
              <a:t>fjac.ajami.o@ajman.ac.ae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Administration and support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Soloman</a:t>
            </a:r>
            <a:r>
              <a:rPr lang="en-US" dirty="0" smtClean="0"/>
              <a:t> </a:t>
            </a:r>
            <a:r>
              <a:rPr lang="en-US" dirty="0"/>
              <a:t>Edward </a:t>
            </a:r>
            <a:r>
              <a:rPr lang="en-US" dirty="0" smtClean="0">
                <a:hlinkClick r:id="rId6"/>
              </a:rPr>
              <a:t>S.Edward@binhendi.com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Stephan Griebel </a:t>
            </a:r>
            <a:r>
              <a:rPr lang="en-US" dirty="0" smtClean="0">
                <a:hlinkClick r:id="rId7"/>
              </a:rPr>
              <a:t>s-griebel@ti.com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7702"/>
            <a:ext cx="462636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7" y="1786205"/>
            <a:ext cx="462636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7" y="2420888"/>
            <a:ext cx="462636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62636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185349"/>
            <a:ext cx="1121982" cy="392349"/>
          </a:xfrm>
          <a:prstGeom prst="rect">
            <a:avLst/>
          </a:prstGeom>
        </p:spPr>
      </p:pic>
      <p:pic>
        <p:nvPicPr>
          <p:cNvPr id="9" name="Picture 2" descr="Bildergebnis für binhend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15619"/>
            <a:ext cx="936104" cy="3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5" y="102915"/>
            <a:ext cx="8921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2x new users</a:t>
            </a:r>
          </a:p>
          <a:p>
            <a:pPr lvl="1"/>
            <a:r>
              <a:rPr lang="en-US" sz="2600" dirty="0" smtClean="0"/>
              <a:t> 1x Paul &amp; Omer =&gt; classroom SG12</a:t>
            </a:r>
          </a:p>
          <a:p>
            <a:pPr lvl="1"/>
            <a:r>
              <a:rPr lang="en-US" sz="2600" dirty="0" smtClean="0"/>
              <a:t> 1x Jason &amp; Osama =&gt; theater</a:t>
            </a:r>
          </a:p>
          <a:p>
            <a:endParaRPr lang="en-US" sz="2800" dirty="0" smtClean="0"/>
          </a:p>
          <a:p>
            <a:r>
              <a:rPr lang="en-US" sz="2800" dirty="0" smtClean="0"/>
              <a:t>1x current users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1x Stephan &amp; </a:t>
            </a:r>
            <a:r>
              <a:rPr lang="en-US" sz="2600" dirty="0" err="1" smtClean="0"/>
              <a:t>Soloman</a:t>
            </a:r>
            <a:r>
              <a:rPr lang="en-US" sz="2600" dirty="0" smtClean="0"/>
              <a:t> =&gt; classroom SG18</a:t>
            </a:r>
          </a:p>
          <a:p>
            <a:pPr lvl="1"/>
            <a:endParaRPr lang="en-US" sz="26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30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Information…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TI website: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education.ti.com/en/products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79282" cy="436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81"/>
              </p:ext>
            </p:extLst>
          </p:nvPr>
        </p:nvGraphicFramePr>
        <p:xfrm>
          <a:off x="333375" y="1047750"/>
          <a:ext cx="84677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3048000"/>
                <a:gridCol w="36195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Arrival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VISS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9.15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Welcome &amp;</a:t>
                      </a:r>
                      <a:r>
                        <a:rPr lang="en-US" sz="2400" baseline="0" dirty="0" smtClean="0"/>
                        <a:t> Intro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 1 Theater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Lobby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Workshop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Classrooms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Lunch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Lobby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Workshop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Classrooms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Lobby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15.15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Wrap-up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 1 Theater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90-day Trial of TI-</a:t>
            </a:r>
            <a:r>
              <a:rPr lang="en-US" dirty="0" err="1" smtClean="0"/>
              <a:t>Nspire</a:t>
            </a:r>
            <a:r>
              <a:rPr lang="en-US" dirty="0" smtClean="0"/>
              <a:t> CX Teacher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Register and download from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education.ti.com/en/downloads/trial-software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61" y="2050182"/>
            <a:ext cx="6202783" cy="39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4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echnical questions &amp; Lost License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Texas </a:t>
            </a:r>
            <a:r>
              <a:rPr lang="en-US" sz="2400" b="1" dirty="0"/>
              <a:t>Instruments Customer Service Center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Phone</a:t>
            </a:r>
            <a:r>
              <a:rPr lang="en-US" sz="2400" dirty="0"/>
              <a:t>: 00 800-4 84 22 73 7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Fax:      00 420-2 26 22 17 99</a:t>
            </a:r>
            <a:br>
              <a:rPr lang="en-US" sz="2400" dirty="0"/>
            </a:br>
            <a:r>
              <a:rPr lang="en-US" sz="2400" dirty="0"/>
              <a:t>Contact form: </a:t>
            </a:r>
            <a:r>
              <a:rPr lang="en-US" sz="2400" u="sng" dirty="0">
                <a:hlinkClick r:id="rId2"/>
              </a:rPr>
              <a:t>http://education.ti.com/csc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9" y="3477766"/>
            <a:ext cx="4752528" cy="26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1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in UAE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School orders, customer service, warranty exchange, etc.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Soloman</a:t>
            </a:r>
            <a:r>
              <a:rPr lang="en-US" sz="2800" dirty="0" smtClean="0"/>
              <a:t> Edward 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S.Edward@binhendi.com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+971 </a:t>
            </a:r>
            <a:r>
              <a:rPr lang="en-US" sz="2800" dirty="0"/>
              <a:t>(55) 4475 485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 descr="Bildergebnis für binhen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327194" cy="12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Trainers and support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8"/>
            <a:ext cx="8467725" cy="5476866"/>
          </a:xfrm>
        </p:spPr>
        <p:txBody>
          <a:bodyPr/>
          <a:lstStyle/>
          <a:p>
            <a:r>
              <a:rPr lang="en-US" sz="2800" dirty="0"/>
              <a:t>T³ Instructors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Mehdat</a:t>
            </a:r>
            <a:r>
              <a:rPr lang="en-US" sz="2400" dirty="0" smtClean="0"/>
              <a:t> Merabi</a:t>
            </a:r>
            <a:r>
              <a:rPr lang="en-US" sz="1800" dirty="0" smtClean="0"/>
              <a:t>, Bayan School, Bahrain</a:t>
            </a:r>
          </a:p>
          <a:p>
            <a:pPr lvl="1"/>
            <a:r>
              <a:rPr lang="en-US" sz="2400" dirty="0" smtClean="0"/>
              <a:t> Paul </a:t>
            </a:r>
            <a:r>
              <a:rPr lang="en-US" sz="2400" dirty="0" err="1" smtClean="0"/>
              <a:t>Pinzone</a:t>
            </a:r>
            <a:r>
              <a:rPr lang="en-US" sz="1800" dirty="0" smtClean="0"/>
              <a:t>, VISS, UAE</a:t>
            </a:r>
            <a:endParaRPr lang="en-US" sz="1800" dirty="0"/>
          </a:p>
          <a:p>
            <a:pPr lvl="1"/>
            <a:r>
              <a:rPr lang="en-US" sz="2400" dirty="0" smtClean="0"/>
              <a:t> Dr</a:t>
            </a:r>
            <a:r>
              <a:rPr lang="en-US" sz="2400" dirty="0"/>
              <a:t>. Jason </a:t>
            </a:r>
            <a:r>
              <a:rPr lang="en-US" sz="2400" dirty="0" smtClean="0"/>
              <a:t>Johnson, </a:t>
            </a:r>
            <a:r>
              <a:rPr lang="en-US" sz="1800" dirty="0" err="1" smtClean="0"/>
              <a:t>Zayed</a:t>
            </a:r>
            <a:r>
              <a:rPr lang="en-US" sz="1800" dirty="0" smtClean="0"/>
              <a:t> University, UAE</a:t>
            </a:r>
            <a:endParaRPr lang="en-US" sz="1800" dirty="0"/>
          </a:p>
          <a:p>
            <a:pPr lvl="1"/>
            <a:r>
              <a:rPr lang="en-US" sz="2400" dirty="0" smtClean="0"/>
              <a:t> Dr. Osama </a:t>
            </a:r>
            <a:r>
              <a:rPr lang="en-US" sz="2400" dirty="0" err="1" smtClean="0"/>
              <a:t>Rashwan</a:t>
            </a:r>
            <a:r>
              <a:rPr lang="en-US" sz="1800" dirty="0" smtClean="0"/>
              <a:t>, Ajman University, UAE</a:t>
            </a:r>
            <a:endParaRPr lang="en-US" sz="2000" dirty="0" smtClean="0"/>
          </a:p>
          <a:p>
            <a:endParaRPr lang="en-US" sz="1050" dirty="0" smtClean="0"/>
          </a:p>
          <a:p>
            <a:r>
              <a:rPr lang="en-US" sz="2800" dirty="0" smtClean="0"/>
              <a:t>Texas </a:t>
            </a:r>
            <a:r>
              <a:rPr lang="en-US" sz="2800" dirty="0"/>
              <a:t>Instruments</a:t>
            </a:r>
          </a:p>
          <a:p>
            <a:pPr lvl="1"/>
            <a:r>
              <a:rPr lang="en-US" sz="2400" dirty="0" smtClean="0"/>
              <a:t> Stephan Griebel</a:t>
            </a:r>
            <a:r>
              <a:rPr lang="en-US" sz="1800" dirty="0" smtClean="0"/>
              <a:t>, Germany</a:t>
            </a:r>
            <a:endParaRPr lang="en-US" sz="2000" dirty="0" smtClean="0"/>
          </a:p>
          <a:p>
            <a:endParaRPr lang="en-US" sz="1100" dirty="0" smtClean="0"/>
          </a:p>
          <a:p>
            <a:r>
              <a:rPr lang="en-US" sz="2800" dirty="0" err="1" smtClean="0"/>
              <a:t>BinHendi</a:t>
            </a:r>
            <a:endParaRPr lang="en-US" sz="2800" dirty="0"/>
          </a:p>
          <a:p>
            <a:pPr lvl="1"/>
            <a:r>
              <a:rPr lang="en-US" sz="2400" dirty="0" smtClean="0"/>
              <a:t> Omer </a:t>
            </a:r>
            <a:r>
              <a:rPr lang="en-US" sz="2400" dirty="0" err="1" smtClean="0"/>
              <a:t>Sarsar</a:t>
            </a:r>
            <a:r>
              <a:rPr lang="en-US" sz="1800" dirty="0" smtClean="0"/>
              <a:t>, UAE</a:t>
            </a:r>
            <a:endParaRPr lang="en-US" sz="1800" dirty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Soloman</a:t>
            </a:r>
            <a:r>
              <a:rPr lang="en-US" sz="2400" dirty="0" smtClean="0"/>
              <a:t> Edward</a:t>
            </a:r>
            <a:r>
              <a:rPr lang="en-US" sz="1800" dirty="0" smtClean="0"/>
              <a:t>, UAE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93" y="3645024"/>
            <a:ext cx="2265095" cy="792088"/>
          </a:xfrm>
          <a:prstGeom prst="rect">
            <a:avLst/>
          </a:prstGeom>
        </p:spPr>
      </p:pic>
      <p:pic>
        <p:nvPicPr>
          <p:cNvPr id="2050" name="Picture 2" descr="Bildergebnis für binhe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059177" cy="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5" y="1484784"/>
            <a:ext cx="1151278" cy="13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Texas Instruments?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smtClean="0"/>
              <a:t>It all started with oil…</a:t>
            </a:r>
            <a:endParaRPr lang="en-US" dirty="0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988" y="228600"/>
            <a:ext cx="24161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6" name="Picture 8" descr="aus_seism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0"/>
            <a:ext cx="5371349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5878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1930: Foundation as Geophysical Systems Inc (GSI)</a:t>
            </a:r>
          </a:p>
          <a:p>
            <a:r>
              <a:rPr lang="en-US" b="1" dirty="0"/>
              <a:t>1951: Name changed to General Instruments Inc.</a:t>
            </a:r>
          </a:p>
          <a:p>
            <a:r>
              <a:rPr lang="en-US" b="1" dirty="0"/>
              <a:t>1952: Name changed to Texas Instruments Inc.  (TI) </a:t>
            </a:r>
          </a:p>
        </p:txBody>
      </p:sp>
    </p:spTree>
    <p:extLst>
      <p:ext uri="{BB962C8B-B14F-4D97-AF65-F5344CB8AC3E}">
        <p14:creationId xmlns:p14="http://schemas.microsoft.com/office/powerpoint/2010/main" val="1220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"/>
            <a:ext cx="8458200" cy="814388"/>
          </a:xfrm>
        </p:spPr>
        <p:txBody>
          <a:bodyPr/>
          <a:lstStyle/>
          <a:p>
            <a:r>
              <a:rPr lang="de-DE" sz="2800" dirty="0"/>
              <a:t>What do you know about Texas Instruments?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474" y="742719"/>
            <a:ext cx="9026525" cy="406069"/>
          </a:xfrm>
          <a:prstGeom prst="rect">
            <a:avLst/>
          </a:prstGeom>
        </p:spPr>
        <p:txBody>
          <a:bodyPr wrap="square" lIns="91222" tIns="45623" rIns="91222" bIns="45623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de-DE" sz="2400" b="1" dirty="0"/>
              <a:t>We are the Inventor of the electronic calculator…</a:t>
            </a:r>
            <a:endParaRPr lang="en-US" sz="2400" b="1" dirty="0"/>
          </a:p>
        </p:txBody>
      </p:sp>
      <p:pic>
        <p:nvPicPr>
          <p:cNvPr id="7" name="Picture 22" descr="TI-59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6" y="1248332"/>
            <a:ext cx="3761742" cy="463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1838" y="5681371"/>
            <a:ext cx="3332162" cy="406069"/>
          </a:xfrm>
          <a:prstGeom prst="rect">
            <a:avLst/>
          </a:prstGeom>
        </p:spPr>
        <p:txBody>
          <a:bodyPr wrap="square" lIns="91222" tIns="45623" rIns="91222" bIns="45623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de-DE" sz="2400" b="1" dirty="0"/>
              <a:t>… but also …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r="20553"/>
          <a:stretch/>
        </p:blipFill>
        <p:spPr bwMode="auto">
          <a:xfrm>
            <a:off x="2906485" y="1333356"/>
            <a:ext cx="3135085" cy="461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background.psd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8"/>
            <a:ext cx="9144000" cy="4660900"/>
          </a:xfrm>
          <a:prstGeom prst="rect">
            <a:avLst/>
          </a:prstGeom>
        </p:spPr>
      </p:pic>
      <p:sp>
        <p:nvSpPr>
          <p:cNvPr id="12325" name="Title 1"/>
          <p:cNvSpPr>
            <a:spLocks noGrp="1"/>
          </p:cNvSpPr>
          <p:nvPr>
            <p:ph type="title"/>
          </p:nvPr>
        </p:nvSpPr>
        <p:spPr>
          <a:xfrm>
            <a:off x="12700" y="66"/>
            <a:ext cx="9131300" cy="814388"/>
          </a:xfrm>
        </p:spPr>
        <p:txBody>
          <a:bodyPr/>
          <a:lstStyle/>
          <a:p>
            <a:r>
              <a:rPr lang="en-US" sz="2800" dirty="0"/>
              <a:t>…an Innovation Leader with a long history!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22594" y="953218"/>
            <a:ext cx="8803040" cy="8247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5F5F5F"/>
                </a:solidFill>
              </a:rPr>
              <a:t>Driving innovation for over 85 years. </a:t>
            </a:r>
            <a:endParaRPr lang="en-US" altLang="zh-CN" b="1" dirty="0">
              <a:solidFill>
                <a:srgbClr val="5F5F5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9" name="Picture 1" descr="Timeline_produc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4" y="2619376"/>
            <a:ext cx="83875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247620" y="2640016"/>
            <a:ext cx="971550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1930s</a:t>
            </a:r>
          </a:p>
          <a:p>
            <a:r>
              <a:rPr lang="en-US" altLang="zh-CN" sz="800" dirty="0"/>
              <a:t>Revolutionizes </a:t>
            </a:r>
            <a:br>
              <a:rPr lang="en-US" altLang="zh-CN" sz="800" dirty="0"/>
            </a:br>
            <a:r>
              <a:rPr lang="en-US" altLang="zh-CN" sz="800" dirty="0"/>
              <a:t>o</a:t>
            </a:r>
            <a:r>
              <a:rPr lang="en-US" altLang="ja-JP" sz="800" dirty="0">
                <a:ea typeface="MS PGothic" charset="0"/>
                <a:cs typeface="MS PGothic" charset="0"/>
              </a:rPr>
              <a:t>il exploration </a:t>
            </a:r>
            <a:br>
              <a:rPr lang="en-US" altLang="ja-JP" sz="800" dirty="0">
                <a:ea typeface="MS PGothic" charset="0"/>
                <a:cs typeface="MS PGothic" charset="0"/>
              </a:rPr>
            </a:br>
            <a:r>
              <a:rPr lang="en-US" altLang="ja-JP" sz="800" dirty="0">
                <a:ea typeface="MS PGothic" charset="0"/>
                <a:cs typeface="MS PGothic" charset="0"/>
              </a:rPr>
              <a:t>by measuring reflected signals</a:t>
            </a:r>
            <a:r>
              <a:rPr lang="en-US" altLang="zh-CN" sz="800" dirty="0"/>
              <a:t> 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922713" y="2640016"/>
            <a:ext cx="969962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1950s</a:t>
            </a:r>
          </a:p>
          <a:p>
            <a:r>
              <a:rPr lang="en-US" altLang="zh-CN" sz="800" dirty="0"/>
              <a:t>Invents the </a:t>
            </a:r>
          </a:p>
          <a:p>
            <a:r>
              <a:rPr lang="en-US" altLang="zh-CN" sz="800" dirty="0"/>
              <a:t>integrated </a:t>
            </a:r>
          </a:p>
          <a:p>
            <a:r>
              <a:rPr lang="en-US" altLang="zh-CN" sz="800" dirty="0"/>
              <a:t>Circuit</a:t>
            </a:r>
          </a:p>
          <a:p>
            <a:endParaRPr lang="en-US" altLang="zh-CN" sz="800" dirty="0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605125" y="2640024"/>
            <a:ext cx="969963" cy="89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1970s</a:t>
            </a:r>
          </a:p>
          <a:p>
            <a:r>
              <a:rPr lang="en-US" altLang="zh-CN" sz="800" dirty="0"/>
              <a:t>Applies signal </a:t>
            </a:r>
          </a:p>
          <a:p>
            <a:r>
              <a:rPr lang="en-US" altLang="zh-CN" sz="800" dirty="0"/>
              <a:t>processing to </a:t>
            </a:r>
          </a:p>
          <a:p>
            <a:r>
              <a:rPr lang="en-US" altLang="zh-CN" sz="800" dirty="0"/>
              <a:t>consumer </a:t>
            </a:r>
          </a:p>
          <a:p>
            <a:r>
              <a:rPr lang="en-US" altLang="zh-CN" sz="800" dirty="0"/>
              <a:t>Products</a:t>
            </a:r>
          </a:p>
          <a:p>
            <a:endParaRPr lang="en-US" altLang="zh-CN" sz="8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201060" y="2630263"/>
            <a:ext cx="1122363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1990s</a:t>
            </a:r>
          </a:p>
          <a:p>
            <a:r>
              <a:rPr lang="en-US" altLang="zh-CN" sz="800" dirty="0"/>
              <a:t>Creates first apps </a:t>
            </a:r>
          </a:p>
          <a:p>
            <a:r>
              <a:rPr lang="en-US" altLang="zh-CN" sz="800" dirty="0"/>
              <a:t>processor for </a:t>
            </a:r>
          </a:p>
          <a:p>
            <a:r>
              <a:rPr lang="en-US" altLang="zh-CN" sz="800" dirty="0"/>
              <a:t>multi-media cell </a:t>
            </a:r>
          </a:p>
          <a:p>
            <a:r>
              <a:rPr lang="en-US" altLang="zh-CN" sz="800" dirty="0"/>
              <a:t>phones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908925" y="2640017"/>
            <a:ext cx="971550" cy="6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2010s</a:t>
            </a:r>
          </a:p>
          <a:p>
            <a:r>
              <a:rPr lang="en-US" altLang="zh-CN" sz="800" dirty="0"/>
              <a:t>Introduced </a:t>
            </a:r>
            <a:r>
              <a:rPr lang="en-US" altLang="zh-CN" sz="800" dirty="0" err="1"/>
              <a:t>Kilby</a:t>
            </a:r>
            <a:r>
              <a:rPr lang="en-US" altLang="zh-CN" sz="800" dirty="0"/>
              <a:t> Labs Innovation Center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103003" y="3992572"/>
            <a:ext cx="1103312" cy="89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1940s</a:t>
            </a:r>
          </a:p>
          <a:p>
            <a:r>
              <a:rPr lang="en-US" altLang="zh-CN" sz="800" dirty="0"/>
              <a:t>Applies signal </a:t>
            </a:r>
          </a:p>
          <a:p>
            <a:r>
              <a:rPr lang="en-US" altLang="zh-CN" sz="800" dirty="0"/>
              <a:t>measurement </a:t>
            </a:r>
          </a:p>
          <a:p>
            <a:r>
              <a:rPr lang="en-US" altLang="zh-CN" sz="800" dirty="0"/>
              <a:t>to magnetic </a:t>
            </a:r>
          </a:p>
          <a:p>
            <a:r>
              <a:rPr lang="en-US" altLang="zh-CN" sz="800" dirty="0"/>
              <a:t>anomaly </a:t>
            </a:r>
          </a:p>
          <a:p>
            <a:r>
              <a:rPr lang="en-US" altLang="zh-CN" sz="800" dirty="0"/>
              <a:t>detection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734210" y="3992564"/>
            <a:ext cx="969963" cy="6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1960s</a:t>
            </a:r>
          </a:p>
          <a:p>
            <a:r>
              <a:rPr lang="en-US" altLang="zh-CN" sz="800" dirty="0"/>
              <a:t>Invents the</a:t>
            </a:r>
          </a:p>
          <a:p>
            <a:r>
              <a:rPr lang="en-US" altLang="zh-CN" sz="800" dirty="0"/>
              <a:t>handheld</a:t>
            </a:r>
          </a:p>
          <a:p>
            <a:r>
              <a:rPr lang="en-US" altLang="zh-CN" sz="800" dirty="0"/>
              <a:t>calculator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5438558" y="3992564"/>
            <a:ext cx="969962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1980s</a:t>
            </a:r>
          </a:p>
          <a:p>
            <a:r>
              <a:rPr lang="en-US" altLang="zh-CN" sz="800" dirty="0"/>
              <a:t>Introduces </a:t>
            </a:r>
          </a:p>
          <a:p>
            <a:r>
              <a:rPr lang="en-US" altLang="zh-CN" sz="800" dirty="0"/>
              <a:t>single-chip </a:t>
            </a:r>
          </a:p>
          <a:p>
            <a:r>
              <a:rPr lang="en-US" altLang="zh-CN" sz="800" dirty="0"/>
              <a:t>digital signal </a:t>
            </a:r>
          </a:p>
          <a:p>
            <a:r>
              <a:rPr lang="en-US" altLang="zh-CN" sz="800" dirty="0"/>
              <a:t>processor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065963" y="3953589"/>
            <a:ext cx="1255712" cy="6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23" rIns="91222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1200" b="1" dirty="0">
                <a:solidFill>
                  <a:schemeClr val="tx2"/>
                </a:solidFill>
              </a:rPr>
              <a:t>2000s</a:t>
            </a:r>
          </a:p>
          <a:p>
            <a:r>
              <a:rPr lang="en-US" altLang="zh-CN" sz="800" dirty="0"/>
              <a:t>Focus on innovation in Analog &amp; Embedded Processing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6770" y="1571624"/>
            <a:ext cx="4191713" cy="906744"/>
            <a:chOff x="2706768" y="1571625"/>
            <a:chExt cx="4191713" cy="906745"/>
          </a:xfrm>
        </p:grpSpPr>
        <p:pic>
          <p:nvPicPr>
            <p:cNvPr id="25633" name="Picture 32" descr="Kilby_solid_circui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2820" y="1571625"/>
              <a:ext cx="1354121" cy="900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 rot="19135975">
              <a:off x="2706768" y="2106895"/>
              <a:ext cx="796925" cy="3714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60938" y="1627022"/>
              <a:ext cx="1937543" cy="714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Nobel Price in Physics, </a:t>
              </a:r>
            </a:p>
            <a:p>
              <a:pPr algn="ctr"/>
              <a:r>
                <a:rPr lang="en-US" sz="1200" b="1" dirty="0"/>
                <a:t>awarded 2000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796">
            <a:off x="7766864" y="5297724"/>
            <a:ext cx="462563" cy="978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80" y="5241761"/>
            <a:ext cx="1058519" cy="10263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25199" y="2718356"/>
            <a:ext cx="715565" cy="7198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0" r="9047"/>
          <a:stretch/>
        </p:blipFill>
        <p:spPr>
          <a:xfrm>
            <a:off x="7171305" y="2781690"/>
            <a:ext cx="618566" cy="6019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44351" y="2695445"/>
            <a:ext cx="91849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60176" y="3468693"/>
            <a:ext cx="80674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66922" y="2611223"/>
            <a:ext cx="0" cy="8903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01591" y="2742103"/>
            <a:ext cx="0" cy="71987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3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Graphing technology classroom success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2514600"/>
          </a:xfrm>
        </p:spPr>
        <p:txBody>
          <a:bodyPr/>
          <a:lstStyle/>
          <a:p>
            <a:pPr>
              <a:spcBef>
                <a:spcPct val="7000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Created </a:t>
            </a:r>
            <a:r>
              <a:rPr lang="en-US" sz="2400" u="sng" dirty="0">
                <a:solidFill>
                  <a:schemeClr val="tx1"/>
                </a:solidFill>
              </a:rPr>
              <a:t>with educators </a:t>
            </a:r>
            <a:r>
              <a:rPr lang="en-US" sz="2400" dirty="0">
                <a:solidFill>
                  <a:schemeClr val="tx1"/>
                </a:solidFill>
              </a:rPr>
              <a:t>the graphing calculator </a:t>
            </a:r>
            <a:r>
              <a:rPr lang="en-US" sz="2400" u="sng" dirty="0">
                <a:solidFill>
                  <a:schemeClr val="tx1"/>
                </a:solidFill>
              </a:rPr>
              <a:t>for education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ct val="70000"/>
              </a:spcBef>
              <a:buClr>
                <a:schemeClr val="tx1"/>
              </a:buClr>
              <a:buFontTx/>
              <a:buNone/>
            </a:pPr>
            <a:r>
              <a:rPr lang="en-US" i="1" dirty="0">
                <a:solidFill>
                  <a:schemeClr val="tx1"/>
                </a:solidFill>
              </a:rPr>
              <a:t>100,000 users in 1990, 3+ million new users in 2000</a:t>
            </a:r>
          </a:p>
          <a:p>
            <a:pPr lvl="1">
              <a:spcBef>
                <a:spcPct val="70000"/>
              </a:spcBef>
              <a:buClr>
                <a:schemeClr val="tx1"/>
              </a:buClr>
              <a:buFontTx/>
              <a:buNone/>
            </a:pPr>
            <a:r>
              <a:rPr lang="en-US" i="1" dirty="0">
                <a:solidFill>
                  <a:schemeClr val="tx1"/>
                </a:solidFill>
              </a:rPr>
              <a:t>~4 million new users every year since 2008, 2009 … </a:t>
            </a:r>
          </a:p>
          <a:p>
            <a:pPr>
              <a:spcBef>
                <a:spcPct val="7000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&gt;&gt; 24 million students use a TI educational product every day                                  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76200" y="4191000"/>
            <a:ext cx="9296400" cy="1711326"/>
            <a:chOff x="-76200" y="4191000"/>
            <a:chExt cx="9296400" cy="1711326"/>
          </a:xfrm>
        </p:grpSpPr>
        <p:sp>
          <p:nvSpPr>
            <p:cNvPr id="26628" name="Right Arrow 1"/>
            <p:cNvSpPr>
              <a:spLocks noChangeArrowheads="1"/>
            </p:cNvSpPr>
            <p:nvPr/>
          </p:nvSpPr>
          <p:spPr bwMode="auto">
            <a:xfrm>
              <a:off x="990600" y="4578350"/>
              <a:ext cx="7162800" cy="314325"/>
            </a:xfrm>
            <a:prstGeom prst="rightArrow">
              <a:avLst>
                <a:gd name="adj1" fmla="val 50000"/>
                <a:gd name="adj2" fmla="val 5026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pic>
          <p:nvPicPr>
            <p:cNvPr id="26629" name="Picture 7" descr="CB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0363" y="4424363"/>
              <a:ext cx="307975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8" descr="CB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7125" y="4951413"/>
              <a:ext cx="387350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9" descr="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4386263"/>
              <a:ext cx="304800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10" descr="TI-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5063" y="4308476"/>
              <a:ext cx="317500" cy="66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2" descr="TI-83Plu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30888" y="4400551"/>
              <a:ext cx="27305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4" descr="CBL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0513" y="5018088"/>
              <a:ext cx="4968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15" descr="cham 1_05190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9000" y="4391026"/>
              <a:ext cx="304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20" descr="TI-8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0288" y="4386263"/>
              <a:ext cx="277812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21" descr="TI-8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6550" y="4341813"/>
              <a:ext cx="328613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23" descr="TI-8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17713" y="4341813"/>
              <a:ext cx="304800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26" descr="TI-92Plu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05113" y="4497388"/>
              <a:ext cx="684212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29" descr="V20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8350" y="4400551"/>
              <a:ext cx="779463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31" descr="TI-89Titaniu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61175" y="4400551"/>
              <a:ext cx="295275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18" descr="Texas Instruments N2/CBX/1L1 TI-Nspire Handheld Teach Bund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6488" y="4422776"/>
              <a:ext cx="59213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122" descr="Texas Instruments TI-73 Explorer - Blue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930650" y="4400551"/>
              <a:ext cx="566738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21"/>
            <p:cNvGrpSpPr>
              <a:grpSpLocks/>
            </p:cNvGrpSpPr>
            <p:nvPr/>
          </p:nvGrpSpPr>
          <p:grpSpPr bwMode="auto">
            <a:xfrm>
              <a:off x="2438400" y="5038726"/>
              <a:ext cx="1123950" cy="665162"/>
              <a:chOff x="3880" y="2715"/>
              <a:chExt cx="762" cy="584"/>
            </a:xfrm>
          </p:grpSpPr>
          <p:pic>
            <p:nvPicPr>
              <p:cNvPr id="26655" name="Picture 122" descr="TI-Presenter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84" y="2983"/>
                <a:ext cx="51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56" name="Text Box 123"/>
              <p:cNvSpPr txBox="1">
                <a:spLocks noChangeArrowheads="1"/>
              </p:cNvSpPr>
              <p:nvPr/>
            </p:nvSpPr>
            <p:spPr bwMode="auto">
              <a:xfrm>
                <a:off x="3880" y="2715"/>
                <a:ext cx="76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TI-Presenter</a:t>
                </a:r>
              </a:p>
            </p:txBody>
          </p:sp>
        </p:grpSp>
        <p:pic>
          <p:nvPicPr>
            <p:cNvPr id="26645" name="Picture 17" descr="Overhead projector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393825" y="5067301"/>
              <a:ext cx="37306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Text Box 100"/>
            <p:cNvSpPr txBox="1">
              <a:spLocks noChangeArrowheads="1"/>
            </p:cNvSpPr>
            <p:nvPr/>
          </p:nvSpPr>
          <p:spPr bwMode="auto">
            <a:xfrm>
              <a:off x="5803900" y="4972051"/>
              <a:ext cx="1511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TI InterActive!</a:t>
              </a:r>
            </a:p>
          </p:txBody>
        </p:sp>
        <p:pic>
          <p:nvPicPr>
            <p:cNvPr id="26647" name="Picture 121" descr="Toshiba NB305 N410BL - Atom 1.66 GHz - 10.1″ - 1 GB Ram - 250 GB HDD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175251"/>
              <a:ext cx="681038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Text Box 106"/>
            <p:cNvSpPr txBox="1">
              <a:spLocks noChangeArrowheads="1"/>
            </p:cNvSpPr>
            <p:nvPr/>
          </p:nvSpPr>
          <p:spPr bwMode="auto">
            <a:xfrm>
              <a:off x="6934200" y="5018088"/>
              <a:ext cx="1219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TI-Navigator</a:t>
              </a:r>
            </a:p>
          </p:txBody>
        </p:sp>
        <p:pic>
          <p:nvPicPr>
            <p:cNvPr id="26649" name="Picture 121" descr="Toshiba NB305 N410BL - Atom 1.66 GHz - 10.1″ - 1 GB Ram - 250 GB HDD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43763" y="5175251"/>
              <a:ext cx="681037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1" name="TextBox 35"/>
            <p:cNvSpPr txBox="1">
              <a:spLocks noChangeArrowheads="1"/>
            </p:cNvSpPr>
            <p:nvPr/>
          </p:nvSpPr>
          <p:spPr bwMode="auto">
            <a:xfrm>
              <a:off x="-76200" y="4454526"/>
              <a:ext cx="7588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C00000"/>
                  </a:solidFill>
                </a:rPr>
                <a:t>1990</a:t>
              </a:r>
            </a:p>
            <a:p>
              <a:pPr algn="ctr" eaLnBrk="0" hangingPunct="0"/>
              <a:r>
                <a:rPr lang="en-US" sz="1400" b="1" dirty="0">
                  <a:solidFill>
                    <a:srgbClr val="C00000"/>
                  </a:solidFill>
                </a:rPr>
                <a:t>TI-81</a:t>
              </a:r>
            </a:p>
          </p:txBody>
        </p:sp>
        <p:sp>
          <p:nvSpPr>
            <p:cNvPr id="26652" name="Text Box 100"/>
            <p:cNvSpPr txBox="1">
              <a:spLocks noChangeArrowheads="1"/>
            </p:cNvSpPr>
            <p:nvPr/>
          </p:nvSpPr>
          <p:spPr bwMode="auto">
            <a:xfrm>
              <a:off x="4432300" y="5475288"/>
              <a:ext cx="1511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TI Data Collection</a:t>
              </a:r>
            </a:p>
          </p:txBody>
        </p:sp>
        <p:sp>
          <p:nvSpPr>
            <p:cNvPr id="26653" name="Text Box 100"/>
            <p:cNvSpPr txBox="1">
              <a:spLocks noChangeArrowheads="1"/>
            </p:cNvSpPr>
            <p:nvPr/>
          </p:nvSpPr>
          <p:spPr bwMode="auto">
            <a:xfrm>
              <a:off x="914400" y="5627688"/>
              <a:ext cx="1511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TI Viewscreen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482" y="4191000"/>
              <a:ext cx="450412" cy="960438"/>
            </a:xfrm>
            <a:prstGeom prst="rect">
              <a:avLst/>
            </a:prstGeom>
          </p:spPr>
        </p:pic>
        <p:sp>
          <p:nvSpPr>
            <p:cNvPr id="26650" name="TextBox 2"/>
            <p:cNvSpPr txBox="1">
              <a:spLocks noChangeArrowheads="1"/>
            </p:cNvSpPr>
            <p:nvPr/>
          </p:nvSpPr>
          <p:spPr bwMode="auto">
            <a:xfrm>
              <a:off x="8077200" y="4339491"/>
              <a:ext cx="1143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C00000"/>
                  </a:solidFill>
                </a:rPr>
                <a:t>2013</a:t>
              </a:r>
            </a:p>
            <a:p>
              <a:pPr algn="ctr" eaLnBrk="0" hangingPunct="0"/>
              <a:r>
                <a:rPr lang="en-US" sz="1600" b="1" dirty="0">
                  <a:solidFill>
                    <a:srgbClr val="C00000"/>
                  </a:solidFill>
                </a:rPr>
                <a:t>Nspired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331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Motivated teachers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Thought-out curriculum and exam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Practical professional development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Hands-on educational materials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Versatile technology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76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EdTech 4x3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2017_EdTech 4x3</Template>
  <TotalTime>451</TotalTime>
  <Words>557</Words>
  <Application>Microsoft Office PowerPoint</Application>
  <PresentationFormat>On-screen Show (4:3)</PresentationFormat>
  <Paragraphs>172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2017_EdTech 4x3</vt:lpstr>
      <vt:lpstr>PowerPoint Presentation</vt:lpstr>
      <vt:lpstr>Agenda</vt:lpstr>
      <vt:lpstr>Trainers and support staff</vt:lpstr>
      <vt:lpstr>Who is Texas Instruments?</vt:lpstr>
      <vt:lpstr>It all started with oil…</vt:lpstr>
      <vt:lpstr>What do you know about Texas Instruments?</vt:lpstr>
      <vt:lpstr>…an Innovation Leader with a long history!</vt:lpstr>
      <vt:lpstr>Graphing technology classroom success</vt:lpstr>
      <vt:lpstr>Classroom Success</vt:lpstr>
      <vt:lpstr>PowerPoint Presentation</vt:lpstr>
      <vt:lpstr>Who is T³?</vt:lpstr>
      <vt:lpstr>Who is T³?</vt:lpstr>
      <vt:lpstr>T³ Europe website</vt:lpstr>
      <vt:lpstr>Teacher Content Resources</vt:lpstr>
      <vt:lpstr>T³ Middle East</vt:lpstr>
      <vt:lpstr>Workshops</vt:lpstr>
      <vt:lpstr>Workshops</vt:lpstr>
      <vt:lpstr>Other useful Information…</vt:lpstr>
      <vt:lpstr>Product Information</vt:lpstr>
      <vt:lpstr>90-day Trial of TI-Nspire CX Teacher Software</vt:lpstr>
      <vt:lpstr>Technical questions &amp; Lost License Keys</vt:lpstr>
      <vt:lpstr>Distribution in UAE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Griebel, Stephan</dc:creator>
  <cp:lastModifiedBy>Griebel, Stephan</cp:lastModifiedBy>
  <cp:revision>21</cp:revision>
  <dcterms:created xsi:type="dcterms:W3CDTF">2018-05-04T09:01:25Z</dcterms:created>
  <dcterms:modified xsi:type="dcterms:W3CDTF">2018-05-06T09:50:07Z</dcterms:modified>
</cp:coreProperties>
</file>